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256" r:id="rId5"/>
    <p:sldId id="271" r:id="rId6"/>
    <p:sldId id="268" r:id="rId7"/>
    <p:sldId id="292" r:id="rId8"/>
    <p:sldId id="259" r:id="rId9"/>
    <p:sldId id="293" r:id="rId10"/>
    <p:sldId id="260" r:id="rId11"/>
    <p:sldId id="272" r:id="rId12"/>
    <p:sldId id="273" r:id="rId13"/>
    <p:sldId id="274" r:id="rId14"/>
    <p:sldId id="276" r:id="rId15"/>
    <p:sldId id="275" r:id="rId16"/>
    <p:sldId id="269" r:id="rId17"/>
    <p:sldId id="277" r:id="rId18"/>
    <p:sldId id="278" r:id="rId19"/>
    <p:sldId id="279" r:id="rId20"/>
    <p:sldId id="280" r:id="rId21"/>
    <p:sldId id="281" r:id="rId22"/>
    <p:sldId id="283" r:id="rId23"/>
    <p:sldId id="282" r:id="rId24"/>
    <p:sldId id="284" r:id="rId25"/>
    <p:sldId id="285" r:id="rId26"/>
    <p:sldId id="286" r:id="rId27"/>
    <p:sldId id="288" r:id="rId28"/>
    <p:sldId id="289" r:id="rId29"/>
    <p:sldId id="291" r:id="rId30"/>
    <p:sldId id="290" r:id="rId31"/>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14067"/>
    <a:srgbClr val="3F3F3F"/>
    <a:srgbClr val="014E7D"/>
    <a:srgbClr val="013657"/>
    <a:srgbClr val="01456F"/>
    <a:srgbClr val="014B79"/>
    <a:srgbClr val="0937C9"/>
    <a:srgbClr val="002774"/>
    <a:srgbClr val="929A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2" autoAdjust="0"/>
    <p:restoredTop sz="54991" autoAdjust="0"/>
  </p:normalViewPr>
  <p:slideViewPr>
    <p:cSldViewPr snapToGrid="0" showGuides="1">
      <p:cViewPr varScale="1">
        <p:scale>
          <a:sx n="52" d="100"/>
          <a:sy n="52" d="100"/>
        </p:scale>
        <p:origin x="1552" y="60"/>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364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a:p>
        </p:txBody>
      </p:sp>
      <p:sp>
        <p:nvSpPr>
          <p:cNvPr id="3" name="Tarih Yer Tutucusu 2">
            <a:extLst>
              <a:ext uri="{FF2B5EF4-FFF2-40B4-BE49-F238E27FC236}">
                <a16:creationId xmlns:a16="http://schemas.microsoft.com/office/drawing/2014/main" id="{E8CBB508-5589-42E7-A433-D119AC0FFB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000B4CB-FCA8-47D0-94E2-4BA3EE5FAF16}" type="datetime1">
              <a:rPr lang="tr-TR" smtClean="0"/>
              <a:t>12.07.2026</a:t>
            </a:fld>
            <a:endParaRPr lang="tr-TR"/>
          </a:p>
        </p:txBody>
      </p:sp>
      <p:sp>
        <p:nvSpPr>
          <p:cNvPr id="4" name="Alt Bilgi Yer Tutucusu 3">
            <a:extLst>
              <a:ext uri="{FF2B5EF4-FFF2-40B4-BE49-F238E27FC236}">
                <a16:creationId xmlns:a16="http://schemas.microsoft.com/office/drawing/2014/main" id="{E9232ABA-B33A-4B3B-8412-C1773FBF3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a:p>
        </p:txBody>
      </p:sp>
      <p:sp>
        <p:nvSpPr>
          <p:cNvPr id="5" name="Slayt Numarası Yer Tutucusu 4">
            <a:extLst>
              <a:ext uri="{FF2B5EF4-FFF2-40B4-BE49-F238E27FC236}">
                <a16:creationId xmlns:a16="http://schemas.microsoft.com/office/drawing/2014/main" id="{BAB1832E-3B48-42CB-80A7-CD8E48D52D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F1072A3-100F-40A9-915F-8D2D9E6962D8}" type="slidenum">
              <a:rPr lang="tr-TR" smtClean="0"/>
              <a:t>‹#›</a:t>
            </a:fld>
            <a:endParaRPr lang="tr-TR"/>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5327F-B67F-4C21-8C73-6AA433DD66C2}" type="datetime1">
              <a:rPr lang="tr-TR" smtClean="0"/>
              <a:pPr/>
              <a:t>12.07.2026</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9230CFA-805A-4FD3-B3A0-DAAA5993DA17}" type="slidenum">
              <a:rPr lang="tr-TR" noProof="0" smtClean="0"/>
              <a:t>‹#›</a:t>
            </a:fld>
            <a:endParaRPr lang="tr-TR" noProof="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a:p>
        </p:txBody>
      </p:sp>
      <p:sp>
        <p:nvSpPr>
          <p:cNvPr id="4" name="Slayt Numarası Yer Tutucusu 3"/>
          <p:cNvSpPr>
            <a:spLocks noGrp="1"/>
          </p:cNvSpPr>
          <p:nvPr>
            <p:ph type="sldNum" sz="quarter" idx="5"/>
          </p:nvPr>
        </p:nvSpPr>
        <p:spPr/>
        <p:txBody>
          <a:bodyPr rtlCol="0"/>
          <a:lstStyle/>
          <a:p>
            <a:pPr rtl="0"/>
            <a:fld id="{79230CFA-805A-4FD3-B3A0-DAAA5993DA17}" type="slidenum">
              <a:rPr lang="tr-TR" smtClean="0"/>
              <a:t>1</a:t>
            </a:fld>
            <a:endParaRPr lang="tr-TR"/>
          </a:p>
        </p:txBody>
      </p:sp>
    </p:spTree>
    <p:extLst>
      <p:ext uri="{BB962C8B-B14F-4D97-AF65-F5344CB8AC3E}">
        <p14:creationId xmlns:p14="http://schemas.microsoft.com/office/powerpoint/2010/main" val="243960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EF95-4BCC-576F-DDAA-93048A24EC53}"/>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BAEAB18-398B-D7D1-10F1-D9F6124F28AE}"/>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F30869BB-1363-DD7A-2B5B-24F016526702}"/>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CB551FC4-284C-A954-3D58-7A5590FC0322}"/>
              </a:ext>
            </a:extLst>
          </p:cNvPr>
          <p:cNvSpPr>
            <a:spLocks noGrp="1"/>
          </p:cNvSpPr>
          <p:nvPr>
            <p:ph type="sldNum" sz="quarter" idx="5"/>
          </p:nvPr>
        </p:nvSpPr>
        <p:spPr/>
        <p:txBody>
          <a:bodyPr rtlCol="0"/>
          <a:lstStyle/>
          <a:p>
            <a:pPr rtl="0"/>
            <a:fld id="{79230CFA-805A-4FD3-B3A0-DAAA5993DA17}" type="slidenum">
              <a:rPr lang="tr-TR" smtClean="0"/>
              <a:t>11</a:t>
            </a:fld>
            <a:endParaRPr lang="tr-TR"/>
          </a:p>
        </p:txBody>
      </p:sp>
    </p:spTree>
    <p:extLst>
      <p:ext uri="{BB962C8B-B14F-4D97-AF65-F5344CB8AC3E}">
        <p14:creationId xmlns:p14="http://schemas.microsoft.com/office/powerpoint/2010/main" val="3067994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75DEE-A134-83BF-23FC-0616980F19C1}"/>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DA9AC67F-8184-9862-377C-2008F12C40D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E24000C8-5581-28B2-1678-A96D5F587710}"/>
              </a:ext>
            </a:extLst>
          </p:cNvPr>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Ülkemizin mevcut durumuna baktığımızda, farklı iklim kuşaklarımız ve gelişen süt sanayimiz sayesinde dünya üretiminde önemli bir konumdayız. Kültür ırklarının yaygınlaşmasıyla üretim miktarımızda ciddi artışlar sağladık. Ancak sürdürülebilirlik açısından yapısal bir darboğazdayız. İşletmelerimizin büyük çoğunluğu maalesef küçük ve parçalı aile işletmelerinden oluşuyor. Bu durum; mekanizasyon eksikliğini, finansman güçlüğünü ve geleneksel üretimde ısrarı beraberinde getiriyor. Özellikle kaliteli kaba yem üretimindeki yetersizlik ve dışa bağımlılık, maliyetlerimizi artırarak uluslararası rekabet gücümüzü zayıflatıyor.</a:t>
            </a:r>
            <a:endParaRPr lang="tr-TR" dirty="0"/>
          </a:p>
        </p:txBody>
      </p:sp>
      <p:sp>
        <p:nvSpPr>
          <p:cNvPr id="4" name="Slayt Numarası Yer Tutucusu 3">
            <a:extLst>
              <a:ext uri="{FF2B5EF4-FFF2-40B4-BE49-F238E27FC236}">
                <a16:creationId xmlns:a16="http://schemas.microsoft.com/office/drawing/2014/main" id="{EF574065-6B1C-2257-2CE7-E6F2EEC3A78C}"/>
              </a:ext>
            </a:extLst>
          </p:cNvPr>
          <p:cNvSpPr>
            <a:spLocks noGrp="1"/>
          </p:cNvSpPr>
          <p:nvPr>
            <p:ph type="sldNum" sz="quarter" idx="5"/>
          </p:nvPr>
        </p:nvSpPr>
        <p:spPr/>
        <p:txBody>
          <a:bodyPr rtlCol="0"/>
          <a:lstStyle/>
          <a:p>
            <a:pPr rtl="0"/>
            <a:fld id="{79230CFA-805A-4FD3-B3A0-DAAA5993DA17}" type="slidenum">
              <a:rPr lang="tr-TR" smtClean="0"/>
              <a:t>12</a:t>
            </a:fld>
            <a:endParaRPr lang="tr-TR"/>
          </a:p>
        </p:txBody>
      </p:sp>
    </p:spTree>
    <p:extLst>
      <p:ext uri="{BB962C8B-B14F-4D97-AF65-F5344CB8AC3E}">
        <p14:creationId xmlns:p14="http://schemas.microsoft.com/office/powerpoint/2010/main" val="1557358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Ülkelerin doğal kaynaklarına ve politikalarına göre farklı modeller görüyoruz. Örneğin ABD; tamamen büyük ölçek, robotik sağım, yapay zekâ ve genomik seleksiyon gibi ileri teknolojilere odaklanmış durumda. Ancak bu modelin devasa enerji tüketimi ve karbon emisyonu gibi ciddi çevresel faturaları var. Hollanda'ya baktığımızda, dar bir yüzölçümünde döngüsel ekonomi, su tasarrufu ve hassas gübre yönetimiyle adeta bir çevre dostu üretim dersi verdiklerini görüyoruz. Yeni Zelanda ise sahip olduğu iklim avantajını kullanarak, hayvanlarını yılın büyük bölümünde meralarda besleyip, yem maliyetlerini minimuma indirerek ihracat devi konumuna gelmiş durumda. Her ülkenin modeli, kendi coğrafyasının avantaj ve dezavantajlarına göre şekilleniyor.</a:t>
            </a:r>
            <a:endParaRPr lang="tr-TR" dirty="0"/>
          </a:p>
        </p:txBody>
      </p:sp>
      <p:sp>
        <p:nvSpPr>
          <p:cNvPr id="4" name="Slayt Numarası Yer Tutucusu 3"/>
          <p:cNvSpPr>
            <a:spLocks noGrp="1"/>
          </p:cNvSpPr>
          <p:nvPr>
            <p:ph type="sldNum" sz="quarter" idx="5"/>
          </p:nvPr>
        </p:nvSpPr>
        <p:spPr/>
        <p:txBody>
          <a:bodyPr rtlCol="0"/>
          <a:lstStyle/>
          <a:p>
            <a:pPr rtl="0"/>
            <a:fld id="{79230CFA-805A-4FD3-B3A0-DAAA5993DA17}" type="slidenum">
              <a:rPr lang="tr-TR" smtClean="0"/>
              <a:t>13</a:t>
            </a:fld>
            <a:endParaRPr lang="tr-TR"/>
          </a:p>
        </p:txBody>
      </p:sp>
    </p:spTree>
    <p:extLst>
      <p:ext uri="{BB962C8B-B14F-4D97-AF65-F5344CB8AC3E}">
        <p14:creationId xmlns:p14="http://schemas.microsoft.com/office/powerpoint/2010/main" val="967469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Bu küresel tablodan Türkiye olarak almamız gereken çok net dersler var. Gelişmiş ülkelerde gördüğümüz üzere sürdürülebilirlik artık sadece inekten çok süt almak değil; dijital teknolojileri kullanmak, güçlü kooperatiflerle maliyetleri yönetmek ve çevresel sorumlulukları yerine getirmektir. Bizim acilen işletme ölçeklerimizi büyütmeye, hassas hayvancılık teknolojilerini yaygınlaştırmaya ve gübreyi enerjiye çevirecek biyogaz yatırımlarına ihtiyacımız var. Ve en önemlisi, bu dönüşümü tek başımıza değil; devlet, üretici, üniversite ve özel sektör iş birliğiyle planlamalıyız.</a:t>
            </a:r>
            <a:endParaRPr lang="tr-TR" dirty="0"/>
          </a:p>
        </p:txBody>
      </p:sp>
      <p:sp>
        <p:nvSpPr>
          <p:cNvPr id="4" name="Slayt Numarası Yer Tutucusu 3"/>
          <p:cNvSpPr>
            <a:spLocks noGrp="1"/>
          </p:cNvSpPr>
          <p:nvPr>
            <p:ph type="sldNum" sz="quarter" idx="5"/>
          </p:nvPr>
        </p:nvSpPr>
        <p:spPr/>
        <p:txBody>
          <a:bodyPr/>
          <a:lstStyle/>
          <a:p>
            <a:pPr rtl="0"/>
            <a:fld id="{79230CFA-805A-4FD3-B3A0-DAAA5993DA17}" type="slidenum">
              <a:rPr lang="tr-TR" noProof="0" smtClean="0"/>
              <a:t>14</a:t>
            </a:fld>
            <a:endParaRPr lang="tr-TR" noProof="0"/>
          </a:p>
        </p:txBody>
      </p:sp>
    </p:spTree>
    <p:extLst>
      <p:ext uri="{BB962C8B-B14F-4D97-AF65-F5344CB8AC3E}">
        <p14:creationId xmlns:p14="http://schemas.microsoft.com/office/powerpoint/2010/main" val="85146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2365-ADEF-41E1-15A0-D455EDEAB897}"/>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C2A11621-5727-E74D-CD4A-965ADCFEC925}"/>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AB00F24D-096E-618F-1FE6-BAE7FA4F6A8F}"/>
              </a:ext>
            </a:extLst>
          </p:cNvPr>
          <p:cNvSpPr>
            <a:spLocks noGrp="1"/>
          </p:cNvSpPr>
          <p:nvPr>
            <p:ph type="body" idx="1"/>
          </p:nvPr>
        </p:nvSpPr>
        <p:spPr/>
        <p:txBody>
          <a:bodyPr rtlCol="0"/>
          <a:lstStyle/>
          <a:p>
            <a:pPr rtl="0"/>
            <a:endParaRPr lang="tr-TR" dirty="0"/>
          </a:p>
        </p:txBody>
      </p:sp>
      <p:sp>
        <p:nvSpPr>
          <p:cNvPr id="4" name="Slayt Numarası Yer Tutucusu 3">
            <a:extLst>
              <a:ext uri="{FF2B5EF4-FFF2-40B4-BE49-F238E27FC236}">
                <a16:creationId xmlns:a16="http://schemas.microsoft.com/office/drawing/2014/main" id="{6D6A47AE-0A7D-1553-A869-16FA2566B044}"/>
              </a:ext>
            </a:extLst>
          </p:cNvPr>
          <p:cNvSpPr>
            <a:spLocks noGrp="1"/>
          </p:cNvSpPr>
          <p:nvPr>
            <p:ph type="sldNum" sz="quarter" idx="5"/>
          </p:nvPr>
        </p:nvSpPr>
        <p:spPr/>
        <p:txBody>
          <a:bodyPr rtlCol="0"/>
          <a:lstStyle/>
          <a:p>
            <a:pPr rtl="0"/>
            <a:fld id="{79230CFA-805A-4FD3-B3A0-DAAA5993DA17}" type="slidenum">
              <a:rPr lang="tr-TR" smtClean="0"/>
              <a:t>15</a:t>
            </a:fld>
            <a:endParaRPr lang="tr-TR"/>
          </a:p>
        </p:txBody>
      </p:sp>
    </p:spTree>
    <p:extLst>
      <p:ext uri="{BB962C8B-B14F-4D97-AF65-F5344CB8AC3E}">
        <p14:creationId xmlns:p14="http://schemas.microsoft.com/office/powerpoint/2010/main" val="2251906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65438-C750-292E-8BCA-DEBB43721E09}"/>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F57FAC95-9F91-E06D-39DF-C4E70E463A76}"/>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EE42AAA1-1817-ADF7-92C6-0440877A111B}"/>
              </a:ext>
            </a:extLst>
          </p:cNvPr>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Sektörümüzün güncel sorunlarını masaya yatırdığımızda karşımıza ilk olarak yapısal ve ekonomik engeller çıkıyor. Ülkemizdeki işletmelerin büyük çoğunluğu maalesef küçük ve parçalı bir yapıya sahip. Bu durum, sermaye birikimini ve modern teknolojilere geçişi zorlaştırıyor. Üreticimizin belini büken en büyük sorun ise üretim maliyetlerinin neredeyse üçte ikisini oluşturan yem giderleridir. Döviz kurundaki dalgalanmalar ve kaliteli kaba yem açığımız kârlılığı doğrudan vuruyor. Sektörü dijitalleştirmek, robotik sağım veya sensörler kurmak istiyoruz ancak yüksek yatırım maliyetleri ve finansmana erişim güçlüğü, işletmelerimizi geleneksel yöntemlere mahkum ediyor.</a:t>
            </a:r>
            <a:endParaRPr lang="tr-TR" dirty="0"/>
          </a:p>
        </p:txBody>
      </p:sp>
      <p:sp>
        <p:nvSpPr>
          <p:cNvPr id="4" name="Slayt Numarası Yer Tutucusu 3">
            <a:extLst>
              <a:ext uri="{FF2B5EF4-FFF2-40B4-BE49-F238E27FC236}">
                <a16:creationId xmlns:a16="http://schemas.microsoft.com/office/drawing/2014/main" id="{DBC37D2E-9FBB-2DF9-96A5-841339AD32E1}"/>
              </a:ext>
            </a:extLst>
          </p:cNvPr>
          <p:cNvSpPr>
            <a:spLocks noGrp="1"/>
          </p:cNvSpPr>
          <p:nvPr>
            <p:ph type="sldNum" sz="quarter" idx="5"/>
          </p:nvPr>
        </p:nvSpPr>
        <p:spPr/>
        <p:txBody>
          <a:bodyPr rtlCol="0"/>
          <a:lstStyle/>
          <a:p>
            <a:pPr rtl="0"/>
            <a:fld id="{79230CFA-805A-4FD3-B3A0-DAAA5993DA17}" type="slidenum">
              <a:rPr lang="tr-TR" smtClean="0"/>
              <a:t>16</a:t>
            </a:fld>
            <a:endParaRPr lang="tr-TR"/>
          </a:p>
        </p:txBody>
      </p:sp>
    </p:spTree>
    <p:extLst>
      <p:ext uri="{BB962C8B-B14F-4D97-AF65-F5344CB8AC3E}">
        <p14:creationId xmlns:p14="http://schemas.microsoft.com/office/powerpoint/2010/main" val="445380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CA691-C835-F6F3-6A8E-5452FDAD2B1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F0F57AD-7662-4CDC-E56D-8F90210CB2F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695E26E-260B-35F0-C5A1-BCEA6357822C}"/>
              </a:ext>
            </a:extLst>
          </p:cNvPr>
          <p:cNvSpPr>
            <a:spLocks noGrp="1"/>
          </p:cNvSpPr>
          <p:nvPr>
            <p:ph type="body" idx="1"/>
          </p:nvPr>
        </p:nvSpPr>
        <p:spPr/>
        <p:txBody>
          <a:bodyPr/>
          <a:lstStyle/>
          <a:p>
            <a:r>
              <a:rPr lang="tr-TR" sz="1200" b="0" i="0" kern="1200" dirty="0">
                <a:solidFill>
                  <a:schemeClr val="tx1"/>
                </a:solidFill>
                <a:effectLst/>
                <a:latin typeface="+mn-lt"/>
                <a:ea typeface="+mn-ea"/>
                <a:cs typeface="+mn-cs"/>
              </a:rPr>
              <a:t>Sorunların ikinci büyük ayağı ise tüm dünyayı etkileyen çevresel krizler. İklim değişikliği ve artan sıcaklıklar hayvanlarda ciddi bir sıcaklık stresi yaratarak hem süt verimini düşürüyor hem de hastalıkları artırıyor. Ayrıca, yarı kurak bölgelerimizde artan kuraklık riski, yoğun su tüketen süt sığırcılığını doğrudan tehdit ediyor. İşin bir diğer boyutu da ineklerin sindirimi sonucu ortaya çıkan metan gazı emisyonları. Küresel ısınma potansiyeli çok yüksek olan metan gazı ve kontrolsüz gübre yönetimi, süt sektörünü küresel iklim tartışmalarının tam merkezine yerleştiriyor.</a:t>
            </a:r>
            <a:endParaRPr lang="tr-TR" dirty="0"/>
          </a:p>
        </p:txBody>
      </p:sp>
      <p:sp>
        <p:nvSpPr>
          <p:cNvPr id="4" name="Slayt Numarası Yer Tutucusu 3">
            <a:extLst>
              <a:ext uri="{FF2B5EF4-FFF2-40B4-BE49-F238E27FC236}">
                <a16:creationId xmlns:a16="http://schemas.microsoft.com/office/drawing/2014/main" id="{3212694B-4621-C23E-1887-66580ADE813F}"/>
              </a:ext>
            </a:extLst>
          </p:cNvPr>
          <p:cNvSpPr>
            <a:spLocks noGrp="1"/>
          </p:cNvSpPr>
          <p:nvPr>
            <p:ph type="sldNum" sz="quarter" idx="5"/>
          </p:nvPr>
        </p:nvSpPr>
        <p:spPr/>
        <p:txBody>
          <a:bodyPr/>
          <a:lstStyle/>
          <a:p>
            <a:pPr rtl="0"/>
            <a:fld id="{79230CFA-805A-4FD3-B3A0-DAAA5993DA17}" type="slidenum">
              <a:rPr lang="tr-TR" noProof="0" smtClean="0"/>
              <a:t>17</a:t>
            </a:fld>
            <a:endParaRPr lang="tr-TR" noProof="0"/>
          </a:p>
        </p:txBody>
      </p:sp>
    </p:spTree>
    <p:extLst>
      <p:ext uri="{BB962C8B-B14F-4D97-AF65-F5344CB8AC3E}">
        <p14:creationId xmlns:p14="http://schemas.microsoft.com/office/powerpoint/2010/main" val="3189815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82648-F1C8-56A1-C98B-72F380852B8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AD25F49-2904-BEFA-C95F-1C4236AD0B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64C39C2-8532-3319-94D8-4D265BA11ADC}"/>
              </a:ext>
            </a:extLst>
          </p:cNvPr>
          <p:cNvSpPr>
            <a:spLocks noGrp="1"/>
          </p:cNvSpPr>
          <p:nvPr>
            <p:ph type="body" idx="1"/>
          </p:nvPr>
        </p:nvSpPr>
        <p:spPr/>
        <p:txBody>
          <a:bodyPr/>
          <a:lstStyle/>
          <a:p>
            <a:r>
              <a:rPr lang="tr-TR" sz="1200" b="0" i="0" kern="1200" dirty="0">
                <a:solidFill>
                  <a:schemeClr val="tx1"/>
                </a:solidFill>
                <a:effectLst/>
                <a:latin typeface="+mn-lt"/>
                <a:ea typeface="+mn-ea"/>
                <a:cs typeface="+mn-cs"/>
              </a:rPr>
              <a:t>İşte sektörün en kritik sosyal sorunu: Kırsal nüfusumuz hızla azalıyor ve gençler tarımdan uzaklaşıyor. İşletmelerdeki üretici yaş ortalamamız gittikçe yükseliyor. Bu yaşlanan profil, yeni teknolojilere uyum sağlamakta zorlandığı gibi, aile işletmelerinde üretim bayrağını devredecek yeni bir kuşak da bulunamıyor. Günümüzde süt sığırcılığı artık yoğun bilgi ve teknoloji gerektiriyor ancak modern sürü yönetimi yapacak, sağım robotunu veya sensörleri yönetecek nitelikli iş gücünü bulmakta büyük zorluklar yaşıyoruz.</a:t>
            </a:r>
            <a:endParaRPr lang="tr-TR" dirty="0"/>
          </a:p>
        </p:txBody>
      </p:sp>
      <p:sp>
        <p:nvSpPr>
          <p:cNvPr id="4" name="Slayt Numarası Yer Tutucusu 3">
            <a:extLst>
              <a:ext uri="{FF2B5EF4-FFF2-40B4-BE49-F238E27FC236}">
                <a16:creationId xmlns:a16="http://schemas.microsoft.com/office/drawing/2014/main" id="{C24E9E8C-BBF1-3E94-D543-9081430FF4FD}"/>
              </a:ext>
            </a:extLst>
          </p:cNvPr>
          <p:cNvSpPr>
            <a:spLocks noGrp="1"/>
          </p:cNvSpPr>
          <p:nvPr>
            <p:ph type="sldNum" sz="quarter" idx="5"/>
          </p:nvPr>
        </p:nvSpPr>
        <p:spPr/>
        <p:txBody>
          <a:bodyPr/>
          <a:lstStyle/>
          <a:p>
            <a:pPr rtl="0"/>
            <a:fld id="{79230CFA-805A-4FD3-B3A0-DAAA5993DA17}" type="slidenum">
              <a:rPr lang="tr-TR" noProof="0" smtClean="0"/>
              <a:t>18</a:t>
            </a:fld>
            <a:endParaRPr lang="tr-TR" noProof="0"/>
          </a:p>
        </p:txBody>
      </p:sp>
    </p:spTree>
    <p:extLst>
      <p:ext uri="{BB962C8B-B14F-4D97-AF65-F5344CB8AC3E}">
        <p14:creationId xmlns:p14="http://schemas.microsoft.com/office/powerpoint/2010/main" val="3223820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Bu yüzden artık 'Tek Sağlık' (</a:t>
            </a:r>
            <a:r>
              <a:rPr lang="tr-TR" sz="1200" b="0" i="0" kern="1200" dirty="0" err="1">
                <a:solidFill>
                  <a:schemeClr val="tx1"/>
                </a:solidFill>
                <a:effectLst/>
                <a:latin typeface="+mn-lt"/>
                <a:ea typeface="+mn-ea"/>
                <a:cs typeface="+mn-cs"/>
              </a:rPr>
              <a:t>One</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Health</a:t>
            </a:r>
            <a:r>
              <a:rPr lang="tr-TR" sz="1200" b="0" i="0" kern="1200" dirty="0">
                <a:solidFill>
                  <a:schemeClr val="tx1"/>
                </a:solidFill>
                <a:effectLst/>
                <a:latin typeface="+mn-lt"/>
                <a:ea typeface="+mn-ea"/>
                <a:cs typeface="+mn-cs"/>
              </a:rPr>
              <a:t>) yaklaşımını benimsiyoruz; insan sağlığı, hayvan sağlığı ve çevre sağlığı birbirinden ayrı düşünülemez. Sürdürülebilirlik, bu üçünü aynı anda korumaktan geçiyor."</a:t>
            </a:r>
            <a:endParaRPr lang="tr-TR" dirty="0"/>
          </a:p>
        </p:txBody>
      </p:sp>
      <p:sp>
        <p:nvSpPr>
          <p:cNvPr id="4" name="Slayt Numarası Yer Tutucusu 3"/>
          <p:cNvSpPr>
            <a:spLocks noGrp="1"/>
          </p:cNvSpPr>
          <p:nvPr>
            <p:ph type="sldNum" sz="quarter" idx="5"/>
          </p:nvPr>
        </p:nvSpPr>
        <p:spPr/>
        <p:txBody>
          <a:bodyPr/>
          <a:lstStyle/>
          <a:p>
            <a:pPr rtl="0"/>
            <a:fld id="{79230CFA-805A-4FD3-B3A0-DAAA5993DA17}" type="slidenum">
              <a:rPr lang="tr-TR" noProof="0" smtClean="0"/>
              <a:t>19</a:t>
            </a:fld>
            <a:endParaRPr lang="tr-TR" noProof="0"/>
          </a:p>
        </p:txBody>
      </p:sp>
    </p:spTree>
    <p:extLst>
      <p:ext uri="{BB962C8B-B14F-4D97-AF65-F5344CB8AC3E}">
        <p14:creationId xmlns:p14="http://schemas.microsoft.com/office/powerpoint/2010/main" val="4268765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A4BB-04C2-0994-6633-6C62071DB80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7C9AB32-8161-BCE9-FB28-75B6BCEF6A0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4B70241-B925-29E0-9836-76AB8810A149}"/>
              </a:ext>
            </a:extLst>
          </p:cNvPr>
          <p:cNvSpPr>
            <a:spLocks noGrp="1"/>
          </p:cNvSpPr>
          <p:nvPr>
            <p:ph type="body" idx="1"/>
          </p:nvPr>
        </p:nvSpPr>
        <p:spPr/>
        <p:txBody>
          <a:bodyPr/>
          <a:lstStyle/>
          <a:p>
            <a:r>
              <a:rPr lang="tr-TR" sz="1200" b="0" i="0" kern="1200" dirty="0">
                <a:solidFill>
                  <a:schemeClr val="tx1"/>
                </a:solidFill>
                <a:effectLst/>
                <a:latin typeface="+mn-lt"/>
                <a:ea typeface="+mn-ea"/>
                <a:cs typeface="+mn-cs"/>
              </a:rPr>
              <a:t>Avrupa Birliği'nin Yeşil Mutabakatı, sektörümüze karbon ayak izini azaltma ve karbon nötr üretime geçme zorunluluğu getiriyor. İhracat potansiyelimizi korumak için bu kurallara uymak şart. Diğer yandan hayvan hastalıkları ve bilinçsiz antibiyotik kullanımı, dirençli bakterilerin oluşmasına neden olarak küresel bir halk sağlığı krizine dönüşüyor. </a:t>
            </a:r>
            <a:endParaRPr lang="tr-TR" dirty="0"/>
          </a:p>
        </p:txBody>
      </p:sp>
      <p:sp>
        <p:nvSpPr>
          <p:cNvPr id="4" name="Slayt Numarası Yer Tutucusu 3">
            <a:extLst>
              <a:ext uri="{FF2B5EF4-FFF2-40B4-BE49-F238E27FC236}">
                <a16:creationId xmlns:a16="http://schemas.microsoft.com/office/drawing/2014/main" id="{0AA712B5-EEC5-808E-775C-7BA27FB7D1F8}"/>
              </a:ext>
            </a:extLst>
          </p:cNvPr>
          <p:cNvSpPr>
            <a:spLocks noGrp="1"/>
          </p:cNvSpPr>
          <p:nvPr>
            <p:ph type="sldNum" sz="quarter" idx="5"/>
          </p:nvPr>
        </p:nvSpPr>
        <p:spPr/>
        <p:txBody>
          <a:bodyPr/>
          <a:lstStyle/>
          <a:p>
            <a:pPr rtl="0"/>
            <a:fld id="{79230CFA-805A-4FD3-B3A0-DAAA5993DA17}" type="slidenum">
              <a:rPr lang="tr-TR" noProof="0" smtClean="0"/>
              <a:t>20</a:t>
            </a:fld>
            <a:endParaRPr lang="tr-TR" noProof="0"/>
          </a:p>
        </p:txBody>
      </p:sp>
    </p:spTree>
    <p:extLst>
      <p:ext uri="{BB962C8B-B14F-4D97-AF65-F5344CB8AC3E}">
        <p14:creationId xmlns:p14="http://schemas.microsoft.com/office/powerpoint/2010/main" val="3983142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a:p>
        </p:txBody>
      </p:sp>
      <p:sp>
        <p:nvSpPr>
          <p:cNvPr id="4" name="Slayt Numarası Yer Tutucusu 3"/>
          <p:cNvSpPr>
            <a:spLocks noGrp="1"/>
          </p:cNvSpPr>
          <p:nvPr>
            <p:ph type="sldNum" sz="quarter" idx="5"/>
          </p:nvPr>
        </p:nvSpPr>
        <p:spPr/>
        <p:txBody>
          <a:bodyPr rtlCol="0"/>
          <a:lstStyle/>
          <a:p>
            <a:pPr rtl="0"/>
            <a:fld id="{79230CFA-805A-4FD3-B3A0-DAAA5993DA17}" type="slidenum">
              <a:rPr lang="tr-TR" smtClean="0"/>
              <a:t>3</a:t>
            </a:fld>
            <a:endParaRPr lang="tr-TR"/>
          </a:p>
        </p:txBody>
      </p:sp>
    </p:spTree>
    <p:extLst>
      <p:ext uri="{BB962C8B-B14F-4D97-AF65-F5344CB8AC3E}">
        <p14:creationId xmlns:p14="http://schemas.microsoft.com/office/powerpoint/2010/main" val="2352654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15CAA-693C-1CC4-201B-2C6DEC13C28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B4191D7-7C6B-7609-1DAF-BE554F3AE4C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09C79D2-05C4-43DF-2E4C-026AC9371281}"/>
              </a:ext>
            </a:extLst>
          </p:cNvPr>
          <p:cNvSpPr>
            <a:spLocks noGrp="1"/>
          </p:cNvSpPr>
          <p:nvPr>
            <p:ph type="body" idx="1"/>
          </p:nvPr>
        </p:nvSpPr>
        <p:spPr/>
        <p:txBody>
          <a:bodyPr rtlCol="0"/>
          <a:lstStyle/>
          <a:p>
            <a:pPr rtl="0"/>
            <a:endParaRPr lang="tr-TR" dirty="0"/>
          </a:p>
        </p:txBody>
      </p:sp>
      <p:sp>
        <p:nvSpPr>
          <p:cNvPr id="4" name="Slayt Numarası Yer Tutucusu 3">
            <a:extLst>
              <a:ext uri="{FF2B5EF4-FFF2-40B4-BE49-F238E27FC236}">
                <a16:creationId xmlns:a16="http://schemas.microsoft.com/office/drawing/2014/main" id="{9ABA40B0-099E-A793-0D1F-604D2F5821F2}"/>
              </a:ext>
            </a:extLst>
          </p:cNvPr>
          <p:cNvSpPr>
            <a:spLocks noGrp="1"/>
          </p:cNvSpPr>
          <p:nvPr>
            <p:ph type="sldNum" sz="quarter" idx="5"/>
          </p:nvPr>
        </p:nvSpPr>
        <p:spPr/>
        <p:txBody>
          <a:bodyPr rtlCol="0"/>
          <a:lstStyle/>
          <a:p>
            <a:pPr rtl="0"/>
            <a:fld id="{79230CFA-805A-4FD3-B3A0-DAAA5993DA17}" type="slidenum">
              <a:rPr lang="tr-TR" smtClean="0"/>
              <a:t>21</a:t>
            </a:fld>
            <a:endParaRPr lang="tr-TR"/>
          </a:p>
        </p:txBody>
      </p:sp>
    </p:spTree>
    <p:extLst>
      <p:ext uri="{BB962C8B-B14F-4D97-AF65-F5344CB8AC3E}">
        <p14:creationId xmlns:p14="http://schemas.microsoft.com/office/powerpoint/2010/main" val="2456987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121D3-2EAA-23EA-D7C7-314E5441CC9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3D6BBE3-0F03-D1C1-555B-0BEDD97095B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EA4E1F9-69FF-3779-BF23-E8FAB3F9B78A}"/>
              </a:ext>
            </a:extLst>
          </p:cNvPr>
          <p:cNvSpPr>
            <a:spLocks noGrp="1"/>
          </p:cNvSpPr>
          <p:nvPr>
            <p:ph type="body" idx="1"/>
          </p:nvPr>
        </p:nvSpPr>
        <p:spPr/>
        <p:txBody>
          <a:bodyPr/>
          <a:lstStyle/>
          <a:p>
            <a:r>
              <a:rPr lang="tr-TR" sz="1200" b="0" i="0" kern="1200" dirty="0">
                <a:solidFill>
                  <a:schemeClr val="tx1"/>
                </a:solidFill>
                <a:effectLst/>
                <a:latin typeface="+mn-lt"/>
                <a:ea typeface="+mn-ea"/>
                <a:cs typeface="+mn-cs"/>
              </a:rPr>
              <a:t>Günümüz sorunlarını aşmak için teknolojiye yüzümüzü dönmek zorundayız. Geleceğin çiftlikleri 'Hassas Süt Sığırcılığı' dediğimiz bir model üzerine inşa ediliyor. Artık sürüyü genel olarak değil, her bir ineği boyun veya bacaklarına taktığımız sensörler ve </a:t>
            </a:r>
            <a:r>
              <a:rPr lang="tr-TR" sz="1200" b="0" i="0" kern="1200" dirty="0" err="1">
                <a:solidFill>
                  <a:schemeClr val="tx1"/>
                </a:solidFill>
                <a:effectLst/>
                <a:latin typeface="+mn-lt"/>
                <a:ea typeface="+mn-ea"/>
                <a:cs typeface="+mn-cs"/>
              </a:rPr>
              <a:t>rumen</a:t>
            </a:r>
            <a:r>
              <a:rPr lang="tr-TR" sz="1200" b="0" i="0" kern="1200" dirty="0">
                <a:solidFill>
                  <a:schemeClr val="tx1"/>
                </a:solidFill>
                <a:effectLst/>
                <a:latin typeface="+mn-lt"/>
                <a:ea typeface="+mn-ea"/>
                <a:cs typeface="+mn-cs"/>
              </a:rPr>
              <a:t> sıcaklık ölçüm cihazları ile bireysel olarak takip edebiliyoruz. Robotik sağım sistemleri sayesinde inekler kendi istedikleri zaman sağıma giriyor; bu hem hayvanın stresini azaltıyor hem de hijyeni maksimize ediyor. Nesnelerin İnterneti (</a:t>
            </a:r>
            <a:r>
              <a:rPr lang="tr-TR" sz="1200" b="0" i="0" kern="1200" dirty="0" err="1">
                <a:solidFill>
                  <a:schemeClr val="tx1"/>
                </a:solidFill>
                <a:effectLst/>
                <a:latin typeface="+mn-lt"/>
                <a:ea typeface="+mn-ea"/>
                <a:cs typeface="+mn-cs"/>
              </a:rPr>
              <a:t>IoT</a:t>
            </a:r>
            <a:r>
              <a:rPr lang="tr-TR" sz="1200" b="0" i="0" kern="1200" dirty="0">
                <a:solidFill>
                  <a:schemeClr val="tx1"/>
                </a:solidFill>
                <a:effectLst/>
                <a:latin typeface="+mn-lt"/>
                <a:ea typeface="+mn-ea"/>
                <a:cs typeface="+mn-cs"/>
              </a:rPr>
              <a:t>) teknolojisi ile çiftlikteki su tüketiminden ahırın sıcaklığına kadar her şey birbirine bağlı çalışıyor ve yöneticinin cebindeki tek bir ekrandan kontrol edilebiliyor.</a:t>
            </a:r>
          </a:p>
          <a:p>
            <a:endParaRPr lang="tr-TR" sz="1200" b="0" i="0" kern="1200" dirty="0">
              <a:solidFill>
                <a:schemeClr val="tx1"/>
              </a:solidFill>
              <a:effectLst/>
              <a:latin typeface="+mn-lt"/>
              <a:ea typeface="+mn-ea"/>
              <a:cs typeface="+mn-cs"/>
            </a:endParaRPr>
          </a:p>
          <a:p>
            <a:endParaRPr lang="tr-TR" dirty="0"/>
          </a:p>
        </p:txBody>
      </p:sp>
      <p:sp>
        <p:nvSpPr>
          <p:cNvPr id="4" name="Slayt Numarası Yer Tutucusu 3">
            <a:extLst>
              <a:ext uri="{FF2B5EF4-FFF2-40B4-BE49-F238E27FC236}">
                <a16:creationId xmlns:a16="http://schemas.microsoft.com/office/drawing/2014/main" id="{EE0E99E7-6099-1AA8-5372-91DC6FA7CB9B}"/>
              </a:ext>
            </a:extLst>
          </p:cNvPr>
          <p:cNvSpPr>
            <a:spLocks noGrp="1"/>
          </p:cNvSpPr>
          <p:nvPr>
            <p:ph type="sldNum" sz="quarter" idx="5"/>
          </p:nvPr>
        </p:nvSpPr>
        <p:spPr/>
        <p:txBody>
          <a:bodyPr/>
          <a:lstStyle/>
          <a:p>
            <a:pPr rtl="0"/>
            <a:fld id="{79230CFA-805A-4FD3-B3A0-DAAA5993DA17}" type="slidenum">
              <a:rPr lang="tr-TR" noProof="0" smtClean="0"/>
              <a:t>22</a:t>
            </a:fld>
            <a:endParaRPr lang="tr-TR" noProof="0"/>
          </a:p>
        </p:txBody>
      </p:sp>
    </p:spTree>
    <p:extLst>
      <p:ext uri="{BB962C8B-B14F-4D97-AF65-F5344CB8AC3E}">
        <p14:creationId xmlns:p14="http://schemas.microsoft.com/office/powerpoint/2010/main" val="1513303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8806B-83F8-ABE2-D878-7807403616D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EC4D057-79F1-B517-22A6-DA83B34B38F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5443F9D-A23D-0730-395E-E2C60018C622}"/>
              </a:ext>
            </a:extLst>
          </p:cNvPr>
          <p:cNvSpPr>
            <a:spLocks noGrp="1"/>
          </p:cNvSpPr>
          <p:nvPr>
            <p:ph type="body" idx="1"/>
          </p:nvPr>
        </p:nvSpPr>
        <p:spPr/>
        <p:txBody>
          <a:bodyPr/>
          <a:lstStyle/>
          <a:p>
            <a:r>
              <a:rPr lang="tr-TR" sz="1200" b="0" i="0" kern="1200" dirty="0">
                <a:solidFill>
                  <a:schemeClr val="tx1"/>
                </a:solidFill>
                <a:effectLst/>
                <a:latin typeface="+mn-lt"/>
                <a:ea typeface="+mn-ea"/>
                <a:cs typeface="+mn-cs"/>
              </a:rPr>
              <a:t>Çiftlikteki sensörlerden akan bu büyük veriyi (</a:t>
            </a:r>
            <a:r>
              <a:rPr lang="tr-TR" sz="1200" b="0" i="0" kern="1200" dirty="0" err="1">
                <a:solidFill>
                  <a:schemeClr val="tx1"/>
                </a:solidFill>
                <a:effectLst/>
                <a:latin typeface="+mn-lt"/>
                <a:ea typeface="+mn-ea"/>
                <a:cs typeface="+mn-cs"/>
              </a:rPr>
              <a:t>Big</a:t>
            </a:r>
            <a:r>
              <a:rPr lang="tr-TR" sz="1200" b="0" i="0" kern="1200" dirty="0">
                <a:solidFill>
                  <a:schemeClr val="tx1"/>
                </a:solidFill>
                <a:effectLst/>
                <a:latin typeface="+mn-lt"/>
                <a:ea typeface="+mn-ea"/>
                <a:cs typeface="+mn-cs"/>
              </a:rPr>
              <a:t> Data) işleyecek olan şey Yapay </a:t>
            </a:r>
            <a:r>
              <a:rPr lang="tr-TR" sz="1200" b="0" i="0" kern="1200" dirty="0" err="1">
                <a:solidFill>
                  <a:schemeClr val="tx1"/>
                </a:solidFill>
                <a:effectLst/>
                <a:latin typeface="+mn-lt"/>
                <a:ea typeface="+mn-ea"/>
                <a:cs typeface="+mn-cs"/>
              </a:rPr>
              <a:t>Zekâ'dır</a:t>
            </a:r>
            <a:r>
              <a:rPr lang="tr-TR" sz="1200" b="0" i="0" kern="1200" dirty="0">
                <a:solidFill>
                  <a:schemeClr val="tx1"/>
                </a:solidFill>
                <a:effectLst/>
                <a:latin typeface="+mn-lt"/>
                <a:ea typeface="+mn-ea"/>
                <a:cs typeface="+mn-cs"/>
              </a:rPr>
              <a:t>. Yapay zekâ algoritmaları sayesinde artık bir hastalık ortaya çıktıktan sonra tedavi etmiyoruz; hayvanın adım sayısından, yem tüketiminden veya süt bileşenlerindeki ufak bir değişimden mastitis veya topallık riskini haftalar öncesinden tahmin edebiliyoruz. İşin genetik tarafında ise muazzam bir devrim yaşanıyor: Genomik seleksiyon. Hayvanların DNA düzeyindeki genetik haritalarını çıkararak, daha buzağı iken onun gelecekte hastalıklara ne kadar dirençli olacağını veya ne kadar süt vereceğini bilebiliyoruz. İlerleyen süreçlerde gen düzenleme teknolojileriyle çevresel ayak izi çok daha düşük inekler yetiştirmek bilim kurgu olmaktan çıkacaktır.</a:t>
            </a:r>
            <a:endParaRPr lang="tr-TR" dirty="0"/>
          </a:p>
        </p:txBody>
      </p:sp>
      <p:sp>
        <p:nvSpPr>
          <p:cNvPr id="4" name="Slayt Numarası Yer Tutucusu 3">
            <a:extLst>
              <a:ext uri="{FF2B5EF4-FFF2-40B4-BE49-F238E27FC236}">
                <a16:creationId xmlns:a16="http://schemas.microsoft.com/office/drawing/2014/main" id="{4BF94E0A-73DE-8E79-4EDB-3DE85B7B1861}"/>
              </a:ext>
            </a:extLst>
          </p:cNvPr>
          <p:cNvSpPr>
            <a:spLocks noGrp="1"/>
          </p:cNvSpPr>
          <p:nvPr>
            <p:ph type="sldNum" sz="quarter" idx="5"/>
          </p:nvPr>
        </p:nvSpPr>
        <p:spPr/>
        <p:txBody>
          <a:bodyPr/>
          <a:lstStyle/>
          <a:p>
            <a:pPr rtl="0"/>
            <a:fld id="{79230CFA-805A-4FD3-B3A0-DAAA5993DA17}" type="slidenum">
              <a:rPr lang="tr-TR" noProof="0" smtClean="0"/>
              <a:t>23</a:t>
            </a:fld>
            <a:endParaRPr lang="tr-TR" noProof="0"/>
          </a:p>
        </p:txBody>
      </p:sp>
    </p:spTree>
    <p:extLst>
      <p:ext uri="{BB962C8B-B14F-4D97-AF65-F5344CB8AC3E}">
        <p14:creationId xmlns:p14="http://schemas.microsoft.com/office/powerpoint/2010/main" val="33827118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Artık hedefimiz 'Karbon Nötr Çiftlikler' kurmak. İneklerin sindiriminden kaynaklanan metan gazını, rasyonlara eklediğimiz deniz yosunu ekstraktları veya probiyotiklerle ciddi oranda azaltabiliyoruz. Döngüsel ekonomi mantığıyla, ahırdaki gübreyi biyogaz tesisinde elektriğe, arta kalanı ise tekrar tarlaya organik gübreye çeviriyoruz. Tüm bu çevre dostu ve akıllı üretim süreçleri ise </a:t>
            </a:r>
            <a:r>
              <a:rPr lang="tr-TR" sz="1200" b="0" i="0" kern="1200" dirty="0" err="1">
                <a:solidFill>
                  <a:schemeClr val="tx1"/>
                </a:solidFill>
                <a:effectLst/>
                <a:latin typeface="+mn-lt"/>
                <a:ea typeface="+mn-ea"/>
                <a:cs typeface="+mn-cs"/>
              </a:rPr>
              <a:t>Blockchain</a:t>
            </a:r>
            <a:r>
              <a:rPr lang="tr-TR" sz="1200" b="0" i="0" kern="1200" dirty="0">
                <a:solidFill>
                  <a:schemeClr val="tx1"/>
                </a:solidFill>
                <a:effectLst/>
                <a:latin typeface="+mn-lt"/>
                <a:ea typeface="+mn-ea"/>
                <a:cs typeface="+mn-cs"/>
              </a:rPr>
              <a:t> (</a:t>
            </a:r>
            <a:r>
              <a:rPr lang="tr-TR" sz="1200" b="0" i="0" kern="1200" dirty="0" err="1">
                <a:solidFill>
                  <a:schemeClr val="tx1"/>
                </a:solidFill>
                <a:effectLst/>
                <a:latin typeface="+mn-lt"/>
                <a:ea typeface="+mn-ea"/>
                <a:cs typeface="+mn-cs"/>
              </a:rPr>
              <a:t>blokzincir</a:t>
            </a:r>
            <a:r>
              <a:rPr lang="tr-TR" sz="1200" b="0" i="0" kern="1200" dirty="0">
                <a:solidFill>
                  <a:schemeClr val="tx1"/>
                </a:solidFill>
                <a:effectLst/>
                <a:latin typeface="+mn-lt"/>
                <a:ea typeface="+mn-ea"/>
                <a:cs typeface="+mn-cs"/>
              </a:rPr>
              <a:t>) teknolojisiyle dijital olarak mühürleniyor. Tüketici marketten aldığı sütün barkodunu okuttuğunda o sütün hangi inekten, hangi beslenme programıyla, ne kadar karbon salınarak üretildiğini şeffaf bir şekilde görebiliyor; ki bu gıda sahteciliğinin önüne geçerken uluslararası ticaretteki en büyük kozumuz olacaktır</a:t>
            </a:r>
            <a:br>
              <a:rPr lang="tr-TR" dirty="0"/>
            </a:br>
            <a:endParaRPr lang="tr-TR" dirty="0"/>
          </a:p>
        </p:txBody>
      </p:sp>
      <p:sp>
        <p:nvSpPr>
          <p:cNvPr id="4" name="Slayt Numarası Yer Tutucusu 3"/>
          <p:cNvSpPr>
            <a:spLocks noGrp="1"/>
          </p:cNvSpPr>
          <p:nvPr>
            <p:ph type="sldNum" sz="quarter" idx="5"/>
          </p:nvPr>
        </p:nvSpPr>
        <p:spPr/>
        <p:txBody>
          <a:bodyPr/>
          <a:lstStyle/>
          <a:p>
            <a:pPr rtl="0"/>
            <a:fld id="{79230CFA-805A-4FD3-B3A0-DAAA5993DA17}" type="slidenum">
              <a:rPr lang="tr-TR" noProof="0" smtClean="0"/>
              <a:t>24</a:t>
            </a:fld>
            <a:endParaRPr lang="tr-TR" noProof="0"/>
          </a:p>
        </p:txBody>
      </p:sp>
    </p:spTree>
    <p:extLst>
      <p:ext uri="{BB962C8B-B14F-4D97-AF65-F5344CB8AC3E}">
        <p14:creationId xmlns:p14="http://schemas.microsoft.com/office/powerpoint/2010/main" val="5619797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03398-89AF-9274-83E7-D23A2F0550EB}"/>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5431039-C0EB-4463-18C8-2659BCAE0D7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BA08277-F11F-739E-E719-11559DC19D18}"/>
              </a:ext>
            </a:extLst>
          </p:cNvPr>
          <p:cNvSpPr>
            <a:spLocks noGrp="1"/>
          </p:cNvSpPr>
          <p:nvPr>
            <p:ph type="body" idx="1"/>
          </p:nvPr>
        </p:nvSpPr>
        <p:spPr/>
        <p:txBody>
          <a:bodyPr rtlCol="0"/>
          <a:lstStyle/>
          <a:p>
            <a:pPr rtl="0"/>
            <a:endParaRPr lang="tr-TR" dirty="0"/>
          </a:p>
        </p:txBody>
      </p:sp>
      <p:sp>
        <p:nvSpPr>
          <p:cNvPr id="4" name="Slayt Numarası Yer Tutucusu 3">
            <a:extLst>
              <a:ext uri="{FF2B5EF4-FFF2-40B4-BE49-F238E27FC236}">
                <a16:creationId xmlns:a16="http://schemas.microsoft.com/office/drawing/2014/main" id="{39526EF8-E87C-0659-3012-FFCF48B33F49}"/>
              </a:ext>
            </a:extLst>
          </p:cNvPr>
          <p:cNvSpPr>
            <a:spLocks noGrp="1"/>
          </p:cNvSpPr>
          <p:nvPr>
            <p:ph type="sldNum" sz="quarter" idx="5"/>
          </p:nvPr>
        </p:nvSpPr>
        <p:spPr/>
        <p:txBody>
          <a:bodyPr rtlCol="0"/>
          <a:lstStyle/>
          <a:p>
            <a:pPr rtl="0"/>
            <a:fld id="{79230CFA-805A-4FD3-B3A0-DAAA5993DA17}" type="slidenum">
              <a:rPr lang="tr-TR" smtClean="0"/>
              <a:t>25</a:t>
            </a:fld>
            <a:endParaRPr lang="tr-TR"/>
          </a:p>
        </p:txBody>
      </p:sp>
    </p:spTree>
    <p:extLst>
      <p:ext uri="{BB962C8B-B14F-4D97-AF65-F5344CB8AC3E}">
        <p14:creationId xmlns:p14="http://schemas.microsoft.com/office/powerpoint/2010/main" val="33114455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Bu büyük dönüşümü gerçekleştirmek için herkesin elini taşın altına koyması gerekiyor. İlk olarak üreticilerimize baktığımızda; kaliteli kaba yem üretimini artırmalı, hassas besleme ile yem maliyetlerini yönetmeli ve dijital sistemleri çiftliklerine entegre etmelidirler. Hastalıkları tedavi etmek yerine 'koruyucu hekimlik' ve biyogüvenlik önlemlerine odaklanılmalıdır. Devletimize ve yasa yapıcılara düşen en büyük görev ise günlük değil, uzun vadeli ve öngörülebilir politikalar geliştirmektir. Gençleri tarımda tutacak teşviklerin verilmesi, gübreyi enerjiye çevirecek biyogaz tesislerinin desteklenmesi ve dağınık yapıdaki üreticilerimizi güçlü kooperatifler çatısı altında birleştirmek kamunun birincil önceliği olmalıdır.</a:t>
            </a:r>
          </a:p>
          <a:p>
            <a:endParaRPr lang="tr-TR"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b="0" i="0" kern="1200" dirty="0">
                <a:solidFill>
                  <a:schemeClr val="tx1"/>
                </a:solidFill>
                <a:effectLst/>
                <a:latin typeface="+mn-lt"/>
                <a:ea typeface="+mn-ea"/>
                <a:cs typeface="+mn-cs"/>
              </a:rPr>
              <a:t>Biz bilim insanlarına ve özel sektöre düşen görev; dışa bağımlılığı azaltacak yerli sensör teknolojilerini, yapay zekâ destekli yazılımları ve iklime dayanıklı yem bitkilerini geliştirmektir. Tüketiciye güven verecek </a:t>
            </a:r>
            <a:r>
              <a:rPr lang="tr-TR" sz="1200" b="0" i="0" kern="1200" dirty="0" err="1">
                <a:solidFill>
                  <a:schemeClr val="tx1"/>
                </a:solidFill>
                <a:effectLst/>
                <a:latin typeface="+mn-lt"/>
                <a:ea typeface="+mn-ea"/>
                <a:cs typeface="+mn-cs"/>
              </a:rPr>
              <a:t>blockchain</a:t>
            </a:r>
            <a:r>
              <a:rPr lang="tr-TR" sz="1200" b="0" i="0" kern="1200" dirty="0">
                <a:solidFill>
                  <a:schemeClr val="tx1"/>
                </a:solidFill>
                <a:effectLst/>
                <a:latin typeface="+mn-lt"/>
                <a:ea typeface="+mn-ea"/>
                <a:cs typeface="+mn-cs"/>
              </a:rPr>
              <a:t> izlenebilirlik sistemlerini yaygınlaştırmalıyız. Sözlerimi toparlarken şunu vurgulamak isterim: Geleceğin tarım politikalarının merkezinde sürdürülebilir süt sığırcılığı yer alacaktır. Türkiye olarak bu teknolojik ve çevresel dönüşümü yakalayarak, hem gıda güvenliğimizi garanti altına almalı hem de küresel rekabette hak ettiğimiz yeri almalıyız.</a:t>
            </a:r>
            <a:endParaRPr lang="tr-TR" dirty="0"/>
          </a:p>
          <a:p>
            <a:endParaRPr lang="tr-TR" dirty="0"/>
          </a:p>
        </p:txBody>
      </p:sp>
      <p:sp>
        <p:nvSpPr>
          <p:cNvPr id="4" name="Slayt Numarası Yer Tutucusu 3"/>
          <p:cNvSpPr>
            <a:spLocks noGrp="1"/>
          </p:cNvSpPr>
          <p:nvPr>
            <p:ph type="sldNum" sz="quarter" idx="5"/>
          </p:nvPr>
        </p:nvSpPr>
        <p:spPr/>
        <p:txBody>
          <a:bodyPr/>
          <a:lstStyle/>
          <a:p>
            <a:pPr rtl="0"/>
            <a:fld id="{79230CFA-805A-4FD3-B3A0-DAAA5993DA17}" type="slidenum">
              <a:rPr lang="tr-TR" noProof="0" smtClean="0"/>
              <a:t>26</a:t>
            </a:fld>
            <a:endParaRPr lang="tr-TR" noProof="0"/>
          </a:p>
        </p:txBody>
      </p:sp>
    </p:spTree>
    <p:extLst>
      <p:ext uri="{BB962C8B-B14F-4D97-AF65-F5344CB8AC3E}">
        <p14:creationId xmlns:p14="http://schemas.microsoft.com/office/powerpoint/2010/main" val="3656633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E7C74-D8E4-10C2-EBCE-80224A95237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D616CB6-9704-A2E9-7D62-06C7D785C3F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454E6AF-7560-D032-19EC-113C748643D8}"/>
              </a:ext>
            </a:extLst>
          </p:cNvPr>
          <p:cNvSpPr>
            <a:spLocks noGrp="1"/>
          </p:cNvSpPr>
          <p:nvPr>
            <p:ph type="body" idx="1"/>
          </p:nvPr>
        </p:nvSpPr>
        <p:spPr/>
        <p:txBody>
          <a:bodyPr/>
          <a:lstStyle/>
          <a:p>
            <a:endParaRPr lang="tr-TR" sz="1200" b="0" i="0" kern="1200" dirty="0">
              <a:solidFill>
                <a:schemeClr val="tx1"/>
              </a:solidFill>
              <a:effectLst/>
              <a:latin typeface="+mn-lt"/>
              <a:ea typeface="+mn-ea"/>
              <a:cs typeface="+mn-cs"/>
            </a:endParaRPr>
          </a:p>
        </p:txBody>
      </p:sp>
      <p:sp>
        <p:nvSpPr>
          <p:cNvPr id="4" name="Slayt Numarası Yer Tutucusu 3">
            <a:extLst>
              <a:ext uri="{FF2B5EF4-FFF2-40B4-BE49-F238E27FC236}">
                <a16:creationId xmlns:a16="http://schemas.microsoft.com/office/drawing/2014/main" id="{66DE0CB8-3770-C1C1-F132-1A4251D7D2B5}"/>
              </a:ext>
            </a:extLst>
          </p:cNvPr>
          <p:cNvSpPr>
            <a:spLocks noGrp="1"/>
          </p:cNvSpPr>
          <p:nvPr>
            <p:ph type="sldNum" sz="quarter" idx="5"/>
          </p:nvPr>
        </p:nvSpPr>
        <p:spPr/>
        <p:txBody>
          <a:bodyPr/>
          <a:lstStyle/>
          <a:p>
            <a:pPr rtl="0"/>
            <a:fld id="{79230CFA-805A-4FD3-B3A0-DAAA5993DA17}" type="slidenum">
              <a:rPr lang="tr-TR" noProof="0" smtClean="0"/>
              <a:t>27</a:t>
            </a:fld>
            <a:endParaRPr lang="tr-TR" noProof="0"/>
          </a:p>
        </p:txBody>
      </p:sp>
    </p:spTree>
    <p:extLst>
      <p:ext uri="{BB962C8B-B14F-4D97-AF65-F5344CB8AC3E}">
        <p14:creationId xmlns:p14="http://schemas.microsoft.com/office/powerpoint/2010/main" val="3181587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4B974-3D61-2DEA-CE1A-2EE59DE6773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1CA1423-E32E-EA0F-7E84-8627C285E555}"/>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A66DD839-670B-D4B4-7D90-769906893E20}"/>
              </a:ext>
            </a:extLst>
          </p:cNvPr>
          <p:cNvSpPr>
            <a:spLocks noGrp="1"/>
          </p:cNvSpPr>
          <p:nvPr>
            <p:ph type="body" idx="1"/>
          </p:nvPr>
        </p:nvSpPr>
        <p:spPr/>
        <p:txBody>
          <a:bodyPr rtlCol="0"/>
          <a:lstStyle/>
          <a:p>
            <a:pPr rtl="0"/>
            <a:endParaRPr lang="tr-TR" dirty="0"/>
          </a:p>
        </p:txBody>
      </p:sp>
      <p:sp>
        <p:nvSpPr>
          <p:cNvPr id="4" name="Slayt Numarası Yer Tutucusu 3">
            <a:extLst>
              <a:ext uri="{FF2B5EF4-FFF2-40B4-BE49-F238E27FC236}">
                <a16:creationId xmlns:a16="http://schemas.microsoft.com/office/drawing/2014/main" id="{EEF0C11E-4627-7B82-C5DB-AEDB81E31034}"/>
              </a:ext>
            </a:extLst>
          </p:cNvPr>
          <p:cNvSpPr>
            <a:spLocks noGrp="1"/>
          </p:cNvSpPr>
          <p:nvPr>
            <p:ph type="sldNum" sz="quarter" idx="5"/>
          </p:nvPr>
        </p:nvSpPr>
        <p:spPr/>
        <p:txBody>
          <a:bodyPr rtlCol="0"/>
          <a:lstStyle/>
          <a:p>
            <a:pPr rtl="0"/>
            <a:fld id="{79230CFA-805A-4FD3-B3A0-DAAA5993DA17}" type="slidenum">
              <a:rPr lang="tr-TR" smtClean="0"/>
              <a:t>4</a:t>
            </a:fld>
            <a:endParaRPr lang="tr-TR"/>
          </a:p>
        </p:txBody>
      </p:sp>
    </p:spTree>
    <p:extLst>
      <p:ext uri="{BB962C8B-B14F-4D97-AF65-F5344CB8AC3E}">
        <p14:creationId xmlns:p14="http://schemas.microsoft.com/office/powerpoint/2010/main" val="406444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Hayvansal ürünler, içerdikleri esansiyel aminoasitler, vitaminler ve minerallerle dengeli beslenmenin vazgeçilmezidir. Birleşmiş Milletler Gıda ve Tarım Örgütü (FAO) verilerine göre, artan dünya nüfusu ve kentleşme ile birlikte hayvansal proteine olan talep hızla artmaktadır. Bu sektör aynı zamanda milyonlarca insanın geçim kaynağıdır; özellikle kırsal bölgelerde istihdam yaratarak göçü engellemekte ve geniş bir ekonomik ekosistemi beslemektedir</a:t>
            </a:r>
            <a:endParaRPr lang="tr-TR" dirty="0"/>
          </a:p>
        </p:txBody>
      </p:sp>
      <p:sp>
        <p:nvSpPr>
          <p:cNvPr id="4" name="Slayt Numarası Yer Tutucusu 3"/>
          <p:cNvSpPr>
            <a:spLocks noGrp="1"/>
          </p:cNvSpPr>
          <p:nvPr>
            <p:ph type="sldNum" sz="quarter" idx="5"/>
          </p:nvPr>
        </p:nvSpPr>
        <p:spPr/>
        <p:txBody>
          <a:bodyPr rtlCol="0"/>
          <a:lstStyle/>
          <a:p>
            <a:pPr rtl="0"/>
            <a:fld id="{79230CFA-805A-4FD3-B3A0-DAAA5993DA17}" type="slidenum">
              <a:rPr lang="tr-TR" smtClean="0"/>
              <a:t>5</a:t>
            </a:fld>
            <a:endParaRPr lang="tr-TR"/>
          </a:p>
        </p:txBody>
      </p:sp>
    </p:spTree>
    <p:extLst>
      <p:ext uri="{BB962C8B-B14F-4D97-AF65-F5344CB8AC3E}">
        <p14:creationId xmlns:p14="http://schemas.microsoft.com/office/powerpoint/2010/main" val="2969889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C04CA-AB1E-4156-5AEC-A01472DA72F3}"/>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FBD4CF5C-FCC7-1FAC-55AF-956E771A1E0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93F3D3D6-0E2B-3E4C-3FAA-D1B9890245A0}"/>
              </a:ext>
            </a:extLst>
          </p:cNvPr>
          <p:cNvSpPr>
            <a:spLocks noGrp="1"/>
          </p:cNvSpPr>
          <p:nvPr>
            <p:ph type="body" idx="1"/>
          </p:nvPr>
        </p:nvSpPr>
        <p:spPr/>
        <p:txBody>
          <a:bodyPr rtlCol="0"/>
          <a:lstStyle/>
          <a:p>
            <a:pPr rtl="0"/>
            <a:endParaRPr lang="tr-TR" dirty="0"/>
          </a:p>
        </p:txBody>
      </p:sp>
      <p:sp>
        <p:nvSpPr>
          <p:cNvPr id="4" name="Slayt Numarası Yer Tutucusu 3">
            <a:extLst>
              <a:ext uri="{FF2B5EF4-FFF2-40B4-BE49-F238E27FC236}">
                <a16:creationId xmlns:a16="http://schemas.microsoft.com/office/drawing/2014/main" id="{3489E031-2A2B-0405-D94B-E02593D3123D}"/>
              </a:ext>
            </a:extLst>
          </p:cNvPr>
          <p:cNvSpPr>
            <a:spLocks noGrp="1"/>
          </p:cNvSpPr>
          <p:nvPr>
            <p:ph type="sldNum" sz="quarter" idx="5"/>
          </p:nvPr>
        </p:nvSpPr>
        <p:spPr/>
        <p:txBody>
          <a:bodyPr rtlCol="0"/>
          <a:lstStyle/>
          <a:p>
            <a:pPr rtl="0"/>
            <a:fld id="{79230CFA-805A-4FD3-B3A0-DAAA5993DA17}" type="slidenum">
              <a:rPr lang="tr-TR" smtClean="0"/>
              <a:t>6</a:t>
            </a:fld>
            <a:endParaRPr lang="tr-TR"/>
          </a:p>
        </p:txBody>
      </p:sp>
    </p:spTree>
    <p:extLst>
      <p:ext uri="{BB962C8B-B14F-4D97-AF65-F5344CB8AC3E}">
        <p14:creationId xmlns:p14="http://schemas.microsoft.com/office/powerpoint/2010/main" val="2213083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Türkiye açısından baktığımızda, farklı iklim ve coğrafi özelliklerimiz sayesinde dünya süt üretiminde üst sıralarda yer alıyoruz. Süt sığırcılığı, üreticiye yıl boyunca düzenli nakit akışı sağladığı için bitkisel üretime kıyasla çok daha cazip ve garantili bir modeldir. Süt işleme sanayisinin gelişmesiyle katma değerli ürünler de artmaktadır. Ancak, çok ciddi bir yapısal handikabımız var: İşletmelerimizin büyük çoğunluğu küçük aile işletmelerinden oluşuyor ve maalesef verimlilik anlamında gelişmiş ülkelerin gerisinde kalıyoruz. Bu durum, sektörün rekabet gücünü artırmak için bizi sürdürülebilirlik kavramına yönlendiriyor.</a:t>
            </a:r>
            <a:endParaRPr lang="tr-TR" dirty="0"/>
          </a:p>
        </p:txBody>
      </p:sp>
      <p:sp>
        <p:nvSpPr>
          <p:cNvPr id="4" name="Slayt Numarası Yer Tutucusu 3"/>
          <p:cNvSpPr>
            <a:spLocks noGrp="1"/>
          </p:cNvSpPr>
          <p:nvPr>
            <p:ph type="sldNum" sz="quarter" idx="5"/>
          </p:nvPr>
        </p:nvSpPr>
        <p:spPr/>
        <p:txBody>
          <a:bodyPr rtlCol="0"/>
          <a:lstStyle/>
          <a:p>
            <a:pPr rtl="0"/>
            <a:fld id="{79230CFA-805A-4FD3-B3A0-DAAA5993DA17}" type="slidenum">
              <a:rPr lang="tr-TR" smtClean="0"/>
              <a:t>7</a:t>
            </a:fld>
            <a:endParaRPr lang="tr-TR"/>
          </a:p>
        </p:txBody>
      </p:sp>
    </p:spTree>
    <p:extLst>
      <p:ext uri="{BB962C8B-B14F-4D97-AF65-F5344CB8AC3E}">
        <p14:creationId xmlns:p14="http://schemas.microsoft.com/office/powerpoint/2010/main" val="1503192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2C39-0107-C901-B02E-9871B7B9EC80}"/>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BEEEEB6-A1E0-2B3C-98F5-B64510FA3A41}"/>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1B63D7C-0413-B3D6-F428-30ADC7FBF080}"/>
              </a:ext>
            </a:extLst>
          </p:cNvPr>
          <p:cNvSpPr>
            <a:spLocks noGrp="1"/>
          </p:cNvSpPr>
          <p:nvPr>
            <p:ph type="body" idx="1"/>
          </p:nvPr>
        </p:nvSpPr>
        <p:spPr/>
        <p:txBody>
          <a:bodyPr rtlCol="0"/>
          <a:lstStyle/>
          <a:p>
            <a:pPr rtl="0"/>
            <a:r>
              <a:rPr lang="tr-TR" sz="1200" b="0" i="0" kern="1200" dirty="0">
                <a:solidFill>
                  <a:schemeClr val="tx1"/>
                </a:solidFill>
                <a:effectLst/>
                <a:latin typeface="+mn-lt"/>
                <a:ea typeface="+mn-ea"/>
                <a:cs typeface="+mn-cs"/>
              </a:rPr>
              <a:t>Modern süt sığırcılığında neden sadece 'daha fazla üretim' demiyoruz da 'sürdürülebilirlik' diyoruz? Çünkü tüketiciler artık sadece süt almak istemiyor; çevreye duyarlı, karbon ayak izi düşük ve hayvan refahına uygun şartlarda üretilmiş güvenilir ürünler talep ediyor. 1987'deki </a:t>
            </a:r>
            <a:r>
              <a:rPr lang="tr-TR" sz="1200" b="0" i="0" kern="1200" dirty="0" err="1">
                <a:solidFill>
                  <a:schemeClr val="tx1"/>
                </a:solidFill>
                <a:effectLst/>
                <a:latin typeface="+mn-lt"/>
                <a:ea typeface="+mn-ea"/>
                <a:cs typeface="+mn-cs"/>
              </a:rPr>
              <a:t>Brundtland</a:t>
            </a:r>
            <a:r>
              <a:rPr lang="tr-TR" sz="1200" b="0" i="0" kern="1200" dirty="0">
                <a:solidFill>
                  <a:schemeClr val="tx1"/>
                </a:solidFill>
                <a:effectLst/>
                <a:latin typeface="+mn-lt"/>
                <a:ea typeface="+mn-ea"/>
                <a:cs typeface="+mn-cs"/>
              </a:rPr>
              <a:t> Raporu'nun da tanımladığı gibi, gelecek nesillerin kaynaklarını tüketmeden bugünün ihtiyacını karşılamalıyız. Süt sığırcılığı; ineklerin sindiriminden kaynaklanan metan gazı, yüksek su tüketimi ve gübre yönetimi gibi konularda çevreye ciddi etkiler bırakıyor. Birleşmiş </a:t>
            </a:r>
            <a:r>
              <a:rPr lang="tr-TR" sz="1200" b="0" i="0" kern="1200" dirty="0" err="1">
                <a:solidFill>
                  <a:schemeClr val="tx1"/>
                </a:solidFill>
                <a:effectLst/>
                <a:latin typeface="+mn-lt"/>
                <a:ea typeface="+mn-ea"/>
                <a:cs typeface="+mn-cs"/>
              </a:rPr>
              <a:t>Milletler'in</a:t>
            </a:r>
            <a:r>
              <a:rPr lang="tr-TR" sz="1200" b="0" i="0" kern="1200" dirty="0">
                <a:solidFill>
                  <a:schemeClr val="tx1"/>
                </a:solidFill>
                <a:effectLst/>
                <a:latin typeface="+mn-lt"/>
                <a:ea typeface="+mn-ea"/>
                <a:cs typeface="+mn-cs"/>
              </a:rPr>
              <a:t> 'Açlığa Son' ve 'İklim Eylemi' gibi hedefleri doğrultusunda, sektörümüzün ekonomik kârlılığı sağlarken çevreyi de koruyan bir yapıya acilen geçmesi gerekmektedir.</a:t>
            </a:r>
            <a:endParaRPr lang="tr-TR" dirty="0"/>
          </a:p>
        </p:txBody>
      </p:sp>
      <p:sp>
        <p:nvSpPr>
          <p:cNvPr id="4" name="Slayt Numarası Yer Tutucusu 3">
            <a:extLst>
              <a:ext uri="{FF2B5EF4-FFF2-40B4-BE49-F238E27FC236}">
                <a16:creationId xmlns:a16="http://schemas.microsoft.com/office/drawing/2014/main" id="{E21BC19D-4887-063B-769E-1716FE628987}"/>
              </a:ext>
            </a:extLst>
          </p:cNvPr>
          <p:cNvSpPr>
            <a:spLocks noGrp="1"/>
          </p:cNvSpPr>
          <p:nvPr>
            <p:ph type="sldNum" sz="quarter" idx="5"/>
          </p:nvPr>
        </p:nvSpPr>
        <p:spPr/>
        <p:txBody>
          <a:bodyPr rtlCol="0"/>
          <a:lstStyle/>
          <a:p>
            <a:pPr rtl="0"/>
            <a:fld id="{79230CFA-805A-4FD3-B3A0-DAAA5993DA17}" type="slidenum">
              <a:rPr lang="tr-TR" smtClean="0"/>
              <a:t>8</a:t>
            </a:fld>
            <a:endParaRPr lang="tr-TR"/>
          </a:p>
        </p:txBody>
      </p:sp>
    </p:spTree>
    <p:extLst>
      <p:ext uri="{BB962C8B-B14F-4D97-AF65-F5344CB8AC3E}">
        <p14:creationId xmlns:p14="http://schemas.microsoft.com/office/powerpoint/2010/main" val="3456350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7C0FC-4F3B-A289-3C78-C5D5971EBADF}"/>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C677AC76-BF60-70F1-14AE-A21140D56BC0}"/>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74AB49B3-4195-E023-B4BD-F75FAD77C18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241422E4-931C-B9AB-5813-AD17D353F7E6}"/>
              </a:ext>
            </a:extLst>
          </p:cNvPr>
          <p:cNvSpPr>
            <a:spLocks noGrp="1"/>
          </p:cNvSpPr>
          <p:nvPr>
            <p:ph type="sldNum" sz="quarter" idx="5"/>
          </p:nvPr>
        </p:nvSpPr>
        <p:spPr/>
        <p:txBody>
          <a:bodyPr rtlCol="0"/>
          <a:lstStyle/>
          <a:p>
            <a:pPr rtl="0"/>
            <a:fld id="{79230CFA-805A-4FD3-B3A0-DAAA5993DA17}" type="slidenum">
              <a:rPr lang="tr-TR" smtClean="0"/>
              <a:t>9</a:t>
            </a:fld>
            <a:endParaRPr lang="tr-TR"/>
          </a:p>
        </p:txBody>
      </p:sp>
    </p:spTree>
    <p:extLst>
      <p:ext uri="{BB962C8B-B14F-4D97-AF65-F5344CB8AC3E}">
        <p14:creationId xmlns:p14="http://schemas.microsoft.com/office/powerpoint/2010/main" val="3656983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b="0" i="0" kern="1200" dirty="0">
                <a:solidFill>
                  <a:schemeClr val="tx1"/>
                </a:solidFill>
                <a:effectLst/>
                <a:latin typeface="+mn-lt"/>
                <a:ea typeface="+mn-ea"/>
                <a:cs typeface="+mn-cs"/>
              </a:rPr>
              <a:t>Giriş bölümünde sürdürülebilirliğin öneminden bahsettik. Peki bunu nasıl sağlayacağız? Süt sığırcılığında sürdürülebilirlik, sadece ineklerden daha fazla süt sağmakla veya sadece çevreyi korumakla ilgili değildir. Bu, üç temel sütun üzerinde yükselen bütüncül bir yaklaşımdır. Bir işletme çevreye duyarlı olabilir ama ekonomik olarak zarar ediyorsa ayakta kalamaz. Ya da çok kârlı olabilir ama doğal kaynakları tüketiyorsa geleceği yoktur. Bu nedenle sürdürülebilirlik; maliyetleri etkin yönettiğimiz ekonomik boyutun, doğal kaynakları koruduğumuz çevresel boyutun ve çiftçi refahını sağladığımız sosyal boyutun mükemmel bir dengesidir</a:t>
            </a:r>
          </a:p>
          <a:p>
            <a:endParaRPr lang="tr-TR" sz="1200" b="0" i="0" kern="1200" dirty="0">
              <a:solidFill>
                <a:schemeClr val="tx1"/>
              </a:solidFill>
              <a:effectLst/>
              <a:latin typeface="+mn-lt"/>
              <a:ea typeface="+mn-ea"/>
              <a:cs typeface="+mn-cs"/>
            </a:endParaRPr>
          </a:p>
          <a:p>
            <a:r>
              <a:rPr lang="tr-TR" sz="1200" b="0" i="0" kern="1200" dirty="0">
                <a:solidFill>
                  <a:schemeClr val="tx1"/>
                </a:solidFill>
                <a:effectLst/>
                <a:latin typeface="+mn-lt"/>
                <a:ea typeface="+mn-ea"/>
                <a:cs typeface="+mn-cs"/>
              </a:rPr>
              <a:t>Ekonomik boyut:. Bugün süt üreticilerinin önündeki en büyük engel maliyetlerin yönetimidir. Özellikle ülkemizde üretim giderlerinin yaklaşık yüzde 60 ila 70'ini yem maliyetleri oluşturmaktadır. Yem hammaddelerindeki fiyat dalgalanmaları üreticinin kârlılığını doğrudan vurmaktadır. Diğer yandan, işletmelerimizi geleceğe taşımak için teknolojiye, sensörlere, modern sağım sistemlerine yatırım yapmamız gerekiyor ancak küçük ölçekli işletmelerin finansmana erişimi çok kısıtlı. Ekonomik sürdürülebilirliği sağlamanın yolu; kaliteli kaba yem üretimini artırmaktan, ölçek ekonomisini yakalamaktan ve kooperatif çatısı altında örgütlenerek maliyetleri düşürmekten geçmektedir.</a:t>
            </a:r>
          </a:p>
          <a:p>
            <a:endParaRPr lang="tr-TR" sz="1200" b="0" i="0" kern="1200" dirty="0">
              <a:solidFill>
                <a:schemeClr val="tx1"/>
              </a:solidFill>
              <a:effectLst/>
              <a:latin typeface="+mn-lt"/>
              <a:ea typeface="+mn-ea"/>
              <a:cs typeface="+mn-cs"/>
            </a:endParaRPr>
          </a:p>
          <a:p>
            <a:r>
              <a:rPr lang="tr-TR" sz="1200" kern="1200" dirty="0">
                <a:solidFill>
                  <a:schemeClr val="tx1"/>
                </a:solidFill>
                <a:effectLst/>
                <a:latin typeface="+mn-lt"/>
                <a:ea typeface="+mn-ea"/>
                <a:cs typeface="+mn-cs"/>
              </a:rPr>
              <a:t>Gelelim tartışmaların odağındaki çevresel boyuta. Süt sığırcılığı; yüksek su tüketimi, gübre yönetimi zorlukları ve arazi kullanımı nedeniyle ciddi bir çevresel baskı oluşturmaktadır. Ancak asıl gündem maddemiz, geviş getiren hayvanların sindirimi (enterik fermantasyon) sonucu ortaya çıkan metan emisyonlarıdır. Küresel ısınma potansiyeli yüksek olan bu gaza karşı küresel piyasalar artık karbon ayak izi hesaplamaları talep etmektedir. Ancak tablo o kadar da karanlık değil. Bugün rasyon optimizasyonları, metan azaltıcı yem katkıları, çiftliklere kurulan güneş panelleri ve gübreyi enerjiye dönüştüren biyogaz tesisleri ile süt sığırcılığının çevresel etkilerini büyük oranda azaltabiliyoruz.</a:t>
            </a:r>
          </a:p>
          <a:p>
            <a:br>
              <a:rPr lang="tr-TR" dirty="0"/>
            </a:br>
            <a:r>
              <a:rPr lang="tr-TR" sz="1200" b="0" i="0" kern="1200" dirty="0">
                <a:solidFill>
                  <a:schemeClr val="tx1"/>
                </a:solidFill>
                <a:effectLst/>
                <a:latin typeface="+mn-lt"/>
                <a:ea typeface="+mn-ea"/>
                <a:cs typeface="+mn-cs"/>
              </a:rPr>
              <a:t>Sürdürülebilirliğin ekonomik ve çevresel boyutlarını konuştuk ancak sormamız gereken çok temel bir soru var: Gelecekte bu üretimi kim yapacak? İşte sosyal sürdürülebilirlik tam olarak burada devreye giriyor; temel hedefi üreticilerin yaşam kalitesini artırmak ve kırsal toplumu güçlendirmektir. Hayvancılık sektörü, özellikle küçük aile işletmeleri aracılığıyla kırsal bölgelerde istihdam yaratarak göçü azaltan en önemli mekanizmalardan biridir. Ancak günümüzde kırsal nüfus azalıyor, üretici yaş ortalamamız yükseliyor ve gençlerimiz tarımdan uzaklaşıyor. Modern teknolojileri, sağım robotlarını veya dijital sürü yönetim sistemlerini işletmelerimize kursak bile, bunları kullanacak nitelikli iş gücünü bulmakta zorlanıyoruz. Bu nedenle, gençleri sektöre kazandıracak teşviklerin artırılması ve kırsal bölgelerdeki yaşam standartlarının yükseltilmesi, sektörün geleceği için en az karbon ayak izi kadar hayati bir öneme sahiptir.</a:t>
            </a:r>
          </a:p>
          <a:p>
            <a:endParaRPr lang="tr-TR" dirty="0"/>
          </a:p>
        </p:txBody>
      </p:sp>
      <p:sp>
        <p:nvSpPr>
          <p:cNvPr id="4" name="Slayt Numarası Yer Tutucusu 3"/>
          <p:cNvSpPr>
            <a:spLocks noGrp="1"/>
          </p:cNvSpPr>
          <p:nvPr>
            <p:ph type="sldNum" sz="quarter" idx="5"/>
          </p:nvPr>
        </p:nvSpPr>
        <p:spPr/>
        <p:txBody>
          <a:bodyPr/>
          <a:lstStyle/>
          <a:p>
            <a:pPr rtl="0"/>
            <a:fld id="{79230CFA-805A-4FD3-B3A0-DAAA5993DA17}" type="slidenum">
              <a:rPr lang="tr-TR" noProof="0" smtClean="0"/>
              <a:t>10</a:t>
            </a:fld>
            <a:endParaRPr lang="tr-TR" noProof="0"/>
          </a:p>
        </p:txBody>
      </p:sp>
    </p:spTree>
    <p:extLst>
      <p:ext uri="{BB962C8B-B14F-4D97-AF65-F5344CB8AC3E}">
        <p14:creationId xmlns:p14="http://schemas.microsoft.com/office/powerpoint/2010/main" val="1946976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imli Başlık Slaydı">
    <p:spTree>
      <p:nvGrpSpPr>
        <p:cNvPr id="1" name=""/>
        <p:cNvGrpSpPr/>
        <p:nvPr/>
      </p:nvGrpSpPr>
      <p:grpSpPr>
        <a:xfrm>
          <a:off x="0" y="0"/>
          <a:ext cx="0" cy="0"/>
          <a:chOff x="0" y="0"/>
          <a:chExt cx="0" cy="0"/>
        </a:xfrm>
      </p:grpSpPr>
      <p:sp>
        <p:nvSpPr>
          <p:cNvPr id="11" name="Dik Üçgen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6" name="Düz Bağlayıcı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Resim Yer Tutucusu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defRPr>
            </a:lvl1pPr>
          </a:lstStyle>
          <a:p>
            <a:pPr rtl="0"/>
            <a:r>
              <a:rPr lang="tr-TR" noProof="0"/>
              <a:t>Resim eklemek için simgeye tıklayın</a:t>
            </a:r>
          </a:p>
        </p:txBody>
      </p:sp>
      <p:cxnSp>
        <p:nvCxnSpPr>
          <p:cNvPr id="18" name="Düz Bağlayıcı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Başlık 1" title="Başlık">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defRPr>
            </a:lvl1pPr>
          </a:lstStyle>
          <a:p>
            <a:pPr rtl="0"/>
            <a:r>
              <a:rPr lang="tr-TR" noProof="0"/>
              <a:t>Asıl Başlık Stilini Düzenlemek İçin Tıklayın</a:t>
            </a:r>
          </a:p>
        </p:txBody>
      </p:sp>
      <p:sp>
        <p:nvSpPr>
          <p:cNvPr id="3" name="Alt Başlık 2" title="Alt Başlık">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a:t>ALT BAŞLIĞI DÜZENLEMEK İÇİN TIKLAYIN</a:t>
            </a:r>
          </a:p>
        </p:txBody>
      </p:sp>
      <p:cxnSp>
        <p:nvCxnSpPr>
          <p:cNvPr id="9" name="Düz Bağlayıcı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sp>
        <p:nvSpPr>
          <p:cNvPr id="11" name="Dik Üçgen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6" name="Düz Bağlayıcı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Başlık 1" title="Başlık">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rtlCol="0" anchor="b">
            <a:normAutofit/>
          </a:bodyPr>
          <a:lstStyle>
            <a:lvl1pPr algn="l">
              <a:defRPr sz="4300" b="1">
                <a:solidFill>
                  <a:schemeClr val="accent1"/>
                </a:solidFill>
              </a:defRPr>
            </a:lvl1pPr>
          </a:lstStyle>
          <a:p>
            <a:pPr rtl="0"/>
            <a:r>
              <a:rPr lang="tr-TR" noProof="0"/>
              <a:t>Asıl Başlık Stilini Düzenlemek İçin Tıklayın</a:t>
            </a:r>
          </a:p>
        </p:txBody>
      </p:sp>
      <p:sp>
        <p:nvSpPr>
          <p:cNvPr id="3" name="Alt Başlık 2" title="Alt Başlık">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rtlCol="0"/>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a:t>ASIL ALT BAŞLIK STİLİNİ DÜZENLEMEK İÇİN TIKLAYIN</a:t>
            </a:r>
          </a:p>
        </p:txBody>
      </p:sp>
      <p:cxnSp>
        <p:nvCxnSpPr>
          <p:cNvPr id="9" name="Düz Bağlayıcı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456172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ölüm Üst Bilgisi">
    <p:spTree>
      <p:nvGrpSpPr>
        <p:cNvPr id="1" name=""/>
        <p:cNvGrpSpPr/>
        <p:nvPr/>
      </p:nvGrpSpPr>
      <p:grpSpPr>
        <a:xfrm>
          <a:off x="0" y="0"/>
          <a:ext cx="0" cy="0"/>
          <a:chOff x="0" y="0"/>
          <a:chExt cx="0" cy="0"/>
        </a:xfrm>
      </p:grpSpPr>
      <p:sp>
        <p:nvSpPr>
          <p:cNvPr id="19" name="Dik Üçgen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7" name="Paralelkenar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8" name="Düz Bağlayıcı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Başlık 1" title="Başlık">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j-lt"/>
                <a:cs typeface="Calibri Light" panose="020F0302020204030204" pitchFamily="34" charset="0"/>
              </a:defRPr>
            </a:lvl1pPr>
          </a:lstStyle>
          <a:p>
            <a:pPr rtl="0"/>
            <a:r>
              <a:rPr lang="tr-TR" noProof="0"/>
              <a:t>Asıl Başlık Stilini Düzenlemek İçin Tıklayın</a:t>
            </a:r>
          </a:p>
        </p:txBody>
      </p:sp>
      <p:sp>
        <p:nvSpPr>
          <p:cNvPr id="101" name="Metin Yer Tutucusu 2" title="Alt Başlık">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a:t>ASIL METİN STİLLERİNİ DÜZENLE</a:t>
            </a:r>
          </a:p>
        </p:txBody>
      </p:sp>
      <p:cxnSp>
        <p:nvCxnSpPr>
          <p:cNvPr id="21" name="Düz Bağlayıcı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elkenar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tr-TR" noProof="0"/>
          </a:p>
        </p:txBody>
      </p:sp>
      <p:cxnSp>
        <p:nvCxnSpPr>
          <p:cNvPr id="26" name="Düz Bağlayıcı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Düz Bağlayıcı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elkenar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Tree>
    <p:extLst>
      <p:ext uri="{BB962C8B-B14F-4D97-AF65-F5344CB8AC3E}">
        <p14:creationId xmlns:p14="http://schemas.microsoft.com/office/powerpoint/2010/main" val="100786568"/>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cxnSp>
        <p:nvCxnSpPr>
          <p:cNvPr id="22" name="Düz Bağlayıcı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Çapraz Şerit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elkenar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25" name="Metin Kutusu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6"/>
                </a:solidFill>
                <a:latin typeface="Arial Black" panose="020B0A04020102020204" pitchFamily="34" charset="0"/>
              </a:rPr>
              <a:t>FR</a:t>
            </a:r>
          </a:p>
        </p:txBody>
      </p:sp>
      <p:sp>
        <p:nvSpPr>
          <p:cNvPr id="36" name="Paralelkenar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2" name="Alt Bilgi Yer Tutucusu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tr-TR" noProof="0"/>
              <a:t>Alt bilgi ekleyin</a:t>
            </a:r>
          </a:p>
        </p:txBody>
      </p:sp>
      <p:sp>
        <p:nvSpPr>
          <p:cNvPr id="3" name="Slayt Numarası Yer Tutucusu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27" name="Başlık 1" title="Başlık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
        <p:nvSpPr>
          <p:cNvPr id="29" name="İçerik Yer Tutucusu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rtlCol="0"/>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Tree>
    <p:extLst>
      <p:ext uri="{BB962C8B-B14F-4D97-AF65-F5344CB8AC3E}">
        <p14:creationId xmlns:p14="http://schemas.microsoft.com/office/powerpoint/2010/main" val="2543430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ki İçerik">
    <p:spTree>
      <p:nvGrpSpPr>
        <p:cNvPr id="1" name=""/>
        <p:cNvGrpSpPr/>
        <p:nvPr/>
      </p:nvGrpSpPr>
      <p:grpSpPr>
        <a:xfrm>
          <a:off x="0" y="0"/>
          <a:ext cx="0" cy="0"/>
          <a:chOff x="0" y="0"/>
          <a:chExt cx="0" cy="0"/>
        </a:xfrm>
      </p:grpSpPr>
      <p:cxnSp>
        <p:nvCxnSpPr>
          <p:cNvPr id="22" name="Düz Bağlayıcı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Çapraz Şerit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elkenar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25" name="Metin Kutusu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6"/>
                </a:solidFill>
                <a:latin typeface="Arial Black" panose="020B0A04020102020204" pitchFamily="34" charset="0"/>
              </a:rPr>
              <a:t>FR</a:t>
            </a:r>
          </a:p>
        </p:txBody>
      </p:sp>
      <p:sp>
        <p:nvSpPr>
          <p:cNvPr id="36" name="Paralelkenar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2" name="Alt Bilgi Yer Tutucusu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tr-TR" noProof="0"/>
              <a:t>Alt bilgi ekleyin</a:t>
            </a:r>
          </a:p>
        </p:txBody>
      </p:sp>
      <p:sp>
        <p:nvSpPr>
          <p:cNvPr id="3" name="Slayt Numarası Yer Tutucusu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27" name="Başlık 1" title="Başlık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
        <p:nvSpPr>
          <p:cNvPr id="14" name="İçerik Yer Tutucusu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rtlCol="0"/>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15" name="İçerik Yer Tutucusu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rtlCol="0"/>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Tree>
    <p:extLst>
      <p:ext uri="{BB962C8B-B14F-4D97-AF65-F5344CB8AC3E}">
        <p14:creationId xmlns:p14="http://schemas.microsoft.com/office/powerpoint/2010/main" val="1284813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rşılaştırma">
    <p:spTree>
      <p:nvGrpSpPr>
        <p:cNvPr id="1" name=""/>
        <p:cNvGrpSpPr/>
        <p:nvPr/>
      </p:nvGrpSpPr>
      <p:grpSpPr>
        <a:xfrm>
          <a:off x="0" y="0"/>
          <a:ext cx="0" cy="0"/>
          <a:chOff x="0" y="0"/>
          <a:chExt cx="0" cy="0"/>
        </a:xfrm>
      </p:grpSpPr>
      <p:cxnSp>
        <p:nvCxnSpPr>
          <p:cNvPr id="22" name="Düz Bağlayıcı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Çapraz Şerit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elkenar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25" name="Metin Kutusu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6"/>
                </a:solidFill>
                <a:latin typeface="Arial Black" panose="020B0A04020102020204" pitchFamily="34" charset="0"/>
              </a:rPr>
              <a:t>FR</a:t>
            </a:r>
          </a:p>
        </p:txBody>
      </p:sp>
      <p:sp>
        <p:nvSpPr>
          <p:cNvPr id="36" name="Paralelkenar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2" name="Alt Bilgi Yer Tutucusu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tr-TR" noProof="0"/>
              <a:t>Alt bilgi ekleyin</a:t>
            </a:r>
          </a:p>
        </p:txBody>
      </p:sp>
      <p:sp>
        <p:nvSpPr>
          <p:cNvPr id="3" name="Slayt Numarası Yer Tutucusu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27" name="Başlık 1" title="Başlık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
        <p:nvSpPr>
          <p:cNvPr id="18" name="Metin Yer Tutucusu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rtlCol="0" anchor="b"/>
          <a:lstStyle>
            <a:lvl1pPr marL="0" indent="0">
              <a:buNone/>
              <a:defRPr lang="en-US" b="1" dirty="0">
                <a:solidFill>
                  <a:schemeClr val="accent6"/>
                </a:solidFill>
              </a:defRPr>
            </a:lvl1pPr>
          </a:lstStyle>
          <a:p>
            <a:pPr marL="228600" lvl="0" indent="-228600" rtl="0"/>
            <a:r>
              <a:rPr lang="tr-TR" noProof="0"/>
              <a:t>Asıl metin stillerini düzenlemek için tıklayın</a:t>
            </a:r>
          </a:p>
        </p:txBody>
      </p:sp>
      <p:sp>
        <p:nvSpPr>
          <p:cNvPr id="20" name="Metin Yer Tutucusu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rtlCol="0"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21" name="İçerik Yer Tutucusu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rtlCol="0"/>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24" name="İçerik Yer Tutucusu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rtlCol="0"/>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Tree>
    <p:extLst>
      <p:ext uri="{BB962C8B-B14F-4D97-AF65-F5344CB8AC3E}">
        <p14:creationId xmlns:p14="http://schemas.microsoft.com/office/powerpoint/2010/main" val="2452267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im Yazılı İçerik">
    <p:spTree>
      <p:nvGrpSpPr>
        <p:cNvPr id="1" name=""/>
        <p:cNvGrpSpPr/>
        <p:nvPr/>
      </p:nvGrpSpPr>
      <p:grpSpPr>
        <a:xfrm>
          <a:off x="0" y="0"/>
          <a:ext cx="0" cy="0"/>
          <a:chOff x="0" y="0"/>
          <a:chExt cx="0" cy="0"/>
        </a:xfrm>
      </p:grpSpPr>
      <p:sp>
        <p:nvSpPr>
          <p:cNvPr id="11" name="Dik Üçgen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6" name="Düz Bağlayıcı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Başlık 1" title="Başlık">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defRPr>
            </a:lvl1pPr>
          </a:lstStyle>
          <a:p>
            <a:pPr rtl="0"/>
            <a:r>
              <a:rPr lang="tr-TR" noProof="0"/>
              <a:t>Asıl Başlık Stilini Düzenlemek İçin Tıklayın</a:t>
            </a:r>
          </a:p>
        </p:txBody>
      </p:sp>
      <p:cxnSp>
        <p:nvCxnSpPr>
          <p:cNvPr id="9" name="Düz Bağlayıcı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Metin Yer Tutucusu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tıklayın</a:t>
            </a:r>
          </a:p>
        </p:txBody>
      </p:sp>
      <p:sp>
        <p:nvSpPr>
          <p:cNvPr id="14" name="İçerik Yer Tutucusu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rtlCol="0"/>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Tree>
    <p:extLst>
      <p:ext uri="{BB962C8B-B14F-4D97-AF65-F5344CB8AC3E}">
        <p14:creationId xmlns:p14="http://schemas.microsoft.com/office/powerpoint/2010/main" val="25526537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sim Yazılı Resim">
    <p:spTree>
      <p:nvGrpSpPr>
        <p:cNvPr id="1" name=""/>
        <p:cNvGrpSpPr/>
        <p:nvPr/>
      </p:nvGrpSpPr>
      <p:grpSpPr>
        <a:xfrm>
          <a:off x="0" y="0"/>
          <a:ext cx="0" cy="0"/>
          <a:chOff x="0" y="0"/>
          <a:chExt cx="0" cy="0"/>
        </a:xfrm>
      </p:grpSpPr>
      <p:sp>
        <p:nvSpPr>
          <p:cNvPr id="11" name="Dik Üçgen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6" name="Düz Bağlayıcı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Düz Bağlayıcı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Başlık 1" title="Başlık">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rtlCol="0" anchor="b">
            <a:normAutofit/>
          </a:bodyPr>
          <a:lstStyle>
            <a:lvl1pPr marL="0" indent="0" algn="r">
              <a:buFont typeface="Arial" panose="020B0604020202020204" pitchFamily="34" charset="0"/>
              <a:buNone/>
              <a:defRPr sz="4300" b="1">
                <a:solidFill>
                  <a:schemeClr val="accent1"/>
                </a:solidFill>
              </a:defRPr>
            </a:lvl1pPr>
          </a:lstStyle>
          <a:p>
            <a:pPr rtl="0"/>
            <a:r>
              <a:rPr lang="tr-TR" noProof="0"/>
              <a:t>Asıl Başlık Stilini Düzenlemek İçin Tıklayın</a:t>
            </a:r>
          </a:p>
        </p:txBody>
      </p:sp>
      <p:cxnSp>
        <p:nvCxnSpPr>
          <p:cNvPr id="9" name="Düz Bağlayıcı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Metin Yer Tutucusu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rtlCol="0"/>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a:t>Asıl metin stillerini düzenlemek için tıklayın</a:t>
            </a:r>
          </a:p>
        </p:txBody>
      </p:sp>
      <p:sp>
        <p:nvSpPr>
          <p:cNvPr id="12" name="Resim Yer Tutucusu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a:t>Resim eklemek için simgeye tıklayın</a:t>
            </a:r>
          </a:p>
        </p:txBody>
      </p:sp>
    </p:spTree>
    <p:extLst>
      <p:ext uri="{BB962C8B-B14F-4D97-AF65-F5344CB8AC3E}">
        <p14:creationId xmlns:p14="http://schemas.microsoft.com/office/powerpoint/2010/main" val="261430260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18" name="Metin Kutusu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grpSp>
        <p:nvGrpSpPr>
          <p:cNvPr id="26" name="Gr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Çapraz Şerit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elkenar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30" name="Paralelkenar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2" name="Alt Bilgi Yer Tutucusu 1">
            <a:extLst>
              <a:ext uri="{FF2B5EF4-FFF2-40B4-BE49-F238E27FC236}">
                <a16:creationId xmlns:a16="http://schemas.microsoft.com/office/drawing/2014/main" id="{578C43A6-50C6-704E-BADC-6D83BADE7316}"/>
              </a:ext>
            </a:extLst>
          </p:cNvPr>
          <p:cNvSpPr>
            <a:spLocks noGrp="1"/>
          </p:cNvSpPr>
          <p:nvPr>
            <p:ph type="ftr" sz="quarter" idx="10"/>
          </p:nvPr>
        </p:nvSpPr>
        <p:spPr/>
        <p:txBody>
          <a:bodyPr rtlCol="0"/>
          <a:lstStyle/>
          <a:p>
            <a:pPr rtl="0"/>
            <a:r>
              <a:rPr lang="tr-TR" noProof="0"/>
              <a:t>Alt bilgi ekleyin</a:t>
            </a:r>
          </a:p>
        </p:txBody>
      </p:sp>
      <p:sp>
        <p:nvSpPr>
          <p:cNvPr id="3" name="Slayt Numarası Yer Tutucusu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rtlCol="0"/>
          <a:lstStyle/>
          <a:p>
            <a:pPr rtl="0"/>
            <a:fld id="{8699F50C-BE38-4BD0-BA84-9B090E1F2B9B}" type="slidenum">
              <a:rPr lang="tr-TR" noProof="0" smtClean="0"/>
              <a:t>‹#›</a:t>
            </a:fld>
            <a:endParaRPr lang="tr-TR" noProof="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alnızca Başlık">
    <p:spTree>
      <p:nvGrpSpPr>
        <p:cNvPr id="1" name=""/>
        <p:cNvGrpSpPr/>
        <p:nvPr/>
      </p:nvGrpSpPr>
      <p:grpSpPr>
        <a:xfrm>
          <a:off x="0" y="0"/>
          <a:ext cx="0" cy="0"/>
          <a:chOff x="0" y="0"/>
          <a:chExt cx="0" cy="0"/>
        </a:xfrm>
      </p:grpSpPr>
      <p:sp>
        <p:nvSpPr>
          <p:cNvPr id="21" name="Metin Kutusu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grpSp>
        <p:nvGrpSpPr>
          <p:cNvPr id="27" name="Gr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Çapraz Şerit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9" name="Düz Bağlayıcı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elkenar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31" name="Paralelkenar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33" name="Başlık 1" title="Başlık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rtlCol="0" anchor="b">
            <a:normAutofit/>
          </a:bodyPr>
          <a:lstStyle>
            <a:lvl1pPr>
              <a:defRPr sz="4400" b="1">
                <a:solidFill>
                  <a:schemeClr val="accent1"/>
                </a:solidFill>
              </a:defRPr>
            </a:lvl1pPr>
          </a:lstStyle>
          <a:p>
            <a:pPr rtl="0"/>
            <a:r>
              <a:rPr lang="tr-TR" noProof="0"/>
              <a:t>Ana Başlık Stilini Düzenlemek İçin Tıklayın </a:t>
            </a:r>
          </a:p>
        </p:txBody>
      </p:sp>
      <p:sp>
        <p:nvSpPr>
          <p:cNvPr id="2" name="Alt Bilgi Yer Tutucusu 1">
            <a:extLst>
              <a:ext uri="{FF2B5EF4-FFF2-40B4-BE49-F238E27FC236}">
                <a16:creationId xmlns:a16="http://schemas.microsoft.com/office/drawing/2014/main" id="{CB69A007-934D-7A4B-9EFA-82044EF4DC33}"/>
              </a:ext>
            </a:extLst>
          </p:cNvPr>
          <p:cNvSpPr>
            <a:spLocks noGrp="1"/>
          </p:cNvSpPr>
          <p:nvPr>
            <p:ph type="ftr" sz="quarter" idx="10"/>
          </p:nvPr>
        </p:nvSpPr>
        <p:spPr/>
        <p:txBody>
          <a:bodyPr rtlCol="0"/>
          <a:lstStyle/>
          <a:p>
            <a:pPr rtl="0"/>
            <a:r>
              <a:rPr lang="tr-TR" noProof="0"/>
              <a:t>Alt bilgi ekleyin</a:t>
            </a:r>
          </a:p>
        </p:txBody>
      </p:sp>
      <p:sp>
        <p:nvSpPr>
          <p:cNvPr id="3" name="Slayt Numarası Yer Tutucusu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rtlCol="0"/>
          <a:lstStyle/>
          <a:p>
            <a:pPr rtl="0"/>
            <a:fld id="{8699F50C-BE38-4BD0-BA84-9B090E1F2B9B}" type="slidenum">
              <a:rPr lang="tr-TR" noProof="0" smtClean="0"/>
              <a:t>‹#›</a:t>
            </a:fld>
            <a:endParaRPr lang="tr-TR" noProof="0"/>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5CE2EB-00DF-4EBA-BF1F-D37805D45585}"/>
              </a:ext>
            </a:extLst>
          </p:cNvPr>
          <p:cNvSpPr>
            <a:spLocks noGrp="1"/>
          </p:cNvSpPr>
          <p:nvPr>
            <p:ph type="title"/>
          </p:nvPr>
        </p:nvSpPr>
        <p:spPr/>
        <p:txBody>
          <a:bodyPr rtlCol="0"/>
          <a:lstStyle/>
          <a:p>
            <a:pPr rtl="0"/>
            <a:r>
              <a:rPr lang="tr-TR" noProof="0"/>
              <a:t>Asıl başlık stilini düzenlemek için tıklayın</a:t>
            </a:r>
          </a:p>
        </p:txBody>
      </p:sp>
    </p:spTree>
    <p:extLst>
      <p:ext uri="{BB962C8B-B14F-4D97-AF65-F5344CB8AC3E}">
        <p14:creationId xmlns:p14="http://schemas.microsoft.com/office/powerpoint/2010/main" val="165891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simli Bölüm Üst Bilgisi">
    <p:spTree>
      <p:nvGrpSpPr>
        <p:cNvPr id="1" name=""/>
        <p:cNvGrpSpPr/>
        <p:nvPr/>
      </p:nvGrpSpPr>
      <p:grpSpPr>
        <a:xfrm>
          <a:off x="0" y="0"/>
          <a:ext cx="0" cy="0"/>
          <a:chOff x="0" y="0"/>
          <a:chExt cx="0" cy="0"/>
        </a:xfrm>
      </p:grpSpPr>
      <p:sp>
        <p:nvSpPr>
          <p:cNvPr id="19" name="Dik Üçgen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7" name="Paralelkenar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8" name="Düz Bağlayıcı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Başlık 1" title="Başlık">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rtlCol="0" anchor="b">
            <a:normAutofit/>
          </a:bodyPr>
          <a:lstStyle>
            <a:lvl1pPr>
              <a:defRPr sz="4000" b="1">
                <a:solidFill>
                  <a:schemeClr val="accent1"/>
                </a:solidFill>
                <a:latin typeface="+mj-lt"/>
                <a:cs typeface="Calibri Light" panose="020F0302020204030204" pitchFamily="34" charset="0"/>
              </a:defRPr>
            </a:lvl1pPr>
          </a:lstStyle>
          <a:p>
            <a:pPr rtl="0"/>
            <a:r>
              <a:rPr lang="tr-TR" noProof="0"/>
              <a:t>Asıl Başlık Stilini Düzenlemek İçin Tıklayın</a:t>
            </a:r>
          </a:p>
        </p:txBody>
      </p:sp>
      <p:sp>
        <p:nvSpPr>
          <p:cNvPr id="101" name="Metin Yer Tutucusu 2" title="Alt Başlık">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rtlCol="0">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a:t>ASIL METİN STİLLERİNİ DÜZENLE</a:t>
            </a:r>
          </a:p>
        </p:txBody>
      </p:sp>
      <p:cxnSp>
        <p:nvCxnSpPr>
          <p:cNvPr id="21" name="Düz Bağlayıcı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elkenar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tr-TR" noProof="0"/>
          </a:p>
        </p:txBody>
      </p:sp>
      <p:cxnSp>
        <p:nvCxnSpPr>
          <p:cNvPr id="26" name="Düz Bağlayıcı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Resim Yer Tutucusu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defRPr>
            </a:lvl1pPr>
          </a:lstStyle>
          <a:p>
            <a:pPr rtl="0"/>
            <a:r>
              <a:rPr lang="tr-TR" noProof="0"/>
              <a:t>Resim eklemek için simgeye tıklayın</a:t>
            </a:r>
          </a:p>
        </p:txBody>
      </p:sp>
      <p:cxnSp>
        <p:nvCxnSpPr>
          <p:cNvPr id="16" name="Düz Bağlayıcı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elkenar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tin Düzeni 01">
    <p:spTree>
      <p:nvGrpSpPr>
        <p:cNvPr id="1" name=""/>
        <p:cNvGrpSpPr/>
        <p:nvPr/>
      </p:nvGrpSpPr>
      <p:grpSpPr>
        <a:xfrm>
          <a:off x="0" y="0"/>
          <a:ext cx="0" cy="0"/>
          <a:chOff x="0" y="0"/>
          <a:chExt cx="0" cy="0"/>
        </a:xfrm>
      </p:grpSpPr>
      <p:sp>
        <p:nvSpPr>
          <p:cNvPr id="3" name="İçerik Yer Tutucusu 2" title="Madde İşaretleri">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rtlCol="0">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24" name="Dik Üçgen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25" name="Paralelkenar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tr-TR" noProof="0"/>
          </a:p>
        </p:txBody>
      </p:sp>
      <p:cxnSp>
        <p:nvCxnSpPr>
          <p:cNvPr id="34" name="Düz Bağlayıcı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Metin Yer Tutucusu 4" title="Alt Başlık">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rtlCol="0"/>
          <a:lstStyle>
            <a:lvl1pPr marL="0" indent="0">
              <a:buNone/>
              <a:defRPr sz="2000" spc="300">
                <a:solidFill>
                  <a:schemeClr val="accent6"/>
                </a:solidFill>
              </a:defRPr>
            </a:lvl1pPr>
            <a:lvl2pPr marL="457200" indent="0">
              <a:buNone/>
              <a:defRPr/>
            </a:lvl2pPr>
          </a:lstStyle>
          <a:p>
            <a:pPr lvl="0" rtl="0"/>
            <a:r>
              <a:rPr lang="tr-TR" noProof="0"/>
              <a:t>ALT BAŞLIK STİLİ İÇİN TIKLAYIN</a:t>
            </a:r>
          </a:p>
        </p:txBody>
      </p:sp>
      <p:sp>
        <p:nvSpPr>
          <p:cNvPr id="2" name="Başlık 1" title="Başlık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rtlCol="0" anchor="b">
            <a:normAutofit/>
          </a:bodyPr>
          <a:lstStyle>
            <a:lvl1pPr>
              <a:defRPr sz="4400" b="1">
                <a:solidFill>
                  <a:schemeClr val="accent1"/>
                </a:solidFill>
              </a:defRPr>
            </a:lvl1pPr>
          </a:lstStyle>
          <a:p>
            <a:pPr rtl="0"/>
            <a:r>
              <a:rPr lang="tr-TR" noProof="0"/>
              <a:t>Düzenlemek için tıklayın </a:t>
            </a:r>
            <a:br>
              <a:rPr lang="tr-TR" noProof="0"/>
            </a:br>
            <a:r>
              <a:rPr lang="tr-TR" noProof="0"/>
              <a:t>Ana Başlık Stili </a:t>
            </a:r>
          </a:p>
        </p:txBody>
      </p:sp>
      <p:sp>
        <p:nvSpPr>
          <p:cNvPr id="15" name="Resim Yer Tutucusu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rtlCol="0" anchor="ctr">
            <a:noAutofit/>
          </a:bodyPr>
          <a:lstStyle>
            <a:lvl1pPr marL="0" indent="0" algn="ctr">
              <a:buNone/>
              <a:defRPr>
                <a:solidFill>
                  <a:schemeClr val="tx1"/>
                </a:solidFill>
              </a:defRPr>
            </a:lvl1pPr>
          </a:lstStyle>
          <a:p>
            <a:pPr rtl="0"/>
            <a:r>
              <a:rPr lang="tr-TR" noProof="0"/>
              <a:t>Resim eklemek için simgeye tıklayın</a:t>
            </a:r>
          </a:p>
        </p:txBody>
      </p:sp>
      <p:sp>
        <p:nvSpPr>
          <p:cNvPr id="4" name="Alt Bilgi Yer Tutucusu 3">
            <a:extLst>
              <a:ext uri="{FF2B5EF4-FFF2-40B4-BE49-F238E27FC236}">
                <a16:creationId xmlns:a16="http://schemas.microsoft.com/office/drawing/2014/main" id="{5ADB14A5-A767-774C-85B8-68EF914689F6}"/>
              </a:ext>
            </a:extLst>
          </p:cNvPr>
          <p:cNvSpPr>
            <a:spLocks noGrp="1"/>
          </p:cNvSpPr>
          <p:nvPr>
            <p:ph type="ftr" sz="quarter" idx="14"/>
          </p:nvPr>
        </p:nvSpPr>
        <p:spPr/>
        <p:txBody>
          <a:bodyPr rtlCol="0"/>
          <a:lstStyle/>
          <a:p>
            <a:pPr rtl="0"/>
            <a:r>
              <a:rPr lang="tr-TR" noProof="0"/>
              <a:t>Alt bilgi ekleyin</a:t>
            </a:r>
          </a:p>
        </p:txBody>
      </p:sp>
      <p:sp>
        <p:nvSpPr>
          <p:cNvPr id="6" name="Slayt Numarası Yer Tutucusu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rtlCol="0"/>
          <a:lstStyle/>
          <a:p>
            <a:pPr rtl="0"/>
            <a:fld id="{8699F50C-BE38-4BD0-BA84-9B090E1F2B9B}" type="slidenum">
              <a:rPr lang="tr-TR" noProof="0" smtClean="0"/>
              <a:t>‹#›</a:t>
            </a:fld>
            <a:endParaRPr lang="tr-TR" noProof="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tin Düzeni 02">
    <p:spTree>
      <p:nvGrpSpPr>
        <p:cNvPr id="1" name=""/>
        <p:cNvGrpSpPr/>
        <p:nvPr/>
      </p:nvGrpSpPr>
      <p:grpSpPr>
        <a:xfrm>
          <a:off x="0" y="0"/>
          <a:ext cx="0" cy="0"/>
          <a:chOff x="0" y="0"/>
          <a:chExt cx="0" cy="0"/>
        </a:xfrm>
      </p:grpSpPr>
      <p:sp>
        <p:nvSpPr>
          <p:cNvPr id="35" name="Sağ Üçgen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8" name="Resim Yer Tutucusu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rtlCol="0" anchor="ctr">
            <a:noAutofit/>
          </a:bodyPr>
          <a:lstStyle>
            <a:lvl1pPr marL="0" indent="0" algn="r">
              <a:buNone/>
              <a:defRPr>
                <a:solidFill>
                  <a:schemeClr val="tx1"/>
                </a:solidFill>
              </a:defRPr>
            </a:lvl1pPr>
          </a:lstStyle>
          <a:p>
            <a:pPr rtl="0"/>
            <a:r>
              <a:rPr lang="tr-TR" noProof="0"/>
              <a:t>Resim eklemek için simgeye tıklayın</a:t>
            </a:r>
          </a:p>
        </p:txBody>
      </p:sp>
      <p:sp>
        <p:nvSpPr>
          <p:cNvPr id="3" name="İçerik Yer Tutucusu 2" title="Madde İşaretleri">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rtlCol="0">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25" name="Paralelkenar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tr-TR" noProof="0"/>
          </a:p>
        </p:txBody>
      </p:sp>
      <p:cxnSp>
        <p:nvCxnSpPr>
          <p:cNvPr id="34" name="Düz Bağlayıcı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Metin Yer Tutucusu 4" title="Alt Başlık">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rtlCol="0"/>
          <a:lstStyle>
            <a:lvl1pPr marL="0" indent="0">
              <a:buNone/>
              <a:defRPr sz="2000" spc="300">
                <a:solidFill>
                  <a:schemeClr val="accent6"/>
                </a:solidFill>
              </a:defRPr>
            </a:lvl1pPr>
            <a:lvl2pPr marL="457200" indent="0">
              <a:buNone/>
              <a:defRPr/>
            </a:lvl2pPr>
          </a:lstStyle>
          <a:p>
            <a:pPr lvl="0" rtl="0"/>
            <a:r>
              <a:rPr lang="tr-TR" noProof="0"/>
              <a:t>ALT BAŞLIK STİLİ İÇİN TIKLAYIN</a:t>
            </a:r>
          </a:p>
        </p:txBody>
      </p:sp>
      <p:sp>
        <p:nvSpPr>
          <p:cNvPr id="17" name="Metin Kutusu 16">
            <a:extLst>
              <a:ext uri="{FF2B5EF4-FFF2-40B4-BE49-F238E27FC236}">
                <a16:creationId xmlns:a16="http://schemas.microsoft.com/office/drawing/2014/main" id="{3EB154C1-CE47-4220-9832-4FD0868A64A8}"/>
              </a:ext>
            </a:extLst>
          </p:cNvPr>
          <p:cNvSpPr txBox="1"/>
          <p:nvPr userDrawn="1"/>
        </p:nvSpPr>
        <p:spPr>
          <a:xfrm>
            <a:off x="11073384" y="237744"/>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sp>
        <p:nvSpPr>
          <p:cNvPr id="19" name="Başlık 1" title="Başlık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rtlCol="0" anchor="b">
            <a:normAutofit/>
          </a:bodyPr>
          <a:lstStyle>
            <a:lvl1pPr>
              <a:defRPr sz="4400" b="1">
                <a:solidFill>
                  <a:schemeClr val="accent1"/>
                </a:solidFill>
              </a:defRPr>
            </a:lvl1pPr>
          </a:lstStyle>
          <a:p>
            <a:pPr rtl="0"/>
            <a:r>
              <a:rPr lang="tr-TR" noProof="0"/>
              <a:t>Düzenlemek için tıklayın </a:t>
            </a:r>
            <a:br>
              <a:rPr lang="tr-TR" noProof="0"/>
            </a:br>
            <a:r>
              <a:rPr lang="tr-TR" noProof="0"/>
              <a:t>Ana Başlık Stili </a:t>
            </a:r>
          </a:p>
        </p:txBody>
      </p:sp>
      <p:sp>
        <p:nvSpPr>
          <p:cNvPr id="2" name="Alt Bilgi Yer Tutucusu 1">
            <a:extLst>
              <a:ext uri="{FF2B5EF4-FFF2-40B4-BE49-F238E27FC236}">
                <a16:creationId xmlns:a16="http://schemas.microsoft.com/office/drawing/2014/main" id="{6E55A0B9-F639-8643-9C4D-B93B8EE21A79}"/>
              </a:ext>
            </a:extLst>
          </p:cNvPr>
          <p:cNvSpPr>
            <a:spLocks noGrp="1"/>
          </p:cNvSpPr>
          <p:nvPr>
            <p:ph type="ftr" sz="quarter" idx="15"/>
          </p:nvPr>
        </p:nvSpPr>
        <p:spPr/>
        <p:txBody>
          <a:bodyPr rtlCol="0"/>
          <a:lstStyle/>
          <a:p>
            <a:pPr rtl="0"/>
            <a:r>
              <a:rPr lang="tr-TR" noProof="0"/>
              <a:t>Alt bilgi ekleyin</a:t>
            </a:r>
          </a:p>
        </p:txBody>
      </p:sp>
      <p:sp>
        <p:nvSpPr>
          <p:cNvPr id="4" name="Slayt Numarası Yer Tutucusu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rtlCol="0"/>
          <a:lstStyle/>
          <a:p>
            <a:pPr rtl="0"/>
            <a:fld id="{8699F50C-BE38-4BD0-BA84-9B090E1F2B9B}" type="slidenum">
              <a:rPr lang="tr-TR" noProof="0" smtClean="0"/>
              <a:t>‹#›</a:t>
            </a:fld>
            <a:endParaRPr lang="tr-TR" noProof="0"/>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yazı ile Karşılaştırma">
    <p:spTree>
      <p:nvGrpSpPr>
        <p:cNvPr id="1" name=""/>
        <p:cNvGrpSpPr/>
        <p:nvPr/>
      </p:nvGrpSpPr>
      <p:grpSpPr>
        <a:xfrm>
          <a:off x="0" y="0"/>
          <a:ext cx="0" cy="0"/>
          <a:chOff x="0" y="0"/>
          <a:chExt cx="0" cy="0"/>
        </a:xfrm>
      </p:grpSpPr>
      <p:cxnSp>
        <p:nvCxnSpPr>
          <p:cNvPr id="22" name="Düz Bağlayıcı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Çapraz Şerit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elkenar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17" name="Metin Yer Tutucusu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rtlCol="0"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18" name="İçerik Yer Tutucusu 3" title="Madde İşaretleri">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rtl="0">
              <a:buClr>
                <a:schemeClr val="accent2"/>
              </a:buClr>
            </a:pPr>
            <a:r>
              <a:rPr lang="tr-TR" noProof="0"/>
              <a:t>Asıl metin stillerini düzenlemek için tıklayın</a:t>
            </a:r>
          </a:p>
          <a:p>
            <a:pPr lvl="1" rtl="0">
              <a:buClr>
                <a:schemeClr val="accent2"/>
              </a:buClr>
            </a:pPr>
            <a:r>
              <a:rPr lang="tr-TR" noProof="0"/>
              <a:t>İkinci düzey</a:t>
            </a:r>
          </a:p>
          <a:p>
            <a:pPr lvl="2" rtl="0">
              <a:buClr>
                <a:schemeClr val="accent2"/>
              </a:buClr>
            </a:pPr>
            <a:r>
              <a:rPr lang="tr-TR" noProof="0"/>
              <a:t>Üçüncü düzey</a:t>
            </a:r>
          </a:p>
          <a:p>
            <a:pPr lvl="3" rtl="0">
              <a:buClr>
                <a:schemeClr val="accent2"/>
              </a:buClr>
            </a:pPr>
            <a:r>
              <a:rPr lang="tr-TR" noProof="0"/>
              <a:t>Dördüncü düzey</a:t>
            </a:r>
          </a:p>
          <a:p>
            <a:pPr lvl="4" rtl="0">
              <a:buClr>
                <a:schemeClr val="accent2"/>
              </a:buClr>
            </a:pPr>
            <a:r>
              <a:rPr lang="tr-TR" noProof="0"/>
              <a:t>Beşinci düzey</a:t>
            </a:r>
          </a:p>
        </p:txBody>
      </p:sp>
      <p:sp>
        <p:nvSpPr>
          <p:cNvPr id="19" name="Metin Yer Tutucusu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rtlCol="0"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a:t>Asıl metin stillerini düzenlemek için tıklayın</a:t>
            </a:r>
          </a:p>
        </p:txBody>
      </p:sp>
      <p:sp>
        <p:nvSpPr>
          <p:cNvPr id="20" name="İçerik Yer Tutucusu 5" title="Madde İşaretleri">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rtl="0">
              <a:buClr>
                <a:schemeClr val="accent2"/>
              </a:buClr>
            </a:pPr>
            <a:r>
              <a:rPr lang="tr-TR" noProof="0"/>
              <a:t>Asıl metin stillerini düzenlemek için tıklayın</a:t>
            </a:r>
          </a:p>
          <a:p>
            <a:pPr lvl="1" rtl="0">
              <a:buClr>
                <a:schemeClr val="accent2"/>
              </a:buClr>
            </a:pPr>
            <a:r>
              <a:rPr lang="tr-TR" noProof="0"/>
              <a:t>İkinci düzey</a:t>
            </a:r>
          </a:p>
          <a:p>
            <a:pPr lvl="2" rtl="0">
              <a:buClr>
                <a:schemeClr val="accent2"/>
              </a:buClr>
            </a:pPr>
            <a:r>
              <a:rPr lang="tr-TR" noProof="0"/>
              <a:t>Üçüncü düzey</a:t>
            </a:r>
          </a:p>
          <a:p>
            <a:pPr lvl="3" rtl="0">
              <a:buClr>
                <a:schemeClr val="accent2"/>
              </a:buClr>
            </a:pPr>
            <a:r>
              <a:rPr lang="tr-TR" noProof="0"/>
              <a:t>Dördüncü düzey</a:t>
            </a:r>
          </a:p>
          <a:p>
            <a:pPr lvl="4" rtl="0">
              <a:buClr>
                <a:schemeClr val="accent2"/>
              </a:buClr>
            </a:pPr>
            <a:r>
              <a:rPr lang="tr-TR" noProof="0"/>
              <a:t>Beşinci düzey</a:t>
            </a:r>
          </a:p>
        </p:txBody>
      </p:sp>
      <p:sp>
        <p:nvSpPr>
          <p:cNvPr id="24" name="Metin Yer Tutucusu 4" title="Alt Başlık">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defRPr>
            </a:lvl1pPr>
            <a:lvl2pPr marL="457200" indent="0">
              <a:buNone/>
              <a:defRPr/>
            </a:lvl2pPr>
          </a:lstStyle>
          <a:p>
            <a:pPr lvl="0" rtl="0"/>
            <a:r>
              <a:rPr lang="tr-TR" noProof="0"/>
              <a:t>ALT BAŞLIK STİLİ İÇİN TIKLAYIN</a:t>
            </a:r>
          </a:p>
        </p:txBody>
      </p:sp>
      <p:sp>
        <p:nvSpPr>
          <p:cNvPr id="25" name="Metin Kutusu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sp>
        <p:nvSpPr>
          <p:cNvPr id="36" name="Paralelkenar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2" name="Alt Bilgi Yer Tutucusu 1">
            <a:extLst>
              <a:ext uri="{FF2B5EF4-FFF2-40B4-BE49-F238E27FC236}">
                <a16:creationId xmlns:a16="http://schemas.microsoft.com/office/drawing/2014/main" id="{03E79E9C-D961-6E47-A5C6-57689BAFF243}"/>
              </a:ext>
            </a:extLst>
          </p:cNvPr>
          <p:cNvSpPr>
            <a:spLocks noGrp="1"/>
          </p:cNvSpPr>
          <p:nvPr>
            <p:ph type="ftr" sz="quarter" idx="17"/>
          </p:nvPr>
        </p:nvSpPr>
        <p:spPr/>
        <p:txBody>
          <a:bodyPr rtlCol="0"/>
          <a:lstStyle>
            <a:lvl1pPr algn="l">
              <a:defRPr/>
            </a:lvl1pPr>
          </a:lstStyle>
          <a:p>
            <a:pPr rtl="0"/>
            <a:r>
              <a:rPr lang="tr-TR" noProof="0"/>
              <a:t>Alt bilgi ekleyin</a:t>
            </a:r>
          </a:p>
        </p:txBody>
      </p:sp>
      <p:sp>
        <p:nvSpPr>
          <p:cNvPr id="3" name="Slayt Numarası Yer Tutucusu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27" name="Başlık 1" title="Başlık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fik">
    <p:spTree>
      <p:nvGrpSpPr>
        <p:cNvPr id="1" name=""/>
        <p:cNvGrpSpPr/>
        <p:nvPr/>
      </p:nvGrpSpPr>
      <p:grpSpPr>
        <a:xfrm>
          <a:off x="0" y="0"/>
          <a:ext cx="0" cy="0"/>
          <a:chOff x="0" y="0"/>
          <a:chExt cx="0" cy="0"/>
        </a:xfrm>
      </p:grpSpPr>
      <p:sp>
        <p:nvSpPr>
          <p:cNvPr id="16" name="Metin Kutusu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grpSp>
        <p:nvGrpSpPr>
          <p:cNvPr id="28" name="Gr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Çapraz Şerit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30" name="Düz Bağlayıcı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elkenar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33" name="Paralelkenar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rtl="0"/>
            <a:endParaRPr lang="tr-TR" noProof="0"/>
          </a:p>
        </p:txBody>
      </p:sp>
      <p:sp>
        <p:nvSpPr>
          <p:cNvPr id="34" name="Metin Yer Tutucusu 4" title="Alt Başlık">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defRPr>
            </a:lvl1pPr>
            <a:lvl2pPr marL="457200" indent="0">
              <a:buNone/>
              <a:defRPr/>
            </a:lvl2pPr>
          </a:lstStyle>
          <a:p>
            <a:pPr lvl="0" rtl="0"/>
            <a:r>
              <a:rPr lang="tr-TR" noProof="0"/>
              <a:t>ALT BAŞLIK STİLİ İÇİN TIKLAYIN</a:t>
            </a:r>
          </a:p>
        </p:txBody>
      </p:sp>
      <p:sp>
        <p:nvSpPr>
          <p:cNvPr id="2" name="Alt Bilgi Yer Tutucusu 1">
            <a:extLst>
              <a:ext uri="{FF2B5EF4-FFF2-40B4-BE49-F238E27FC236}">
                <a16:creationId xmlns:a16="http://schemas.microsoft.com/office/drawing/2014/main" id="{D6990C03-1647-2044-B335-6F5F19E4E5FC}"/>
              </a:ext>
            </a:extLst>
          </p:cNvPr>
          <p:cNvSpPr>
            <a:spLocks noGrp="1"/>
          </p:cNvSpPr>
          <p:nvPr>
            <p:ph type="ftr" sz="quarter" idx="17"/>
          </p:nvPr>
        </p:nvSpPr>
        <p:spPr/>
        <p:txBody>
          <a:bodyPr rtlCol="0"/>
          <a:lstStyle/>
          <a:p>
            <a:pPr rtl="0"/>
            <a:r>
              <a:rPr lang="tr-TR" noProof="0"/>
              <a:t>Alt bilgi ekleyin</a:t>
            </a:r>
          </a:p>
        </p:txBody>
      </p:sp>
      <p:sp>
        <p:nvSpPr>
          <p:cNvPr id="3" name="Slayt Numarası Yer Tutucusu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17" name="Başlık 1" title="Başlık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
        <p:nvSpPr>
          <p:cNvPr id="5" name="Metin Yer Tutucusu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rtlCol="0"/>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rtl="0"/>
            <a:r>
              <a:rPr lang="tr-TR" noProof="0"/>
              <a:t>Metin buraya gelir</a:t>
            </a:r>
          </a:p>
        </p:txBody>
      </p:sp>
      <p:sp>
        <p:nvSpPr>
          <p:cNvPr id="20" name="Grafik Yer Tutucusu 2" title="Grafik">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rtlCol="0">
            <a:noAutofit/>
          </a:bodyPr>
          <a:lstStyle>
            <a:lvl1pPr marL="0" indent="0" algn="ctr">
              <a:buNone/>
              <a:defRPr sz="2000" b="0" i="0">
                <a:solidFill>
                  <a:schemeClr val="tx1"/>
                </a:solidFill>
                <a:latin typeface="+mn-lt"/>
                <a:cs typeface="CiscoSans ExtraLight"/>
              </a:defRPr>
            </a:lvl1pPr>
          </a:lstStyle>
          <a:p>
            <a:pPr lvl="0" rtl="0"/>
            <a:r>
              <a:rPr lang="tr-TR" noProof="0"/>
              <a:t>Grafik eklemek için simgeye tıklayın</a:t>
            </a:r>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o">
    <p:spTree>
      <p:nvGrpSpPr>
        <p:cNvPr id="1" name=""/>
        <p:cNvGrpSpPr/>
        <p:nvPr/>
      </p:nvGrpSpPr>
      <p:grpSpPr>
        <a:xfrm>
          <a:off x="0" y="0"/>
          <a:ext cx="0" cy="0"/>
          <a:chOff x="0" y="0"/>
          <a:chExt cx="0" cy="0"/>
        </a:xfrm>
      </p:grpSpPr>
      <p:sp>
        <p:nvSpPr>
          <p:cNvPr id="15" name="Tablo Yer Tutucusu 11" title="Tablo">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rtlCol="0">
            <a:noAutofit/>
          </a:bodyPr>
          <a:lstStyle>
            <a:lvl1pPr marL="0" indent="0" algn="ctr">
              <a:buNone/>
              <a:defRPr sz="2000" baseline="0">
                <a:solidFill>
                  <a:schemeClr val="tx1"/>
                </a:solidFill>
                <a:latin typeface="+mn-lt"/>
              </a:defRPr>
            </a:lvl1pPr>
          </a:lstStyle>
          <a:p>
            <a:pPr lvl="0" rtl="0"/>
            <a:r>
              <a:rPr lang="tr-TR" noProof="0"/>
              <a:t>Tablo eklemek için simgeye tıklayın</a:t>
            </a:r>
          </a:p>
        </p:txBody>
      </p:sp>
      <p:sp>
        <p:nvSpPr>
          <p:cNvPr id="16" name="Metin Kutusu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pPr rtl="0"/>
            <a:r>
              <a:rPr lang="tr-TR" sz="3400" b="1" noProof="0">
                <a:solidFill>
                  <a:schemeClr val="accent1"/>
                </a:solidFill>
                <a:latin typeface="Arial Black" panose="020B0A04020102020204" pitchFamily="34" charset="0"/>
              </a:rPr>
              <a:t>FR</a:t>
            </a:r>
          </a:p>
        </p:txBody>
      </p:sp>
      <p:grpSp>
        <p:nvGrpSpPr>
          <p:cNvPr id="26" name="Gr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Çapraz Şerit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solidFill>
                  <a:schemeClr val="tx1"/>
                </a:solidFill>
              </a:endParaRPr>
            </a:p>
          </p:txBody>
        </p:sp>
        <p:cxnSp>
          <p:nvCxnSpPr>
            <p:cNvPr id="28" name="Düz Bağlayıcı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elkenar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grpSp>
      <p:sp>
        <p:nvSpPr>
          <p:cNvPr id="36" name="Paralelkenar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tr-TR" noProof="0"/>
          </a:p>
        </p:txBody>
      </p:sp>
      <p:sp>
        <p:nvSpPr>
          <p:cNvPr id="37" name="Metin Yer Tutucusu 4" title="Alt Başlık">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rtlCol="0"/>
          <a:lstStyle>
            <a:lvl1pPr marL="0" indent="0">
              <a:buNone/>
              <a:defRPr sz="2000" spc="300">
                <a:solidFill>
                  <a:schemeClr val="accent6"/>
                </a:solidFill>
              </a:defRPr>
            </a:lvl1pPr>
            <a:lvl2pPr marL="457200" indent="0">
              <a:buNone/>
              <a:defRPr/>
            </a:lvl2pPr>
          </a:lstStyle>
          <a:p>
            <a:pPr lvl="0" rtl="0"/>
            <a:r>
              <a:rPr lang="tr-TR" noProof="0"/>
              <a:t>ALT BAŞLIK STİLİ İÇİN TIKLAYIN</a:t>
            </a:r>
          </a:p>
        </p:txBody>
      </p:sp>
      <p:sp>
        <p:nvSpPr>
          <p:cNvPr id="2" name="Alt Bilgi Yer Tutucusu 1">
            <a:extLst>
              <a:ext uri="{FF2B5EF4-FFF2-40B4-BE49-F238E27FC236}">
                <a16:creationId xmlns:a16="http://schemas.microsoft.com/office/drawing/2014/main" id="{5750A33E-CEFE-4D43-9554-513B01B1D3D9}"/>
              </a:ext>
            </a:extLst>
          </p:cNvPr>
          <p:cNvSpPr>
            <a:spLocks noGrp="1"/>
          </p:cNvSpPr>
          <p:nvPr>
            <p:ph type="ftr" sz="quarter" idx="17"/>
          </p:nvPr>
        </p:nvSpPr>
        <p:spPr/>
        <p:txBody>
          <a:bodyPr rtlCol="0"/>
          <a:lstStyle/>
          <a:p>
            <a:pPr rtl="0"/>
            <a:r>
              <a:rPr lang="tr-TR" noProof="0"/>
              <a:t>Alt bilgi ekleyin</a:t>
            </a:r>
          </a:p>
        </p:txBody>
      </p:sp>
      <p:sp>
        <p:nvSpPr>
          <p:cNvPr id="3" name="Slayt Numarası Yer Tutucusu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rtlCol="0"/>
          <a:lstStyle/>
          <a:p>
            <a:pPr rtl="0"/>
            <a:fld id="{8699F50C-BE38-4BD0-BA84-9B090E1F2B9B}" type="slidenum">
              <a:rPr lang="tr-TR" noProof="0" smtClean="0"/>
              <a:t>‹#›</a:t>
            </a:fld>
            <a:endParaRPr lang="tr-TR" noProof="0"/>
          </a:p>
        </p:txBody>
      </p:sp>
      <p:sp>
        <p:nvSpPr>
          <p:cNvPr id="17" name="Başlık 1" title="Başlık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rtlCol="0" anchor="b">
            <a:normAutofit/>
          </a:bodyPr>
          <a:lstStyle>
            <a:lvl1pPr>
              <a:defRPr sz="4400" b="1">
                <a:solidFill>
                  <a:schemeClr val="accent1"/>
                </a:solidFill>
              </a:defRPr>
            </a:lvl1pPr>
          </a:lstStyle>
          <a:p>
            <a:pPr rtl="0"/>
            <a:r>
              <a:rPr lang="tr-TR" noProof="0"/>
              <a:t>Ana Başlık Stilini Düzenlemek İçin Tıklayın </a:t>
            </a:r>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üyük Fotoğraf">
    <p:spTree>
      <p:nvGrpSpPr>
        <p:cNvPr id="1" name=""/>
        <p:cNvGrpSpPr/>
        <p:nvPr/>
      </p:nvGrpSpPr>
      <p:grpSpPr>
        <a:xfrm>
          <a:off x="0" y="0"/>
          <a:ext cx="0" cy="0"/>
          <a:chOff x="0" y="0"/>
          <a:chExt cx="0" cy="0"/>
        </a:xfrm>
      </p:grpSpPr>
      <p:sp>
        <p:nvSpPr>
          <p:cNvPr id="4" name="Dik Üçgen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5" name="Resim Yer Tutucusu 31" title="Resim">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rtlCol="0" anchor="ctr"/>
          <a:lstStyle>
            <a:lvl1pPr marL="0" indent="0" algn="ctr">
              <a:buNone/>
              <a:defRPr sz="1100" i="1">
                <a:latin typeface="Times New Roman" panose="02020603050405020304" pitchFamily="18" charset="0"/>
                <a:cs typeface="Times New Roman" panose="02020603050405020304" pitchFamily="18" charset="0"/>
              </a:defRPr>
            </a:lvl1pPr>
          </a:lstStyle>
          <a:p>
            <a:pPr rtl="0"/>
            <a:r>
              <a:rPr lang="tr-TR" noProof="0"/>
              <a:t>Resmi Buraya Ekleyin veya Sürükleyip Bırakın</a:t>
            </a:r>
          </a:p>
        </p:txBody>
      </p:sp>
      <p:cxnSp>
        <p:nvCxnSpPr>
          <p:cNvPr id="6" name="Düz Bağlayıcı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Başlık 1" title="Başlık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rtlCol="0" anchor="ctr">
            <a:normAutofit/>
          </a:bodyPr>
          <a:lstStyle>
            <a:lvl1pPr>
              <a:defRPr sz="3600" b="1">
                <a:solidFill>
                  <a:schemeClr val="tx1"/>
                </a:solidFill>
              </a:defRPr>
            </a:lvl1pPr>
          </a:lstStyle>
          <a:p>
            <a:pPr rtl="0"/>
            <a:r>
              <a:rPr lang="tr-TR" noProof="0"/>
              <a:t>Buraya Başlık Ekleyin</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şekkürler">
    <p:spTree>
      <p:nvGrpSpPr>
        <p:cNvPr id="1" name=""/>
        <p:cNvGrpSpPr/>
        <p:nvPr/>
      </p:nvGrpSpPr>
      <p:grpSpPr>
        <a:xfrm>
          <a:off x="0" y="0"/>
          <a:ext cx="0" cy="0"/>
          <a:chOff x="0" y="0"/>
          <a:chExt cx="0" cy="0"/>
        </a:xfrm>
      </p:grpSpPr>
      <p:sp>
        <p:nvSpPr>
          <p:cNvPr id="2" name="Başlık 1" title="Başlık">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rtlCol="0" anchor="b">
            <a:normAutofit/>
          </a:bodyPr>
          <a:lstStyle>
            <a:lvl1pPr algn="l">
              <a:defRPr sz="4300" b="1">
                <a:solidFill>
                  <a:schemeClr val="accent1"/>
                </a:solidFill>
              </a:defRPr>
            </a:lvl1pPr>
          </a:lstStyle>
          <a:p>
            <a:pPr rtl="0"/>
            <a:r>
              <a:rPr lang="tr-TR" noProof="0"/>
              <a:t>Asıl Başlık Stilini Düzenlemek İçin Tıklayın</a:t>
            </a:r>
          </a:p>
        </p:txBody>
      </p:sp>
      <p:sp>
        <p:nvSpPr>
          <p:cNvPr id="9" name="Metin Yer Tutucusu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tr-TR" noProof="0"/>
              <a:t>Ad</a:t>
            </a:r>
          </a:p>
        </p:txBody>
      </p:sp>
      <p:sp>
        <p:nvSpPr>
          <p:cNvPr id="10" name="Metin Yer Tutucusu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tr-TR" noProof="0"/>
              <a:t>Telefon Numarası</a:t>
            </a:r>
          </a:p>
        </p:txBody>
      </p:sp>
      <p:sp>
        <p:nvSpPr>
          <p:cNvPr id="11" name="Metin Yer Tutucusu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rtlCol="0"/>
          <a:lstStyle>
            <a:lvl1pPr marL="0" indent="0">
              <a:buNone/>
              <a:defRPr sz="1800">
                <a:latin typeface="+mn-lt"/>
                <a:cs typeface="Calibri Light" panose="020F0302020204030204" pitchFamily="34" charset="0"/>
              </a:defRPr>
            </a:lvl1pPr>
          </a:lstStyle>
          <a:p>
            <a:pPr rtl="0"/>
            <a:r>
              <a:rPr lang="tr-TR" noProof="0"/>
              <a:t>E-posta </a:t>
            </a:r>
          </a:p>
        </p:txBody>
      </p:sp>
      <p:sp>
        <p:nvSpPr>
          <p:cNvPr id="13" name="Metin Yer Tutucusu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rtlCol="0"/>
          <a:lstStyle>
            <a:lvl1pPr marL="0" indent="0">
              <a:buNone/>
              <a:defRPr sz="1800">
                <a:latin typeface="+mn-lt"/>
                <a:cs typeface="Calibri Light" panose="020F0302020204030204" pitchFamily="34" charset="0"/>
              </a:defRPr>
            </a:lvl1pPr>
          </a:lstStyle>
          <a:p>
            <a:pPr rtl="0"/>
            <a:r>
              <a:rPr lang="tr-TR" noProof="0"/>
              <a:t>Şirket Web Sitesi</a:t>
            </a:r>
          </a:p>
        </p:txBody>
      </p:sp>
      <p:sp>
        <p:nvSpPr>
          <p:cNvPr id="14" name="Şekil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tr-TR" noProof="0"/>
          </a:p>
        </p:txBody>
      </p:sp>
      <p:sp>
        <p:nvSpPr>
          <p:cNvPr id="15" name="Şekil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tr-TR" noProof="0"/>
          </a:p>
        </p:txBody>
      </p:sp>
      <p:sp>
        <p:nvSpPr>
          <p:cNvPr id="19" name="Şekil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tr-TR" noProof="0"/>
          </a:p>
        </p:txBody>
      </p:sp>
      <p:sp>
        <p:nvSpPr>
          <p:cNvPr id="20" name="Şekil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rtlCol="0" anchor="ctr"/>
          <a:lstStyle/>
          <a:p>
            <a:pPr algn="ctr" defTabSz="457200" rtl="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tr-TR" noProof="0"/>
          </a:p>
        </p:txBody>
      </p:sp>
      <p:sp>
        <p:nvSpPr>
          <p:cNvPr id="21" name="Dik Üçgen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22" name="Düz Bağlayıcı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Düz Bağlayıcı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Düz Bağlayıcı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Resim Yer Tutucusu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rtlCol="0" anchor="ctr">
            <a:noAutofit/>
          </a:bodyPr>
          <a:lstStyle>
            <a:lvl1pPr marL="0" indent="0" algn="ctr">
              <a:buNone/>
              <a:defRPr>
                <a:solidFill>
                  <a:schemeClr val="tx1"/>
                </a:solidFill>
              </a:defRPr>
            </a:lvl1pPr>
          </a:lstStyle>
          <a:p>
            <a:pPr rtl="0"/>
            <a:r>
              <a:rPr lang="tr-TR" noProof="0"/>
              <a:t>Resim eklemek için simgeye tıklayın</a:t>
            </a:r>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pPr rtl="0"/>
            <a:r>
              <a:rPr lang="tr-TR" noProof="0"/>
              <a:t>Alt bilgi ekleme</a:t>
            </a:r>
          </a:p>
        </p:txBody>
      </p:sp>
      <p:sp>
        <p:nvSpPr>
          <p:cNvPr id="6" name="Slayt Numarası Yer Tutucusu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pPr rtl="0"/>
            <a:fld id="{8699F50C-BE38-4BD0-BA84-9B090E1F2B9B}" type="slidenum">
              <a:rPr lang="tr-TR" noProof="0" smtClean="0"/>
              <a:pPr/>
              <a:t>‹#›</a:t>
            </a:fld>
            <a:endParaRPr lang="tr-TR" noProof="0"/>
          </a:p>
        </p:txBody>
      </p:sp>
      <p:sp>
        <p:nvSpPr>
          <p:cNvPr id="9" name="Başlık Yer Tutucusu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pPr rtl="0"/>
            <a:r>
              <a:rPr lang="tr-TR" noProof="0"/>
              <a:t>Asıl başlık stilini düzenlemek için tıklayın</a:t>
            </a:r>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11" r:id="rId11"/>
    <p:sldLayoutId id="2147483712" r:id="rId12"/>
    <p:sldLayoutId id="2147483713" r:id="rId13"/>
    <p:sldLayoutId id="2147483714" r:id="rId14"/>
    <p:sldLayoutId id="2147483715" r:id="rId15"/>
    <p:sldLayoutId id="2147483716" r:id="rId16"/>
    <p:sldLayoutId id="2147483692" r:id="rId17"/>
    <p:sldLayoutId id="2147483697" r:id="rId18"/>
    <p:sldLayoutId id="2147483674" r:id="rId19"/>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Resim Yer Tutucusu 16">
            <a:extLst>
              <a:ext uri="{FF2B5EF4-FFF2-40B4-BE49-F238E27FC236}">
                <a16:creationId xmlns:a16="http://schemas.microsoft.com/office/drawing/2014/main" id="{257F6BCE-75BB-4ECD-BEA5-21C36A9CC0E9}"/>
              </a:ext>
            </a:extLst>
          </p:cNvPr>
          <p:cNvPicPr>
            <a:picLocks noGrp="1" noChangeAspect="1"/>
          </p:cNvPicPr>
          <p:nvPr>
            <p:ph type="pic" sz="quarter" idx="13"/>
          </p:nvPr>
        </p:nvPicPr>
        <p:blipFill>
          <a:blip r:embed="rId3"/>
          <a:srcRect l="21242" r="21242"/>
          <a:stretch/>
        </p:blipFill>
        <p:spPr/>
      </p:pic>
      <p:sp>
        <p:nvSpPr>
          <p:cNvPr id="2" name="Başlık 1">
            <a:extLst>
              <a:ext uri="{FF2B5EF4-FFF2-40B4-BE49-F238E27FC236}">
                <a16:creationId xmlns:a16="http://schemas.microsoft.com/office/drawing/2014/main" id="{3D638ACE-163E-40EB-A458-E794C67EA2A6}"/>
              </a:ext>
            </a:extLst>
          </p:cNvPr>
          <p:cNvSpPr>
            <a:spLocks noGrp="1"/>
          </p:cNvSpPr>
          <p:nvPr>
            <p:ph type="ctrTitle"/>
          </p:nvPr>
        </p:nvSpPr>
        <p:spPr>
          <a:xfrm>
            <a:off x="6375721" y="860943"/>
            <a:ext cx="5603628" cy="3113439"/>
          </a:xfrm>
        </p:spPr>
        <p:txBody>
          <a:bodyPr rtlCol="0">
            <a:normAutofit/>
          </a:bodyPr>
          <a:lstStyle/>
          <a:p>
            <a:r>
              <a:rPr lang="tr-TR" dirty="0"/>
              <a:t>Süt Sığırcılığında Sürdürülebilirlik: Geleneksel Üretimden Geleceğin Akıllı Çiftliklerine</a:t>
            </a:r>
          </a:p>
        </p:txBody>
      </p:sp>
      <p:sp>
        <p:nvSpPr>
          <p:cNvPr id="3" name="Alt Başlık 2">
            <a:extLst>
              <a:ext uri="{FF2B5EF4-FFF2-40B4-BE49-F238E27FC236}">
                <a16:creationId xmlns:a16="http://schemas.microsoft.com/office/drawing/2014/main" id="{5C9205DF-8F5E-49F7-B00E-6F58293F5130}"/>
              </a:ext>
            </a:extLst>
          </p:cNvPr>
          <p:cNvSpPr>
            <a:spLocks noGrp="1"/>
          </p:cNvSpPr>
          <p:nvPr>
            <p:ph type="subTitle" idx="1"/>
          </p:nvPr>
        </p:nvSpPr>
        <p:spPr>
          <a:xfrm>
            <a:off x="6375721" y="4335889"/>
            <a:ext cx="5093772" cy="1105787"/>
          </a:xfrm>
        </p:spPr>
        <p:txBody>
          <a:bodyPr rtlCol="0"/>
          <a:lstStyle/>
          <a:p>
            <a:pPr algn="ctr" rtl="0"/>
            <a:r>
              <a:rPr lang="tr-TR" dirty="0"/>
              <a:t>Prof. Dr. Ufuk Tansel ŞİRELİ</a:t>
            </a:r>
          </a:p>
          <a:p>
            <a:pPr algn="ctr" rtl="0"/>
            <a:r>
              <a:rPr lang="tr-TR" sz="1400" dirty="0"/>
              <a:t>Ankara Üniversitesi Veteriner Fakültesi</a:t>
            </a:r>
          </a:p>
          <a:p>
            <a:pPr algn="ctr" rtl="0"/>
            <a:r>
              <a:rPr lang="tr-TR" sz="1400" dirty="0"/>
              <a:t>Gıda Hijyeni ve Teknolojisi Anabilim Dalı</a:t>
            </a:r>
          </a:p>
        </p:txBody>
      </p:sp>
    </p:spTree>
    <p:extLst>
      <p:ext uri="{BB962C8B-B14F-4D97-AF65-F5344CB8AC3E}">
        <p14:creationId xmlns:p14="http://schemas.microsoft.com/office/powerpoint/2010/main" val="398069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4DC3BE1E-AA3D-BC6B-6E44-6C1AE151E851}"/>
              </a:ext>
            </a:extLst>
          </p:cNvPr>
          <p:cNvPicPr>
            <a:picLocks noChangeAspect="1"/>
          </p:cNvPicPr>
          <p:nvPr/>
        </p:nvPicPr>
        <p:blipFill>
          <a:blip r:embed="rId3"/>
          <a:srcRect b="3333"/>
          <a:stretch>
            <a:fillRect/>
          </a:stretch>
        </p:blipFill>
        <p:spPr>
          <a:xfrm>
            <a:off x="531102" y="326571"/>
            <a:ext cx="11129795" cy="6102804"/>
          </a:xfrm>
          <a:prstGeom prst="rect">
            <a:avLst/>
          </a:prstGeom>
          <a:noFill/>
        </p:spPr>
      </p:pic>
    </p:spTree>
    <p:extLst>
      <p:ext uri="{BB962C8B-B14F-4D97-AF65-F5344CB8AC3E}">
        <p14:creationId xmlns:p14="http://schemas.microsoft.com/office/powerpoint/2010/main" val="1020159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E9F68-1CF8-14ED-A5EF-3032B017C1C5}"/>
            </a:ext>
          </a:extLst>
        </p:cNvPr>
        <p:cNvGrpSpPr/>
        <p:nvPr/>
      </p:nvGrpSpPr>
      <p:grpSpPr>
        <a:xfrm>
          <a:off x="0" y="0"/>
          <a:ext cx="0" cy="0"/>
          <a:chOff x="0" y="0"/>
          <a:chExt cx="0" cy="0"/>
        </a:xfrm>
      </p:grpSpPr>
      <p:pic>
        <p:nvPicPr>
          <p:cNvPr id="7170" name="Picture 2" descr="Sütün Faydaları Nelerdir? Düzenli Süt İçmenin Faydaları - Nefis Yemek Tarifleri">
            <a:extLst>
              <a:ext uri="{FF2B5EF4-FFF2-40B4-BE49-F238E27FC236}">
                <a16:creationId xmlns:a16="http://schemas.microsoft.com/office/drawing/2014/main" id="{82F6E46B-6785-541D-3178-A4289E0D5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33" r="33424"/>
          <a:stretch>
            <a:fillRect/>
          </a:stretch>
        </p:blipFill>
        <p:spPr bwMode="auto">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a:solidFill>
            <a:srgbClr val="FFFFFF"/>
          </a:solidFill>
        </p:spPr>
      </p:pic>
      <p:sp>
        <p:nvSpPr>
          <p:cNvPr id="4" name="Başlık 3">
            <a:extLst>
              <a:ext uri="{FF2B5EF4-FFF2-40B4-BE49-F238E27FC236}">
                <a16:creationId xmlns:a16="http://schemas.microsoft.com/office/drawing/2014/main" id="{EFF647C6-5951-E973-AA18-F5356AF07198}"/>
              </a:ext>
            </a:extLst>
          </p:cNvPr>
          <p:cNvSpPr>
            <a:spLocks noGrp="1"/>
          </p:cNvSpPr>
          <p:nvPr>
            <p:ph type="ctrTitle"/>
          </p:nvPr>
        </p:nvSpPr>
        <p:spPr>
          <a:xfrm>
            <a:off x="6375721" y="2006084"/>
            <a:ext cx="4853573" cy="1616252"/>
          </a:xfrm>
        </p:spPr>
        <p:txBody>
          <a:bodyPr rtlCol="0" anchor="b">
            <a:normAutofit/>
          </a:bodyPr>
          <a:lstStyle/>
          <a:p>
            <a:r>
              <a:rPr lang="tr-TR" sz="3700"/>
              <a:t>Türkiye'nin Mevcut Durumu ve Dünyadan Uygulamalar</a:t>
            </a:r>
            <a:endParaRPr lang="tr-TR" sz="3700" b="0"/>
          </a:p>
        </p:txBody>
      </p:sp>
      <p:sp>
        <p:nvSpPr>
          <p:cNvPr id="5" name="Metin Yer Tutucusu 4">
            <a:extLst>
              <a:ext uri="{FF2B5EF4-FFF2-40B4-BE49-F238E27FC236}">
                <a16:creationId xmlns:a16="http://schemas.microsoft.com/office/drawing/2014/main" id="{10DC317E-E55C-1DF1-F62F-8D0BFE9BC3EE}"/>
              </a:ext>
            </a:extLst>
          </p:cNvPr>
          <p:cNvSpPr>
            <a:spLocks noGrp="1"/>
          </p:cNvSpPr>
          <p:nvPr>
            <p:ph type="subTitle" idx="1"/>
          </p:nvPr>
        </p:nvSpPr>
        <p:spPr>
          <a:xfrm>
            <a:off x="6375214" y="3640998"/>
            <a:ext cx="4854339" cy="1257574"/>
          </a:xfrm>
        </p:spPr>
        <p:txBody>
          <a:bodyPr rtlCol="0">
            <a:normAutofit/>
          </a:bodyPr>
          <a:lstStyle/>
          <a:p>
            <a:pPr rtl="0"/>
            <a:r>
              <a:rPr lang="tr-TR" dirty="0"/>
              <a:t>Bölüm 3</a:t>
            </a:r>
          </a:p>
        </p:txBody>
      </p:sp>
    </p:spTree>
    <p:extLst>
      <p:ext uri="{BB962C8B-B14F-4D97-AF65-F5344CB8AC3E}">
        <p14:creationId xmlns:p14="http://schemas.microsoft.com/office/powerpoint/2010/main" val="2395269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791AE-81D4-3C1F-19C8-D97F5A72FE87}"/>
            </a:ext>
          </a:extLst>
        </p:cNvPr>
        <p:cNvGrpSpPr/>
        <p:nvPr/>
      </p:nvGrpSpPr>
      <p:grpSpPr>
        <a:xfrm>
          <a:off x="0" y="0"/>
          <a:ext cx="0" cy="0"/>
          <a:chOff x="0" y="0"/>
          <a:chExt cx="0" cy="0"/>
        </a:xfrm>
      </p:grpSpPr>
      <p:sp>
        <p:nvSpPr>
          <p:cNvPr id="41" name="Başlık 3">
            <a:extLst>
              <a:ext uri="{FF2B5EF4-FFF2-40B4-BE49-F238E27FC236}">
                <a16:creationId xmlns:a16="http://schemas.microsoft.com/office/drawing/2014/main" id="{35D24400-0690-240C-D49D-9BB9A3BE3B3F}"/>
              </a:ext>
            </a:extLst>
          </p:cNvPr>
          <p:cNvSpPr>
            <a:spLocks noGrp="1"/>
          </p:cNvSpPr>
          <p:nvPr>
            <p:ph type="title"/>
          </p:nvPr>
        </p:nvSpPr>
        <p:spPr>
          <a:xfrm>
            <a:off x="531377" y="1308484"/>
            <a:ext cx="8431647" cy="1215566"/>
          </a:xfrm>
        </p:spPr>
        <p:txBody>
          <a:bodyPr rtlCol="0">
            <a:normAutofit fontScale="90000"/>
          </a:bodyPr>
          <a:lstStyle/>
          <a:p>
            <a:r>
              <a:rPr lang="tr-TR" dirty="0"/>
              <a:t>Türkiye'de Süt Sığırcılığı: Fırsatlar ve Yapısal Zorluklar</a:t>
            </a:r>
            <a:endParaRPr lang="tr-TR" b="0" dirty="0"/>
          </a:p>
        </p:txBody>
      </p:sp>
      <p:sp>
        <p:nvSpPr>
          <p:cNvPr id="42" name="İçerik Yer Tutucusu 6">
            <a:extLst>
              <a:ext uri="{FF2B5EF4-FFF2-40B4-BE49-F238E27FC236}">
                <a16:creationId xmlns:a16="http://schemas.microsoft.com/office/drawing/2014/main" id="{83E127CB-1C87-3B80-423D-B72D605FED5D}"/>
              </a:ext>
            </a:extLst>
          </p:cNvPr>
          <p:cNvSpPr>
            <a:spLocks noGrp="1"/>
          </p:cNvSpPr>
          <p:nvPr>
            <p:ph idx="1"/>
          </p:nvPr>
        </p:nvSpPr>
        <p:spPr>
          <a:xfrm>
            <a:off x="531378" y="2650667"/>
            <a:ext cx="6250422" cy="4207334"/>
          </a:xfrm>
        </p:spPr>
        <p:txBody>
          <a:bodyPr rtlCol="0">
            <a:normAutofit/>
          </a:bodyPr>
          <a:lstStyle/>
          <a:p>
            <a:pPr lvl="0"/>
            <a:r>
              <a:rPr lang="tr-TR" b="1" dirty="0"/>
              <a:t>Güçlü Yönlerimiz:</a:t>
            </a:r>
            <a:r>
              <a:rPr lang="tr-TR" dirty="0"/>
              <a:t> Geniş mera alanları, farklı iklim kuşakları, kültür ırklarının (</a:t>
            </a:r>
            <a:r>
              <a:rPr lang="tr-TR" dirty="0" err="1"/>
              <a:t>Holştayn</a:t>
            </a:r>
            <a:r>
              <a:rPr lang="tr-TR" dirty="0"/>
              <a:t> vb.) yaygınlaşması ve gelişen süt sanayisi.</a:t>
            </a:r>
          </a:p>
          <a:p>
            <a:pPr lvl="0"/>
            <a:r>
              <a:rPr lang="tr-TR" b="1" dirty="0"/>
              <a:t>Temel Yapısal Sorun:</a:t>
            </a:r>
            <a:r>
              <a:rPr lang="tr-TR" dirty="0"/>
              <a:t> İşletmelerin büyük çoğunluğu küçük ve parçalı aile işletmeleridir.</a:t>
            </a:r>
          </a:p>
          <a:p>
            <a:pPr lvl="0"/>
            <a:r>
              <a:rPr lang="tr-TR" b="1" dirty="0"/>
              <a:t>Verimlilik Engelleri:</a:t>
            </a:r>
            <a:r>
              <a:rPr lang="tr-TR" dirty="0"/>
              <a:t> Düşük mekanizasyon, finansmana erişim güçlüğü ve geleneksel üretim yöntemleri.</a:t>
            </a:r>
          </a:p>
          <a:p>
            <a:pPr lvl="0"/>
            <a:r>
              <a:rPr lang="tr-TR" b="1" dirty="0"/>
              <a:t>Maliyet Baskısı:</a:t>
            </a:r>
            <a:r>
              <a:rPr lang="tr-TR" dirty="0"/>
              <a:t> Üretim maliyetlerinin büyük kısmını oluşturan yüksek yem fiyatları ve kaliteli kaba yem açığı.</a:t>
            </a:r>
          </a:p>
          <a:p>
            <a:pPr lvl="0"/>
            <a:endParaRPr lang="tr-TR" dirty="0"/>
          </a:p>
        </p:txBody>
      </p:sp>
      <p:pic>
        <p:nvPicPr>
          <p:cNvPr id="59" name="Resim Yer Tutucusu 58">
            <a:extLst>
              <a:ext uri="{FF2B5EF4-FFF2-40B4-BE49-F238E27FC236}">
                <a16:creationId xmlns:a16="http://schemas.microsoft.com/office/drawing/2014/main" id="{79D732B8-F50F-BE98-6935-AA79726F0FD2}"/>
              </a:ext>
            </a:extLst>
          </p:cNvPr>
          <p:cNvPicPr>
            <a:picLocks noGrp="1" noChangeAspect="1"/>
          </p:cNvPicPr>
          <p:nvPr>
            <p:ph type="pic" sz="quarter" idx="14"/>
          </p:nvPr>
        </p:nvPicPr>
        <p:blipFill>
          <a:blip r:embed="rId3"/>
          <a:srcRect l="18844" r="18844"/>
          <a:stretch/>
        </p:blipFill>
        <p:spPr/>
      </p:pic>
      <p:sp>
        <p:nvSpPr>
          <p:cNvPr id="10" name="Slayt Numarası Yer Tutucusu 9">
            <a:extLst>
              <a:ext uri="{FF2B5EF4-FFF2-40B4-BE49-F238E27FC236}">
                <a16:creationId xmlns:a16="http://schemas.microsoft.com/office/drawing/2014/main" id="{86049ED4-0DCA-0B29-281A-CB3E7FC45C5C}"/>
              </a:ext>
            </a:extLst>
          </p:cNvPr>
          <p:cNvSpPr>
            <a:spLocks noGrp="1"/>
          </p:cNvSpPr>
          <p:nvPr>
            <p:ph type="sldNum" sz="quarter" idx="16"/>
          </p:nvPr>
        </p:nvSpPr>
        <p:spPr/>
        <p:txBody>
          <a:bodyPr rtlCol="0"/>
          <a:lstStyle/>
          <a:p>
            <a:pPr rtl="0"/>
            <a:fld id="{8699F50C-BE38-4BD0-BA84-9B090E1F2B9B}" type="slidenum">
              <a:rPr lang="tr-TR" smtClean="0"/>
              <a:pPr rtl="0"/>
              <a:t>12</a:t>
            </a:fld>
            <a:endParaRPr lang="tr-TR"/>
          </a:p>
        </p:txBody>
      </p:sp>
      <p:sp>
        <p:nvSpPr>
          <p:cNvPr id="3" name="Oval 2">
            <a:extLst>
              <a:ext uri="{FF2B5EF4-FFF2-40B4-BE49-F238E27FC236}">
                <a16:creationId xmlns:a16="http://schemas.microsoft.com/office/drawing/2014/main" id="{070574F4-B3B9-4F4F-6C8A-3927596C7260}"/>
              </a:ext>
            </a:extLst>
          </p:cNvPr>
          <p:cNvSpPr/>
          <p:nvPr/>
        </p:nvSpPr>
        <p:spPr>
          <a:xfrm>
            <a:off x="10506075" y="123825"/>
            <a:ext cx="1543050" cy="75247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989715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Başlık 13">
            <a:extLst>
              <a:ext uri="{FF2B5EF4-FFF2-40B4-BE49-F238E27FC236}">
                <a16:creationId xmlns:a16="http://schemas.microsoft.com/office/drawing/2014/main" id="{E3E5EE03-FBF6-46F5-8085-716AC6CE1C8C}"/>
              </a:ext>
            </a:extLst>
          </p:cNvPr>
          <p:cNvSpPr>
            <a:spLocks noGrp="1"/>
          </p:cNvSpPr>
          <p:nvPr>
            <p:ph type="title"/>
          </p:nvPr>
        </p:nvSpPr>
        <p:spPr/>
        <p:txBody>
          <a:bodyPr rtlCol="0">
            <a:normAutofit fontScale="90000"/>
          </a:bodyPr>
          <a:lstStyle/>
          <a:p>
            <a:r>
              <a:rPr lang="tr-TR" dirty="0"/>
              <a:t>Dünyadan Sürdürülebilirlik Modelleri</a:t>
            </a:r>
            <a:endParaRPr lang="tr-TR" b="0" dirty="0"/>
          </a:p>
        </p:txBody>
      </p:sp>
      <p:sp>
        <p:nvSpPr>
          <p:cNvPr id="21" name="Slayt Numarası Yer Tutucusu 5">
            <a:extLst>
              <a:ext uri="{FF2B5EF4-FFF2-40B4-BE49-F238E27FC236}">
                <a16:creationId xmlns:a16="http://schemas.microsoft.com/office/drawing/2014/main" id="{C7C65DDB-24F2-44CF-AE02-F3A6C8B1858B}"/>
              </a:ext>
            </a:extLst>
          </p:cNvPr>
          <p:cNvSpPr>
            <a:spLocks noGrp="1"/>
          </p:cNvSpPr>
          <p:nvPr>
            <p:ph type="sldNum" sz="quarter" idx="18"/>
          </p:nvPr>
        </p:nvSpPr>
        <p:spPr/>
        <p:txBody>
          <a:bodyPr rtlCol="0"/>
          <a:lstStyle>
            <a:lvl1pPr algn="r">
              <a:defRPr sz="1200">
                <a:solidFill>
                  <a:schemeClr val="tx1">
                    <a:lumMod val="50000"/>
                    <a:lumOff val="50000"/>
                  </a:schemeClr>
                </a:solidFill>
              </a:defRPr>
            </a:lvl1pPr>
          </a:lstStyle>
          <a:p>
            <a:pPr rtl="0"/>
            <a:fld id="{8699F50C-BE38-4BD0-BA84-9B090E1F2B9B}" type="slidenum">
              <a:rPr lang="tr-TR" smtClean="0"/>
              <a:pPr rtl="0"/>
              <a:t>13</a:t>
            </a:fld>
            <a:endParaRPr lang="tr-TR"/>
          </a:p>
        </p:txBody>
      </p:sp>
      <p:sp>
        <p:nvSpPr>
          <p:cNvPr id="2" name="Oval 1">
            <a:extLst>
              <a:ext uri="{FF2B5EF4-FFF2-40B4-BE49-F238E27FC236}">
                <a16:creationId xmlns:a16="http://schemas.microsoft.com/office/drawing/2014/main" id="{773AA234-FEB8-1458-8970-0FD6ADF1D415}"/>
              </a:ext>
            </a:extLst>
          </p:cNvPr>
          <p:cNvSpPr/>
          <p:nvPr/>
        </p:nvSpPr>
        <p:spPr>
          <a:xfrm>
            <a:off x="10953749" y="133351"/>
            <a:ext cx="1095375" cy="615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13" name="Picture 2">
            <a:extLst>
              <a:ext uri="{FF2B5EF4-FFF2-40B4-BE49-F238E27FC236}">
                <a16:creationId xmlns:a16="http://schemas.microsoft.com/office/drawing/2014/main" id="{9C859055-E450-0954-34B4-009D14BDC8A2}"/>
              </a:ext>
            </a:extLst>
          </p:cNvPr>
          <p:cNvPicPr>
            <a:picLocks noChangeAspect="1"/>
          </p:cNvPicPr>
          <p:nvPr/>
        </p:nvPicPr>
        <p:blipFill>
          <a:blip r:embed="rId3"/>
          <a:srcRect l="-3848" t="19328" r="3848" b="3413"/>
          <a:stretch>
            <a:fillRect/>
          </a:stretch>
        </p:blipFill>
        <p:spPr>
          <a:xfrm>
            <a:off x="-229063" y="1356997"/>
            <a:ext cx="11902385" cy="5129528"/>
          </a:xfrm>
          <a:prstGeom prst="rect">
            <a:avLst/>
          </a:prstGeom>
        </p:spPr>
      </p:pic>
    </p:spTree>
    <p:extLst>
      <p:ext uri="{BB962C8B-B14F-4D97-AF65-F5344CB8AC3E}">
        <p14:creationId xmlns:p14="http://schemas.microsoft.com/office/powerpoint/2010/main" val="3891516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5DEDC-EC5E-448D-5989-2BEA1456A6EF}"/>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F8D1AF24-F6A0-B01F-5A79-577E983EF3D8}"/>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14</a:t>
            </a:fld>
            <a:endParaRPr lang="tr-TR" noProof="0"/>
          </a:p>
        </p:txBody>
      </p:sp>
      <p:sp>
        <p:nvSpPr>
          <p:cNvPr id="2" name="Başlık 1">
            <a:extLst>
              <a:ext uri="{FF2B5EF4-FFF2-40B4-BE49-F238E27FC236}">
                <a16:creationId xmlns:a16="http://schemas.microsoft.com/office/drawing/2014/main" id="{7D2A4981-4585-BB7E-BD68-C4EEC4B55FAE}"/>
              </a:ext>
            </a:extLst>
          </p:cNvPr>
          <p:cNvSpPr>
            <a:spLocks noGrp="1"/>
          </p:cNvSpPr>
          <p:nvPr>
            <p:ph type="title"/>
          </p:nvPr>
        </p:nvSpPr>
        <p:spPr>
          <a:xfrm>
            <a:off x="518678" y="209028"/>
            <a:ext cx="8333222" cy="1147969"/>
          </a:xfrm>
        </p:spPr>
        <p:txBody>
          <a:bodyPr anchor="b">
            <a:normAutofit/>
          </a:bodyPr>
          <a:lstStyle/>
          <a:p>
            <a:r>
              <a:rPr lang="tr-TR" sz="3700"/>
              <a:t>Uluslararası Başarılardan Türkiye İçin Çıkarımlar</a:t>
            </a:r>
          </a:p>
        </p:txBody>
      </p:sp>
      <p:sp>
        <p:nvSpPr>
          <p:cNvPr id="3" name="Metin Yer Tutucusu 2">
            <a:extLst>
              <a:ext uri="{FF2B5EF4-FFF2-40B4-BE49-F238E27FC236}">
                <a16:creationId xmlns:a16="http://schemas.microsoft.com/office/drawing/2014/main" id="{31A27B12-2E25-B745-46DA-72BB89FD70E3}"/>
              </a:ext>
            </a:extLst>
          </p:cNvPr>
          <p:cNvSpPr>
            <a:spLocks noGrp="1"/>
          </p:cNvSpPr>
          <p:nvPr>
            <p:ph sz="half" idx="1"/>
          </p:nvPr>
        </p:nvSpPr>
        <p:spPr>
          <a:xfrm>
            <a:off x="529687" y="1651044"/>
            <a:ext cx="5181600" cy="4525919"/>
          </a:xfrm>
        </p:spPr>
        <p:txBody>
          <a:bodyPr>
            <a:normAutofit/>
          </a:bodyPr>
          <a:lstStyle/>
          <a:p>
            <a:pPr marL="457200" indent="-457200">
              <a:buFont typeface="Arial" panose="020B0604020202020204" pitchFamily="34" charset="0"/>
              <a:buChar char="•"/>
            </a:pPr>
            <a:r>
              <a:rPr lang="tr-TR" sz="2000" b="1"/>
              <a:t>Dijitalleşme:</a:t>
            </a:r>
            <a:r>
              <a:rPr lang="tr-TR" sz="2000"/>
              <a:t> Hassas hayvancılık teknolojilerinin ve sürü yönetim sistemlerinin yaygınlaştırılması.</a:t>
            </a:r>
          </a:p>
          <a:p>
            <a:pPr marL="457200" indent="-457200">
              <a:buFont typeface="Arial" panose="020B0604020202020204" pitchFamily="34" charset="0"/>
              <a:buChar char="•"/>
            </a:pPr>
            <a:r>
              <a:rPr lang="tr-TR" sz="2000" b="1"/>
              <a:t>Örgütlenme:</a:t>
            </a:r>
            <a:r>
              <a:rPr lang="tr-TR" sz="2000"/>
              <a:t> Üretici kooperatiflerinin güçlendirilmesi</a:t>
            </a:r>
          </a:p>
          <a:p>
            <a:pPr marL="457200" indent="-457200">
              <a:buFont typeface="Arial" panose="020B0604020202020204" pitchFamily="34" charset="0"/>
              <a:buChar char="•"/>
            </a:pPr>
            <a:r>
              <a:rPr lang="tr-TR" sz="2000" b="1"/>
              <a:t>Çevresel Yatırımlar:</a:t>
            </a:r>
            <a:r>
              <a:rPr lang="tr-TR" sz="2000"/>
              <a:t> Biyogaz tesisleri ve yenilenebilir enerji yatırımlarının artırılması.</a:t>
            </a:r>
          </a:p>
          <a:p>
            <a:pPr marL="457200" indent="-457200">
              <a:buFont typeface="Arial" panose="020B0604020202020204" pitchFamily="34" charset="0"/>
              <a:buChar char="•"/>
            </a:pPr>
            <a:r>
              <a:rPr lang="tr-TR" sz="2000" b="1"/>
              <a:t>Bilimsel Altyapı:</a:t>
            </a:r>
            <a:r>
              <a:rPr lang="tr-TR" sz="2000"/>
              <a:t> Ar-</a:t>
            </a:r>
            <a:r>
              <a:rPr lang="tr-TR" sz="2000" err="1"/>
              <a:t>Ge</a:t>
            </a:r>
            <a:r>
              <a:rPr lang="tr-TR" sz="2000"/>
              <a:t>, üniversite-sanayi iş birliği ve bilim temelli hayvan ıslah programları.</a:t>
            </a:r>
          </a:p>
          <a:p>
            <a:pPr marL="457200" indent="-457200">
              <a:buFont typeface="Arial" panose="020B0604020202020204" pitchFamily="34" charset="0"/>
              <a:buChar char="•"/>
            </a:pPr>
            <a:r>
              <a:rPr lang="tr-TR" sz="2000" b="1"/>
              <a:t>Temel Hedef:</a:t>
            </a:r>
            <a:r>
              <a:rPr lang="tr-TR" sz="2000"/>
              <a:t> Yalnızca üretim miktarını değil, ekonomik dayanıklılığı ve çevresel sorumluluğu artırmak.</a:t>
            </a:r>
          </a:p>
        </p:txBody>
      </p:sp>
      <p:pic>
        <p:nvPicPr>
          <p:cNvPr id="7" name="Resim 6" descr="çizgi, mavi, meneviş mavisi, tasarım içeren bir resim&#10;&#10;Yapay zeka tarafından oluşturulmuş içerik yanlış olabilir.">
            <a:extLst>
              <a:ext uri="{FF2B5EF4-FFF2-40B4-BE49-F238E27FC236}">
                <a16:creationId xmlns:a16="http://schemas.microsoft.com/office/drawing/2014/main" id="{9211DFC3-D575-D3E6-CCD6-66F609D6EA9D}"/>
              </a:ext>
            </a:extLst>
          </p:cNvPr>
          <p:cNvPicPr>
            <a:picLocks noChangeAspect="1"/>
          </p:cNvPicPr>
          <p:nvPr/>
        </p:nvPicPr>
        <p:blipFill>
          <a:blip r:embed="rId3"/>
          <a:stretch>
            <a:fillRect/>
          </a:stretch>
        </p:blipFill>
        <p:spPr>
          <a:xfrm>
            <a:off x="6500040" y="1651044"/>
            <a:ext cx="4525919" cy="4525919"/>
          </a:xfrm>
          <a:prstGeom prst="rect">
            <a:avLst/>
          </a:prstGeom>
          <a:noFill/>
        </p:spPr>
      </p:pic>
      <p:sp>
        <p:nvSpPr>
          <p:cNvPr id="8" name="Oval 7">
            <a:extLst>
              <a:ext uri="{FF2B5EF4-FFF2-40B4-BE49-F238E27FC236}">
                <a16:creationId xmlns:a16="http://schemas.microsoft.com/office/drawing/2014/main" id="{F9C0CAC5-A914-66C5-6397-23D9ADD1594F}"/>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0568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5B2BC-63E0-A8D4-7F63-A80AF36E8B6A}"/>
            </a:ext>
          </a:extLst>
        </p:cNvPr>
        <p:cNvGrpSpPr/>
        <p:nvPr/>
      </p:nvGrpSpPr>
      <p:grpSpPr>
        <a:xfrm>
          <a:off x="0" y="0"/>
          <a:ext cx="0" cy="0"/>
          <a:chOff x="0" y="0"/>
          <a:chExt cx="0" cy="0"/>
        </a:xfrm>
      </p:grpSpPr>
      <p:pic>
        <p:nvPicPr>
          <p:cNvPr id="7170" name="Picture 2" descr="küre, top, mavi içeren bir resim&#10;&#10;Yapay zeka tarafından oluşturulmuş içerik yanlış olabilir.">
            <a:extLst>
              <a:ext uri="{FF2B5EF4-FFF2-40B4-BE49-F238E27FC236}">
                <a16:creationId xmlns:a16="http://schemas.microsoft.com/office/drawing/2014/main" id="{2365BA92-4B95-ED49-0006-919DF2069FDB}"/>
              </a:ext>
            </a:extLst>
          </p:cNvPr>
          <p:cNvPicPr>
            <a:picLocks noChangeAspect="1" noChangeArrowheads="1"/>
          </p:cNvPicPr>
          <p:nvPr/>
        </p:nvPicPr>
        <p:blipFill rotWithShape="1">
          <a:blip r:embed="rId3"/>
          <a:srcRect l="34124" r="8333"/>
          <a:stretch>
            <a:fillRect/>
          </a:stretch>
        </p:blipFill>
        <p:spPr bwMode="auto">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a:noFill/>
          <a:extLst>
            <a:ext uri="{909E8E84-426E-40DD-AFC4-6F175D3DCCD1}">
              <a14:hiddenFill xmlns:a14="http://schemas.microsoft.com/office/drawing/2010/main">
                <a:solidFill>
                  <a:srgbClr val="FFFFFF"/>
                </a:solidFill>
              </a14:hiddenFill>
            </a:ext>
          </a:extLst>
        </p:spPr>
      </p:pic>
      <p:sp>
        <p:nvSpPr>
          <p:cNvPr id="4" name="Başlık 3">
            <a:extLst>
              <a:ext uri="{FF2B5EF4-FFF2-40B4-BE49-F238E27FC236}">
                <a16:creationId xmlns:a16="http://schemas.microsoft.com/office/drawing/2014/main" id="{187129BF-1FF4-E983-1AEF-F1B7CFB671A7}"/>
              </a:ext>
            </a:extLst>
          </p:cNvPr>
          <p:cNvSpPr>
            <a:spLocks noGrp="1"/>
          </p:cNvSpPr>
          <p:nvPr>
            <p:ph type="ctrTitle"/>
          </p:nvPr>
        </p:nvSpPr>
        <p:spPr>
          <a:xfrm>
            <a:off x="6375721" y="2006084"/>
            <a:ext cx="4853573" cy="1616252"/>
          </a:xfrm>
        </p:spPr>
        <p:txBody>
          <a:bodyPr rtlCol="0" anchor="b">
            <a:normAutofit fontScale="90000"/>
          </a:bodyPr>
          <a:lstStyle/>
          <a:p>
            <a:r>
              <a:rPr lang="tr-TR" dirty="0"/>
              <a:t>Sektörün Karşı Karşıya Olduğu Güncel Sorunlar</a:t>
            </a:r>
            <a:endParaRPr lang="tr-TR" b="0" dirty="0"/>
          </a:p>
        </p:txBody>
      </p:sp>
      <p:sp>
        <p:nvSpPr>
          <p:cNvPr id="5" name="Metin Yer Tutucusu 4">
            <a:extLst>
              <a:ext uri="{FF2B5EF4-FFF2-40B4-BE49-F238E27FC236}">
                <a16:creationId xmlns:a16="http://schemas.microsoft.com/office/drawing/2014/main" id="{F771FF1B-3316-F8EB-BE05-895A7DE5B16B}"/>
              </a:ext>
            </a:extLst>
          </p:cNvPr>
          <p:cNvSpPr>
            <a:spLocks noGrp="1"/>
          </p:cNvSpPr>
          <p:nvPr>
            <p:ph type="subTitle" idx="1"/>
          </p:nvPr>
        </p:nvSpPr>
        <p:spPr>
          <a:xfrm>
            <a:off x="6375214" y="3640998"/>
            <a:ext cx="4854339" cy="1257574"/>
          </a:xfrm>
        </p:spPr>
        <p:txBody>
          <a:bodyPr rtlCol="0">
            <a:normAutofit/>
          </a:bodyPr>
          <a:lstStyle/>
          <a:p>
            <a:pPr rtl="0"/>
            <a:r>
              <a:rPr lang="tr-TR" dirty="0"/>
              <a:t>Bölüm 4</a:t>
            </a:r>
          </a:p>
        </p:txBody>
      </p:sp>
    </p:spTree>
    <p:extLst>
      <p:ext uri="{BB962C8B-B14F-4D97-AF65-F5344CB8AC3E}">
        <p14:creationId xmlns:p14="http://schemas.microsoft.com/office/powerpoint/2010/main" val="3355333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96C02-7EB9-72CE-C966-C8B3C780BC59}"/>
            </a:ext>
          </a:extLst>
        </p:cNvPr>
        <p:cNvGrpSpPr/>
        <p:nvPr/>
      </p:nvGrpSpPr>
      <p:grpSpPr>
        <a:xfrm>
          <a:off x="0" y="0"/>
          <a:ext cx="0" cy="0"/>
          <a:chOff x="0" y="0"/>
          <a:chExt cx="0" cy="0"/>
        </a:xfrm>
      </p:grpSpPr>
      <p:pic>
        <p:nvPicPr>
          <p:cNvPr id="5" name="Resim 4">
            <a:extLst>
              <a:ext uri="{FF2B5EF4-FFF2-40B4-BE49-F238E27FC236}">
                <a16:creationId xmlns:a16="http://schemas.microsoft.com/office/drawing/2014/main" id="{8095E189-EAD2-0695-8C84-3EF01BBE5901}"/>
              </a:ext>
            </a:extLst>
          </p:cNvPr>
          <p:cNvPicPr>
            <a:picLocks noChangeAspect="1"/>
          </p:cNvPicPr>
          <p:nvPr/>
        </p:nvPicPr>
        <p:blipFill>
          <a:blip r:embed="rId3"/>
          <a:stretch>
            <a:fillRect/>
          </a:stretch>
        </p:blipFill>
        <p:spPr>
          <a:xfrm>
            <a:off x="7315199" y="3695700"/>
            <a:ext cx="4578460" cy="3162300"/>
          </a:xfrm>
          <a:prstGeom prst="rect">
            <a:avLst/>
          </a:prstGeom>
        </p:spPr>
      </p:pic>
      <p:sp>
        <p:nvSpPr>
          <p:cNvPr id="14" name="Başlık 13">
            <a:extLst>
              <a:ext uri="{FF2B5EF4-FFF2-40B4-BE49-F238E27FC236}">
                <a16:creationId xmlns:a16="http://schemas.microsoft.com/office/drawing/2014/main" id="{012FEAE3-7FC0-677F-F8D7-AE44F418600E}"/>
              </a:ext>
            </a:extLst>
          </p:cNvPr>
          <p:cNvSpPr>
            <a:spLocks noGrp="1"/>
          </p:cNvSpPr>
          <p:nvPr>
            <p:ph type="title"/>
          </p:nvPr>
        </p:nvSpPr>
        <p:spPr/>
        <p:txBody>
          <a:bodyPr rtlCol="0">
            <a:normAutofit fontScale="90000"/>
          </a:bodyPr>
          <a:lstStyle/>
          <a:p>
            <a:r>
              <a:rPr lang="tr-TR" dirty="0"/>
              <a:t>Dünyadan Sürdürülebilirlik Modelleri</a:t>
            </a:r>
            <a:endParaRPr lang="tr-TR" b="0" dirty="0"/>
          </a:p>
        </p:txBody>
      </p:sp>
      <p:sp>
        <p:nvSpPr>
          <p:cNvPr id="21" name="Slayt Numarası Yer Tutucusu 5">
            <a:extLst>
              <a:ext uri="{FF2B5EF4-FFF2-40B4-BE49-F238E27FC236}">
                <a16:creationId xmlns:a16="http://schemas.microsoft.com/office/drawing/2014/main" id="{BECFA973-D2C9-94D0-4D40-E6964B4BC771}"/>
              </a:ext>
            </a:extLst>
          </p:cNvPr>
          <p:cNvSpPr>
            <a:spLocks noGrp="1"/>
          </p:cNvSpPr>
          <p:nvPr>
            <p:ph type="sldNum" sz="quarter" idx="18"/>
          </p:nvPr>
        </p:nvSpPr>
        <p:spPr/>
        <p:txBody>
          <a:bodyPr rtlCol="0"/>
          <a:lstStyle>
            <a:lvl1pPr algn="r">
              <a:defRPr sz="1200">
                <a:solidFill>
                  <a:schemeClr val="tx1">
                    <a:lumMod val="50000"/>
                    <a:lumOff val="50000"/>
                  </a:schemeClr>
                </a:solidFill>
              </a:defRPr>
            </a:lvl1pPr>
          </a:lstStyle>
          <a:p>
            <a:pPr rtl="0"/>
            <a:fld id="{8699F50C-BE38-4BD0-BA84-9B090E1F2B9B}" type="slidenum">
              <a:rPr lang="tr-TR" smtClean="0"/>
              <a:pPr rtl="0"/>
              <a:t>16</a:t>
            </a:fld>
            <a:endParaRPr lang="tr-TR"/>
          </a:p>
        </p:txBody>
      </p:sp>
      <p:sp>
        <p:nvSpPr>
          <p:cNvPr id="2" name="Oval 1">
            <a:extLst>
              <a:ext uri="{FF2B5EF4-FFF2-40B4-BE49-F238E27FC236}">
                <a16:creationId xmlns:a16="http://schemas.microsoft.com/office/drawing/2014/main" id="{1FF57839-ADBB-0D22-5DC3-034D2EB4D583}"/>
              </a:ext>
            </a:extLst>
          </p:cNvPr>
          <p:cNvSpPr/>
          <p:nvPr/>
        </p:nvSpPr>
        <p:spPr>
          <a:xfrm>
            <a:off x="10953749" y="133351"/>
            <a:ext cx="1095375" cy="615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
        <p:nvSpPr>
          <p:cNvPr id="3" name="Metin kutusu 2">
            <a:extLst>
              <a:ext uri="{FF2B5EF4-FFF2-40B4-BE49-F238E27FC236}">
                <a16:creationId xmlns:a16="http://schemas.microsoft.com/office/drawing/2014/main" id="{105597C1-C009-D752-BA22-B5113A263FE8}"/>
              </a:ext>
            </a:extLst>
          </p:cNvPr>
          <p:cNvSpPr txBox="1"/>
          <p:nvPr/>
        </p:nvSpPr>
        <p:spPr>
          <a:xfrm>
            <a:off x="904874" y="1752600"/>
            <a:ext cx="6410325" cy="4524315"/>
          </a:xfrm>
          <a:prstGeom prst="rect">
            <a:avLst/>
          </a:prstGeom>
          <a:noFill/>
        </p:spPr>
        <p:txBody>
          <a:bodyPr wrap="square" rtlCol="0">
            <a:spAutoFit/>
          </a:bodyPr>
          <a:lstStyle/>
          <a:p>
            <a:pPr marL="285750" indent="-285750">
              <a:buFont typeface="Arial" panose="020B0604020202020204" pitchFamily="34" charset="0"/>
              <a:buChar char="•"/>
            </a:pPr>
            <a:r>
              <a:rPr lang="tr-TR" sz="2400" b="1" dirty="0"/>
              <a:t>İşletme Yapısı:</a:t>
            </a:r>
            <a:r>
              <a:rPr lang="tr-TR" sz="2400" dirty="0"/>
              <a:t> Küçük ve parçalı aile işletmelerinin yaygınlığı, düşük sermaye ve mekanizasyon eksikliği</a:t>
            </a:r>
          </a:p>
          <a:p>
            <a:pPr marL="285750" indent="-285750">
              <a:buFont typeface="Arial" panose="020B0604020202020204" pitchFamily="34" charset="0"/>
              <a:buChar char="•"/>
            </a:pPr>
            <a:r>
              <a:rPr lang="tr-TR" sz="2400" b="1" dirty="0"/>
              <a:t>Yem Maliyetleri:</a:t>
            </a:r>
            <a:r>
              <a:rPr lang="tr-TR" sz="2400" dirty="0"/>
              <a:t> Üretim maliyetlerinin yaklaşık üçte ikisini oluşturan yem giderleri ve dışa bağımlılık</a:t>
            </a:r>
          </a:p>
          <a:p>
            <a:pPr marL="285750" indent="-285750">
              <a:buFont typeface="Arial" panose="020B0604020202020204" pitchFamily="34" charset="0"/>
              <a:buChar char="•"/>
            </a:pPr>
            <a:r>
              <a:rPr lang="tr-TR" sz="2400" b="1" dirty="0"/>
              <a:t>Finansman Darboğazı:</a:t>
            </a:r>
            <a:r>
              <a:rPr lang="tr-TR" sz="2400" dirty="0"/>
              <a:t> Yüksek faiz oranları ve teknolojik dönüşüm (robotik sağım, sensörler) için gerekli yatırım sermayesine erişim güçlüğü</a:t>
            </a:r>
          </a:p>
          <a:p>
            <a:pPr marL="285750" indent="-285750">
              <a:buFont typeface="Arial" panose="020B0604020202020204" pitchFamily="34" charset="0"/>
              <a:buChar char="•"/>
            </a:pPr>
            <a:r>
              <a:rPr lang="tr-TR" sz="2400" b="1" dirty="0"/>
              <a:t>Dijitalleşme Eksikliği:</a:t>
            </a:r>
            <a:r>
              <a:rPr lang="tr-TR" sz="2400" dirty="0"/>
              <a:t> Geleneksel sürü yönetimi ve manuel kayıt sistemlerinin verim kayıplarına yol açması</a:t>
            </a:r>
          </a:p>
        </p:txBody>
      </p:sp>
    </p:spTree>
    <p:extLst>
      <p:ext uri="{BB962C8B-B14F-4D97-AF65-F5344CB8AC3E}">
        <p14:creationId xmlns:p14="http://schemas.microsoft.com/office/powerpoint/2010/main" val="3324627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82E6E-8CA9-8BE5-CDB0-E904F33B4D3A}"/>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9670F6F7-41EA-0786-7315-26865ABBF30C}"/>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17</a:t>
            </a:fld>
            <a:endParaRPr lang="tr-TR" noProof="0"/>
          </a:p>
        </p:txBody>
      </p:sp>
      <p:sp>
        <p:nvSpPr>
          <p:cNvPr id="2" name="Başlık 1">
            <a:extLst>
              <a:ext uri="{FF2B5EF4-FFF2-40B4-BE49-F238E27FC236}">
                <a16:creationId xmlns:a16="http://schemas.microsoft.com/office/drawing/2014/main" id="{48AEA10A-2CD8-7796-5CC4-1E3378FC187D}"/>
              </a:ext>
            </a:extLst>
          </p:cNvPr>
          <p:cNvSpPr>
            <a:spLocks noGrp="1"/>
          </p:cNvSpPr>
          <p:nvPr>
            <p:ph type="title"/>
          </p:nvPr>
        </p:nvSpPr>
        <p:spPr>
          <a:xfrm>
            <a:off x="518678" y="209028"/>
            <a:ext cx="8333222" cy="1147969"/>
          </a:xfrm>
        </p:spPr>
        <p:txBody>
          <a:bodyPr anchor="b">
            <a:normAutofit/>
          </a:bodyPr>
          <a:lstStyle/>
          <a:p>
            <a:r>
              <a:rPr lang="de-DE" dirty="0" err="1"/>
              <a:t>Çevresel</a:t>
            </a:r>
            <a:r>
              <a:rPr lang="de-DE" dirty="0"/>
              <a:t> </a:t>
            </a:r>
            <a:r>
              <a:rPr lang="de-DE" dirty="0" err="1"/>
              <a:t>Krizler</a:t>
            </a:r>
            <a:r>
              <a:rPr lang="de-DE" dirty="0"/>
              <a:t> </a:t>
            </a:r>
            <a:r>
              <a:rPr lang="de-DE" dirty="0" err="1"/>
              <a:t>ve</a:t>
            </a:r>
            <a:r>
              <a:rPr lang="de-DE" dirty="0"/>
              <a:t> </a:t>
            </a:r>
            <a:r>
              <a:rPr lang="de-DE" dirty="0" err="1"/>
              <a:t>İklimin</a:t>
            </a:r>
            <a:r>
              <a:rPr lang="de-DE" dirty="0"/>
              <a:t> </a:t>
            </a:r>
            <a:r>
              <a:rPr lang="de-DE" dirty="0" err="1"/>
              <a:t>Etkisi</a:t>
            </a:r>
            <a:endParaRPr lang="tr-TR" sz="3700" dirty="0"/>
          </a:p>
        </p:txBody>
      </p:sp>
      <p:sp>
        <p:nvSpPr>
          <p:cNvPr id="3" name="Metin Yer Tutucusu 2">
            <a:extLst>
              <a:ext uri="{FF2B5EF4-FFF2-40B4-BE49-F238E27FC236}">
                <a16:creationId xmlns:a16="http://schemas.microsoft.com/office/drawing/2014/main" id="{1C6BF635-3C9C-8591-FF80-5DFC033C5164}"/>
              </a:ext>
            </a:extLst>
          </p:cNvPr>
          <p:cNvSpPr>
            <a:spLocks noGrp="1"/>
          </p:cNvSpPr>
          <p:nvPr>
            <p:ph sz="half" idx="1"/>
          </p:nvPr>
        </p:nvSpPr>
        <p:spPr>
          <a:xfrm>
            <a:off x="529686" y="1651044"/>
            <a:ext cx="5813963" cy="4525919"/>
          </a:xfrm>
        </p:spPr>
        <p:txBody>
          <a:bodyPr>
            <a:normAutofit/>
          </a:bodyPr>
          <a:lstStyle/>
          <a:p>
            <a:pPr marL="457200" indent="-457200"/>
            <a:r>
              <a:rPr lang="tr-TR" b="1" dirty="0"/>
              <a:t>İklim Değişikliği ve Sıcaklık Stresi:</a:t>
            </a:r>
            <a:r>
              <a:rPr lang="tr-TR" dirty="0"/>
              <a:t> Artan sıcaklıkların süt verimi, döl verimi ve bağışıklık sistemini zayıflatması.</a:t>
            </a:r>
          </a:p>
          <a:p>
            <a:pPr marL="457200" indent="-457200"/>
            <a:r>
              <a:rPr lang="tr-TR" b="1" dirty="0"/>
              <a:t>Su Kıtlığı:</a:t>
            </a:r>
            <a:r>
              <a:rPr lang="tr-TR" dirty="0"/>
              <a:t> Yem üretimi, içme suyu ve hijyen için yüksek su tüketimine karşın azalan yeraltı su kaynakları.</a:t>
            </a:r>
          </a:p>
          <a:p>
            <a:pPr marL="457200" indent="-457200"/>
            <a:r>
              <a:rPr lang="tr-TR" b="1" dirty="0"/>
              <a:t>Sera Gazı Etkisi:</a:t>
            </a:r>
            <a:r>
              <a:rPr lang="tr-TR" dirty="0"/>
              <a:t> Geviş getiren hayvanların sindiriminden (enterik fermantasyon) kaynaklanan metan emisyonları.</a:t>
            </a:r>
          </a:p>
          <a:p>
            <a:pPr marL="457200" indent="-457200"/>
            <a:r>
              <a:rPr lang="tr-TR" b="1" dirty="0"/>
              <a:t>Gübre Yönetimi:</a:t>
            </a:r>
            <a:r>
              <a:rPr lang="tr-TR" dirty="0"/>
              <a:t> Metan, amonyak ve nitröz oksit emisyonlarına yol açan yetersiz atık yönetimi.</a:t>
            </a:r>
          </a:p>
        </p:txBody>
      </p:sp>
      <p:pic>
        <p:nvPicPr>
          <p:cNvPr id="7" name="Resim 6">
            <a:extLst>
              <a:ext uri="{FF2B5EF4-FFF2-40B4-BE49-F238E27FC236}">
                <a16:creationId xmlns:a16="http://schemas.microsoft.com/office/drawing/2014/main" id="{3B20DDBA-62E0-5313-2C7B-070A397BFB58}"/>
              </a:ext>
            </a:extLst>
          </p:cNvPr>
          <p:cNvPicPr>
            <a:picLocks noChangeAspect="1"/>
          </p:cNvPicPr>
          <p:nvPr/>
        </p:nvPicPr>
        <p:blipFill>
          <a:blip r:embed="rId3"/>
          <a:srcRect/>
          <a:stretch/>
        </p:blipFill>
        <p:spPr>
          <a:xfrm>
            <a:off x="6588940" y="2795175"/>
            <a:ext cx="4525919" cy="2942507"/>
          </a:xfrm>
          <a:prstGeom prst="rect">
            <a:avLst/>
          </a:prstGeom>
          <a:noFill/>
        </p:spPr>
      </p:pic>
      <p:sp>
        <p:nvSpPr>
          <p:cNvPr id="8" name="Oval 7">
            <a:extLst>
              <a:ext uri="{FF2B5EF4-FFF2-40B4-BE49-F238E27FC236}">
                <a16:creationId xmlns:a16="http://schemas.microsoft.com/office/drawing/2014/main" id="{88C53236-64CE-E069-254E-99AB31B868B0}"/>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602854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1D1A5-756A-8EBC-DE17-DB7831EF2E73}"/>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54C5E4E6-D727-5A79-E0FC-50B9D66DCD93}"/>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18</a:t>
            </a:fld>
            <a:endParaRPr lang="tr-TR" noProof="0"/>
          </a:p>
        </p:txBody>
      </p:sp>
      <p:sp>
        <p:nvSpPr>
          <p:cNvPr id="2" name="Başlık 1">
            <a:extLst>
              <a:ext uri="{FF2B5EF4-FFF2-40B4-BE49-F238E27FC236}">
                <a16:creationId xmlns:a16="http://schemas.microsoft.com/office/drawing/2014/main" id="{370E17FB-C2B3-446B-A280-C4F70494673E}"/>
              </a:ext>
            </a:extLst>
          </p:cNvPr>
          <p:cNvSpPr>
            <a:spLocks noGrp="1"/>
          </p:cNvSpPr>
          <p:nvPr>
            <p:ph type="title"/>
          </p:nvPr>
        </p:nvSpPr>
        <p:spPr>
          <a:xfrm>
            <a:off x="518677" y="546333"/>
            <a:ext cx="8333222" cy="1147969"/>
          </a:xfrm>
        </p:spPr>
        <p:txBody>
          <a:bodyPr anchor="b">
            <a:normAutofit fontScale="90000"/>
          </a:bodyPr>
          <a:lstStyle/>
          <a:p>
            <a:r>
              <a:rPr lang="tr-TR" dirty="0"/>
              <a:t>Sosyoekonomik Darboğaz: İş Gücü ve Genç Nüfus</a:t>
            </a:r>
            <a:endParaRPr lang="tr-TR" sz="3700" dirty="0"/>
          </a:p>
        </p:txBody>
      </p:sp>
      <p:sp>
        <p:nvSpPr>
          <p:cNvPr id="3" name="Metin Yer Tutucusu 2">
            <a:extLst>
              <a:ext uri="{FF2B5EF4-FFF2-40B4-BE49-F238E27FC236}">
                <a16:creationId xmlns:a16="http://schemas.microsoft.com/office/drawing/2014/main" id="{C3370D55-7E6A-8E1C-F3DC-8EFD6ECF58E3}"/>
              </a:ext>
            </a:extLst>
          </p:cNvPr>
          <p:cNvSpPr>
            <a:spLocks noGrp="1"/>
          </p:cNvSpPr>
          <p:nvPr>
            <p:ph sz="half" idx="1"/>
          </p:nvPr>
        </p:nvSpPr>
        <p:spPr>
          <a:xfrm>
            <a:off x="518677" y="1884846"/>
            <a:ext cx="5852064" cy="4902156"/>
          </a:xfrm>
        </p:spPr>
        <p:txBody>
          <a:bodyPr>
            <a:normAutofit/>
          </a:bodyPr>
          <a:lstStyle/>
          <a:p>
            <a:pPr marL="457200" indent="-457200"/>
            <a:r>
              <a:rPr lang="tr-TR" sz="2800" b="1" dirty="0"/>
              <a:t>Kırsal Nüfusun Azalması:</a:t>
            </a:r>
            <a:r>
              <a:rPr lang="tr-TR" sz="2800" dirty="0"/>
              <a:t> Gençlerin tarım dışı sektörlere ve büyük şehirlere yönelmesi</a:t>
            </a:r>
          </a:p>
          <a:p>
            <a:pPr marL="457200" indent="-457200"/>
            <a:r>
              <a:rPr lang="tr-TR" sz="2800" b="1" dirty="0"/>
              <a:t>Yaşlanan Üretici Profili:</a:t>
            </a:r>
            <a:r>
              <a:rPr lang="tr-TR" sz="2800" dirty="0"/>
              <a:t> Yeni teknolojilerin benimsenmesinde zorluklar ve kuşak değişiminin sağlanamaması</a:t>
            </a:r>
          </a:p>
          <a:p>
            <a:pPr marL="457200" indent="-457200"/>
            <a:r>
              <a:rPr lang="tr-TR" sz="2800" b="1" dirty="0"/>
              <a:t>Nitelikli İş Gücü Eksikliği:</a:t>
            </a:r>
            <a:r>
              <a:rPr lang="tr-TR" sz="2800" dirty="0"/>
              <a:t> Dijital sürü yönetimi ve modern üretim tekniklerini uygulayacak eğitimli personel bulma zorluğu</a:t>
            </a:r>
          </a:p>
        </p:txBody>
      </p:sp>
      <p:sp>
        <p:nvSpPr>
          <p:cNvPr id="8" name="Oval 7">
            <a:extLst>
              <a:ext uri="{FF2B5EF4-FFF2-40B4-BE49-F238E27FC236}">
                <a16:creationId xmlns:a16="http://schemas.microsoft.com/office/drawing/2014/main" id="{220B2070-8F5C-BFE1-F8BE-D88370810E60}"/>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4" name="Resim 3">
            <a:extLst>
              <a:ext uri="{FF2B5EF4-FFF2-40B4-BE49-F238E27FC236}">
                <a16:creationId xmlns:a16="http://schemas.microsoft.com/office/drawing/2014/main" id="{4DEDF5EB-0FF0-1DC7-A83E-49D6ACB3744E}"/>
              </a:ext>
            </a:extLst>
          </p:cNvPr>
          <p:cNvPicPr>
            <a:picLocks noChangeAspect="1"/>
          </p:cNvPicPr>
          <p:nvPr/>
        </p:nvPicPr>
        <p:blipFill>
          <a:blip r:embed="rId3"/>
          <a:stretch>
            <a:fillRect/>
          </a:stretch>
        </p:blipFill>
        <p:spPr>
          <a:xfrm>
            <a:off x="6518814" y="1650103"/>
            <a:ext cx="5154509" cy="5071372"/>
          </a:xfrm>
          <a:prstGeom prst="rect">
            <a:avLst/>
          </a:prstGeom>
        </p:spPr>
      </p:pic>
    </p:spTree>
    <p:extLst>
      <p:ext uri="{BB962C8B-B14F-4D97-AF65-F5344CB8AC3E}">
        <p14:creationId xmlns:p14="http://schemas.microsoft.com/office/powerpoint/2010/main" val="2620639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5F7E86E8-BE59-4F5C-9B64-9A079AE7446F}"/>
              </a:ext>
            </a:extLst>
          </p:cNvPr>
          <p:cNvSpPr>
            <a:spLocks noGrp="1"/>
          </p:cNvSpPr>
          <p:nvPr>
            <p:ph type="sldNum" sz="quarter" idx="18"/>
          </p:nvPr>
        </p:nvSpPr>
        <p:spPr>
          <a:xfrm>
            <a:off x="11146971" y="6356350"/>
            <a:ext cx="740227" cy="365125"/>
          </a:xfrm>
        </p:spPr>
        <p:txBody>
          <a:bodyPr anchor="ctr">
            <a:normAutofit/>
          </a:bodyPr>
          <a:lstStyle/>
          <a:p>
            <a:pPr rtl="0">
              <a:spcAft>
                <a:spcPts val="600"/>
              </a:spcAft>
            </a:pPr>
            <a:fld id="{8699F50C-BE38-4BD0-BA84-9B090E1F2B9B}" type="slidenum">
              <a:rPr lang="tr-TR" noProof="0" smtClean="0"/>
              <a:pPr rtl="0">
                <a:spcAft>
                  <a:spcPts val="600"/>
                </a:spcAft>
              </a:pPr>
              <a:t>19</a:t>
            </a:fld>
            <a:endParaRPr lang="tr-TR" noProof="0"/>
          </a:p>
        </p:txBody>
      </p:sp>
      <p:sp>
        <p:nvSpPr>
          <p:cNvPr id="12" name="Title 3">
            <a:extLst>
              <a:ext uri="{FF2B5EF4-FFF2-40B4-BE49-F238E27FC236}">
                <a16:creationId xmlns:a16="http://schemas.microsoft.com/office/drawing/2014/main" id="{C9F9968D-A728-9F7E-F72B-A0AEEB361CF1}"/>
              </a:ext>
            </a:extLst>
          </p:cNvPr>
          <p:cNvSpPr>
            <a:spLocks noGrp="1"/>
          </p:cNvSpPr>
          <p:nvPr>
            <p:ph type="title"/>
          </p:nvPr>
        </p:nvSpPr>
        <p:spPr>
          <a:xfrm>
            <a:off x="518678" y="209028"/>
            <a:ext cx="8333222" cy="1147969"/>
          </a:xfrm>
        </p:spPr>
        <p:txBody>
          <a:bodyPr/>
          <a:lstStyle/>
          <a:p>
            <a:r>
              <a:rPr lang="tr-TR" dirty="0"/>
              <a:t>TEK SAĞLIK</a:t>
            </a:r>
            <a:endParaRPr lang="en-US" dirty="0"/>
          </a:p>
        </p:txBody>
      </p:sp>
      <p:pic>
        <p:nvPicPr>
          <p:cNvPr id="7" name="Picture 2">
            <a:extLst>
              <a:ext uri="{FF2B5EF4-FFF2-40B4-BE49-F238E27FC236}">
                <a16:creationId xmlns:a16="http://schemas.microsoft.com/office/drawing/2014/main" id="{E373446C-75D4-0B41-D21A-05AAFD3D8AD8}"/>
              </a:ext>
            </a:extLst>
          </p:cNvPr>
          <p:cNvPicPr>
            <a:picLocks noChangeAspect="1"/>
          </p:cNvPicPr>
          <p:nvPr/>
        </p:nvPicPr>
        <p:blipFill>
          <a:blip r:embed="rId3"/>
          <a:srcRect b="5815"/>
          <a:stretch>
            <a:fillRect/>
          </a:stretch>
        </p:blipFill>
        <p:spPr>
          <a:xfrm>
            <a:off x="1356721" y="1561864"/>
            <a:ext cx="9478557" cy="4977048"/>
          </a:xfrm>
          <a:prstGeom prst="rect">
            <a:avLst/>
          </a:prstGeom>
          <a:noFill/>
        </p:spPr>
      </p:pic>
      <p:sp>
        <p:nvSpPr>
          <p:cNvPr id="8" name="Oval 7">
            <a:extLst>
              <a:ext uri="{FF2B5EF4-FFF2-40B4-BE49-F238E27FC236}">
                <a16:creationId xmlns:a16="http://schemas.microsoft.com/office/drawing/2014/main" id="{9EEF818C-1A50-DF1B-887E-5CECEB080721}"/>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272955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973114-0A6D-6036-1D0E-28F47107B01B}"/>
              </a:ext>
            </a:extLst>
          </p:cNvPr>
          <p:cNvSpPr>
            <a:spLocks noGrp="1"/>
          </p:cNvSpPr>
          <p:nvPr>
            <p:ph type="title"/>
          </p:nvPr>
        </p:nvSpPr>
        <p:spPr>
          <a:xfrm>
            <a:off x="776177" y="907311"/>
            <a:ext cx="4911633" cy="581248"/>
          </a:xfrm>
        </p:spPr>
        <p:txBody>
          <a:bodyPr>
            <a:normAutofit fontScale="90000"/>
          </a:bodyPr>
          <a:lstStyle/>
          <a:p>
            <a:r>
              <a:rPr lang="tr-TR" dirty="0"/>
              <a:t>İÇİNDEKİLER</a:t>
            </a:r>
          </a:p>
        </p:txBody>
      </p:sp>
      <p:sp>
        <p:nvSpPr>
          <p:cNvPr id="3" name="Metin Yer Tutucusu 2">
            <a:extLst>
              <a:ext uri="{FF2B5EF4-FFF2-40B4-BE49-F238E27FC236}">
                <a16:creationId xmlns:a16="http://schemas.microsoft.com/office/drawing/2014/main" id="{78D6F844-B965-A741-E87F-C47749AFF2D9}"/>
              </a:ext>
            </a:extLst>
          </p:cNvPr>
          <p:cNvSpPr>
            <a:spLocks noGrp="1"/>
          </p:cNvSpPr>
          <p:nvPr>
            <p:ph type="body" idx="1"/>
          </p:nvPr>
        </p:nvSpPr>
        <p:spPr>
          <a:xfrm>
            <a:off x="2718391" y="1736420"/>
            <a:ext cx="8417442" cy="4125664"/>
          </a:xfrm>
        </p:spPr>
        <p:txBody>
          <a:bodyPr>
            <a:noAutofit/>
          </a:bodyPr>
          <a:lstStyle/>
          <a:p>
            <a:pPr marL="457200" indent="-457200">
              <a:buAutoNum type="arabicPeriod"/>
            </a:pPr>
            <a:r>
              <a:rPr lang="tr-TR" sz="2800" b="1" dirty="0"/>
              <a:t>Süt Sığırcılığının Stratejik Önemi ve Sürdürülebilirlik İhtiyacı</a:t>
            </a:r>
          </a:p>
          <a:p>
            <a:pPr marL="457200" indent="-457200">
              <a:buAutoNum type="arabicPeriod"/>
            </a:pPr>
            <a:r>
              <a:rPr lang="tr-TR" sz="2800" b="1" dirty="0"/>
              <a:t>Sürdürülebilirliği Belirleyen Temel Faktörler</a:t>
            </a:r>
          </a:p>
          <a:p>
            <a:pPr marL="457200" indent="-457200">
              <a:buAutoNum type="arabicPeriod"/>
            </a:pPr>
            <a:r>
              <a:rPr lang="tr-TR" sz="2800" b="1" dirty="0"/>
              <a:t>Mevcut Durum</a:t>
            </a:r>
          </a:p>
          <a:p>
            <a:pPr marL="457200" indent="-457200">
              <a:buAutoNum type="arabicPeriod"/>
            </a:pPr>
            <a:r>
              <a:rPr lang="tr-TR" sz="2800" b="1" dirty="0"/>
              <a:t>Sektördeki Güncel Sorunlar</a:t>
            </a:r>
          </a:p>
          <a:p>
            <a:pPr marL="457200" indent="-457200">
              <a:buAutoNum type="arabicPeriod"/>
            </a:pPr>
            <a:r>
              <a:rPr lang="tr-TR" sz="2800" b="1" dirty="0"/>
              <a:t>Geleceğin Süt Çiftlikleri ve Yenilikçi Yaklaşımlar</a:t>
            </a:r>
            <a:r>
              <a:rPr lang="tr-TR" sz="2800" dirty="0"/>
              <a:t> </a:t>
            </a:r>
          </a:p>
          <a:p>
            <a:pPr marL="457200" indent="-457200">
              <a:buAutoNum type="arabicPeriod"/>
            </a:pPr>
            <a:r>
              <a:rPr lang="tr-TR" sz="2800" b="1" dirty="0"/>
              <a:t>Sonuç ve Sektörel Öneriler</a:t>
            </a:r>
            <a:endParaRPr lang="tr-TR" sz="2800" dirty="0"/>
          </a:p>
        </p:txBody>
      </p:sp>
    </p:spTree>
    <p:extLst>
      <p:ext uri="{BB962C8B-B14F-4D97-AF65-F5344CB8AC3E}">
        <p14:creationId xmlns:p14="http://schemas.microsoft.com/office/powerpoint/2010/main" val="993349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C0160-9171-7E68-C5EC-F5EA779F8BED}"/>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F8585B4F-01DC-989C-9B7E-BF5CE06C63DD}"/>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20</a:t>
            </a:fld>
            <a:endParaRPr lang="tr-TR" noProof="0"/>
          </a:p>
        </p:txBody>
      </p:sp>
      <p:sp>
        <p:nvSpPr>
          <p:cNvPr id="2" name="Başlık 1">
            <a:extLst>
              <a:ext uri="{FF2B5EF4-FFF2-40B4-BE49-F238E27FC236}">
                <a16:creationId xmlns:a16="http://schemas.microsoft.com/office/drawing/2014/main" id="{91D88E28-C93C-478B-4CAD-27378551BD58}"/>
              </a:ext>
            </a:extLst>
          </p:cNvPr>
          <p:cNvSpPr>
            <a:spLocks noGrp="1"/>
          </p:cNvSpPr>
          <p:nvPr>
            <p:ph type="title"/>
          </p:nvPr>
        </p:nvSpPr>
        <p:spPr>
          <a:xfrm>
            <a:off x="1002288" y="136525"/>
            <a:ext cx="10187423" cy="1147969"/>
          </a:xfrm>
        </p:spPr>
        <p:txBody>
          <a:bodyPr anchor="b">
            <a:normAutofit fontScale="90000"/>
          </a:bodyPr>
          <a:lstStyle/>
          <a:p>
            <a:r>
              <a:rPr lang="tr-TR" dirty="0"/>
              <a:t>Küresel Düzenlemeler, Sağlık ve Yeni Normlar</a:t>
            </a:r>
            <a:endParaRPr lang="tr-TR" sz="3700" dirty="0"/>
          </a:p>
        </p:txBody>
      </p:sp>
      <p:sp>
        <p:nvSpPr>
          <p:cNvPr id="8" name="Oval 7">
            <a:extLst>
              <a:ext uri="{FF2B5EF4-FFF2-40B4-BE49-F238E27FC236}">
                <a16:creationId xmlns:a16="http://schemas.microsoft.com/office/drawing/2014/main" id="{6D3DFFDF-3F0E-0182-BDA0-D59688C1B5B8}"/>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6" name="Picture 2">
            <a:extLst>
              <a:ext uri="{FF2B5EF4-FFF2-40B4-BE49-F238E27FC236}">
                <a16:creationId xmlns:a16="http://schemas.microsoft.com/office/drawing/2014/main" id="{0A762AE8-C898-0C6D-2AB1-B766D9864CBF}"/>
              </a:ext>
            </a:extLst>
          </p:cNvPr>
          <p:cNvPicPr>
            <a:picLocks noChangeAspect="1"/>
          </p:cNvPicPr>
          <p:nvPr/>
        </p:nvPicPr>
        <p:blipFill>
          <a:blip r:embed="rId3"/>
          <a:srcRect b="4800"/>
          <a:stretch>
            <a:fillRect/>
          </a:stretch>
        </p:blipFill>
        <p:spPr>
          <a:xfrm>
            <a:off x="1271228" y="1475366"/>
            <a:ext cx="9649542" cy="5124218"/>
          </a:xfrm>
          <a:prstGeom prst="rect">
            <a:avLst/>
          </a:prstGeom>
        </p:spPr>
      </p:pic>
    </p:spTree>
    <p:extLst>
      <p:ext uri="{BB962C8B-B14F-4D97-AF65-F5344CB8AC3E}">
        <p14:creationId xmlns:p14="http://schemas.microsoft.com/office/powerpoint/2010/main" val="2039013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B7E2C-C81C-60BA-3C37-581F564A4427}"/>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AA2AE5DA-4194-9C35-FD3B-FE29C03FB2C9}"/>
              </a:ext>
            </a:extLst>
          </p:cNvPr>
          <p:cNvSpPr>
            <a:spLocks noGrp="1"/>
          </p:cNvSpPr>
          <p:nvPr>
            <p:ph type="ctrTitle"/>
          </p:nvPr>
        </p:nvSpPr>
        <p:spPr>
          <a:xfrm>
            <a:off x="719170" y="4374036"/>
            <a:ext cx="5311516" cy="1327031"/>
          </a:xfrm>
        </p:spPr>
        <p:txBody>
          <a:bodyPr rtlCol="0" anchor="b">
            <a:normAutofit/>
          </a:bodyPr>
          <a:lstStyle/>
          <a:p>
            <a:r>
              <a:rPr lang="tr-TR" sz="4000"/>
              <a:t>Geleceğin Süt Çiftlikleri ve Yenilikçi Yaklaşımlar</a:t>
            </a:r>
            <a:endParaRPr lang="tr-TR" sz="4000" b="0"/>
          </a:p>
        </p:txBody>
      </p:sp>
      <p:sp>
        <p:nvSpPr>
          <p:cNvPr id="5" name="Metin Yer Tutucusu 4">
            <a:extLst>
              <a:ext uri="{FF2B5EF4-FFF2-40B4-BE49-F238E27FC236}">
                <a16:creationId xmlns:a16="http://schemas.microsoft.com/office/drawing/2014/main" id="{3E68E660-C1B7-66A7-E654-EC8D7348ECB7}"/>
              </a:ext>
            </a:extLst>
          </p:cNvPr>
          <p:cNvSpPr>
            <a:spLocks noGrp="1"/>
          </p:cNvSpPr>
          <p:nvPr>
            <p:ph type="body" sz="half" idx="2"/>
          </p:nvPr>
        </p:nvSpPr>
        <p:spPr>
          <a:xfrm>
            <a:off x="719170" y="5701069"/>
            <a:ext cx="5311516" cy="931505"/>
          </a:xfrm>
        </p:spPr>
        <p:txBody>
          <a:bodyPr rtlCol="0">
            <a:normAutofit/>
          </a:bodyPr>
          <a:lstStyle/>
          <a:p>
            <a:pPr rtl="0"/>
            <a:r>
              <a:rPr lang="tr-TR" dirty="0"/>
              <a:t>Bölüm 5</a:t>
            </a:r>
          </a:p>
        </p:txBody>
      </p:sp>
      <p:pic>
        <p:nvPicPr>
          <p:cNvPr id="2" name="Resim 1" descr="memeli, dış mekan, gökyüzü, üç ayaklı sehpa içeren bir resim&#10;&#10;Yapay zeka tarafından oluşturulmuş içerik yanlış olabilir.">
            <a:extLst>
              <a:ext uri="{FF2B5EF4-FFF2-40B4-BE49-F238E27FC236}">
                <a16:creationId xmlns:a16="http://schemas.microsoft.com/office/drawing/2014/main" id="{9022BBC4-9A86-7E12-28A7-27B9E6149DF7}"/>
              </a:ext>
            </a:extLst>
          </p:cNvPr>
          <p:cNvPicPr>
            <a:picLocks noChangeAspect="1"/>
          </p:cNvPicPr>
          <p:nvPr/>
        </p:nvPicPr>
        <p:blipFill>
          <a:blip r:embed="rId3"/>
          <a:srcRect l="1511" r="25095" b="-2"/>
          <a:stretch>
            <a:fillRect/>
          </a:stretch>
        </p:blipFill>
        <p:spPr>
          <a:xfrm>
            <a:off x="6249970" y="2271860"/>
            <a:ext cx="5715017" cy="4360714"/>
          </a:xfrm>
          <a:prstGeom prst="rect">
            <a:avLst/>
          </a:prstGeom>
          <a:noFill/>
        </p:spPr>
      </p:pic>
    </p:spTree>
    <p:extLst>
      <p:ext uri="{BB962C8B-B14F-4D97-AF65-F5344CB8AC3E}">
        <p14:creationId xmlns:p14="http://schemas.microsoft.com/office/powerpoint/2010/main" val="3213611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AC9CB-DCA8-9846-5D21-A281FBFBEE45}"/>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E417DE4C-383F-466B-40FC-8E496C412114}"/>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22</a:t>
            </a:fld>
            <a:endParaRPr lang="tr-TR" noProof="0"/>
          </a:p>
        </p:txBody>
      </p:sp>
      <p:sp>
        <p:nvSpPr>
          <p:cNvPr id="2" name="Başlık 1">
            <a:extLst>
              <a:ext uri="{FF2B5EF4-FFF2-40B4-BE49-F238E27FC236}">
                <a16:creationId xmlns:a16="http://schemas.microsoft.com/office/drawing/2014/main" id="{E1DDF92F-5314-3EFE-3463-0FEFEE944CA6}"/>
              </a:ext>
            </a:extLst>
          </p:cNvPr>
          <p:cNvSpPr>
            <a:spLocks noGrp="1"/>
          </p:cNvSpPr>
          <p:nvPr>
            <p:ph type="title"/>
          </p:nvPr>
        </p:nvSpPr>
        <p:spPr>
          <a:xfrm>
            <a:off x="1002288" y="136525"/>
            <a:ext cx="10187423" cy="1147969"/>
          </a:xfrm>
        </p:spPr>
        <p:txBody>
          <a:bodyPr anchor="b">
            <a:normAutofit fontScale="90000"/>
          </a:bodyPr>
          <a:lstStyle/>
          <a:p>
            <a:r>
              <a:rPr lang="tr-TR" dirty="0"/>
              <a:t>Küresel Düzenlemeler, Sağlık ve Yeni Normlar</a:t>
            </a:r>
            <a:endParaRPr lang="tr-TR" sz="3700" dirty="0"/>
          </a:p>
        </p:txBody>
      </p:sp>
      <p:sp>
        <p:nvSpPr>
          <p:cNvPr id="8" name="Oval 7">
            <a:extLst>
              <a:ext uri="{FF2B5EF4-FFF2-40B4-BE49-F238E27FC236}">
                <a16:creationId xmlns:a16="http://schemas.microsoft.com/office/drawing/2014/main" id="{0D020FAD-B5E5-6DB0-3A9E-479857D06589}"/>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3" name="Picture 2">
            <a:extLst>
              <a:ext uri="{FF2B5EF4-FFF2-40B4-BE49-F238E27FC236}">
                <a16:creationId xmlns:a16="http://schemas.microsoft.com/office/drawing/2014/main" id="{C9B3A5CB-272E-6B97-41B2-5D6F70C154D5}"/>
              </a:ext>
            </a:extLst>
          </p:cNvPr>
          <p:cNvPicPr>
            <a:picLocks noChangeAspect="1"/>
          </p:cNvPicPr>
          <p:nvPr/>
        </p:nvPicPr>
        <p:blipFill>
          <a:blip r:embed="rId3"/>
          <a:srcRect t="13057" b="3117"/>
          <a:stretch>
            <a:fillRect/>
          </a:stretch>
        </p:blipFill>
        <p:spPr>
          <a:xfrm>
            <a:off x="444047" y="1432917"/>
            <a:ext cx="11233604" cy="5288558"/>
          </a:xfrm>
          <a:prstGeom prst="rect">
            <a:avLst/>
          </a:prstGeom>
        </p:spPr>
      </p:pic>
    </p:spTree>
    <p:extLst>
      <p:ext uri="{BB962C8B-B14F-4D97-AF65-F5344CB8AC3E}">
        <p14:creationId xmlns:p14="http://schemas.microsoft.com/office/powerpoint/2010/main" val="4268128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5F5D-F129-A406-6498-8BCC69546BB9}"/>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A4380006-B8C5-E6D9-1632-A2C889697983}"/>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23</a:t>
            </a:fld>
            <a:endParaRPr lang="tr-TR" noProof="0"/>
          </a:p>
        </p:txBody>
      </p:sp>
      <p:sp>
        <p:nvSpPr>
          <p:cNvPr id="2" name="Başlık 1">
            <a:extLst>
              <a:ext uri="{FF2B5EF4-FFF2-40B4-BE49-F238E27FC236}">
                <a16:creationId xmlns:a16="http://schemas.microsoft.com/office/drawing/2014/main" id="{AE625866-5D10-ADDD-F799-B092366FBFCC}"/>
              </a:ext>
            </a:extLst>
          </p:cNvPr>
          <p:cNvSpPr>
            <a:spLocks noGrp="1"/>
          </p:cNvSpPr>
          <p:nvPr>
            <p:ph type="title"/>
          </p:nvPr>
        </p:nvSpPr>
        <p:spPr>
          <a:xfrm>
            <a:off x="518676" y="546333"/>
            <a:ext cx="9520673" cy="1147969"/>
          </a:xfrm>
        </p:spPr>
        <p:txBody>
          <a:bodyPr anchor="b">
            <a:normAutofit fontScale="90000"/>
          </a:bodyPr>
          <a:lstStyle/>
          <a:p>
            <a:r>
              <a:rPr lang="tr-TR" dirty="0"/>
              <a:t>Yapay Zekâ, Büyük Veri ve Genomik Devrim</a:t>
            </a:r>
            <a:endParaRPr lang="tr-TR" sz="3700" dirty="0"/>
          </a:p>
        </p:txBody>
      </p:sp>
      <p:sp>
        <p:nvSpPr>
          <p:cNvPr id="3" name="Metin Yer Tutucusu 2">
            <a:extLst>
              <a:ext uri="{FF2B5EF4-FFF2-40B4-BE49-F238E27FC236}">
                <a16:creationId xmlns:a16="http://schemas.microsoft.com/office/drawing/2014/main" id="{603A7CC6-D328-633F-1033-1A5DEF3981E6}"/>
              </a:ext>
            </a:extLst>
          </p:cNvPr>
          <p:cNvSpPr>
            <a:spLocks noGrp="1"/>
          </p:cNvSpPr>
          <p:nvPr>
            <p:ph sz="half" idx="1"/>
          </p:nvPr>
        </p:nvSpPr>
        <p:spPr>
          <a:xfrm>
            <a:off x="518677" y="1884846"/>
            <a:ext cx="5852064" cy="4902156"/>
          </a:xfrm>
        </p:spPr>
        <p:txBody>
          <a:bodyPr>
            <a:normAutofit fontScale="92500"/>
          </a:bodyPr>
          <a:lstStyle/>
          <a:p>
            <a:pPr marL="457200" indent="-457200"/>
            <a:r>
              <a:rPr lang="tr-TR" b="1" dirty="0"/>
              <a:t>Yapay Zekâ ve Karar Destek Sistemleri:</a:t>
            </a:r>
            <a:r>
              <a:rPr lang="tr-TR" dirty="0"/>
              <a:t> Sensörlerden gelen milyonlarca verinin analiz edilerek mastitis risk tahmini, topallık tespiti ve verim öngörüsü yapılması</a:t>
            </a:r>
          </a:p>
          <a:p>
            <a:pPr marL="457200" indent="-457200"/>
            <a:r>
              <a:rPr lang="tr-TR" b="1" dirty="0"/>
              <a:t>Büyük Veri Analitiği (</a:t>
            </a:r>
            <a:r>
              <a:rPr lang="tr-TR" b="1" dirty="0" err="1"/>
              <a:t>Big</a:t>
            </a:r>
            <a:r>
              <a:rPr lang="tr-TR" b="1" dirty="0"/>
              <a:t> Data):</a:t>
            </a:r>
            <a:r>
              <a:rPr lang="tr-TR" dirty="0"/>
              <a:t> Sadece geçmiş verilerle değil, geleceğe yönelik öngörülerle proaktif çiftlik yönetimi</a:t>
            </a:r>
          </a:p>
          <a:p>
            <a:pPr marL="457200" indent="-457200"/>
            <a:r>
              <a:rPr lang="tr-TR" b="1" dirty="0"/>
              <a:t>Genomik Seleksiyon:</a:t>
            </a:r>
            <a:r>
              <a:rPr lang="tr-TR" dirty="0"/>
              <a:t> DNA düzeyinde genetik bilgiler kullanılarak, hastalıklara dirençli ve yemden yüksek yararlanan üstün ırkların geliştirilmesi</a:t>
            </a:r>
          </a:p>
          <a:p>
            <a:pPr marL="457200" indent="-457200"/>
            <a:r>
              <a:rPr lang="tr-TR" b="1" dirty="0"/>
              <a:t>Gen Düzenleme (CRISPR vb.):</a:t>
            </a:r>
            <a:r>
              <a:rPr lang="tr-TR" dirty="0"/>
              <a:t> Gelecekte hastalıklara doğal dirençli ve düşük çevresel etkiye sahip sürüler yaratma potansiyeli</a:t>
            </a:r>
            <a:endParaRPr lang="tr-TR" sz="2800" dirty="0"/>
          </a:p>
        </p:txBody>
      </p:sp>
      <p:sp>
        <p:nvSpPr>
          <p:cNvPr id="8" name="Oval 7">
            <a:extLst>
              <a:ext uri="{FF2B5EF4-FFF2-40B4-BE49-F238E27FC236}">
                <a16:creationId xmlns:a16="http://schemas.microsoft.com/office/drawing/2014/main" id="{D5D46123-DF84-B90E-D0C2-345B73F83FE8}"/>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5" name="Picture 2">
            <a:extLst>
              <a:ext uri="{FF2B5EF4-FFF2-40B4-BE49-F238E27FC236}">
                <a16:creationId xmlns:a16="http://schemas.microsoft.com/office/drawing/2014/main" id="{36ECAA25-5118-682B-E231-8F8790E8AF55}"/>
              </a:ext>
            </a:extLst>
          </p:cNvPr>
          <p:cNvPicPr>
            <a:picLocks noChangeAspect="1"/>
          </p:cNvPicPr>
          <p:nvPr/>
        </p:nvPicPr>
        <p:blipFill>
          <a:blip r:embed="rId3"/>
          <a:srcRect l="7499" t="29307" r="52540" b="35925"/>
          <a:stretch>
            <a:fillRect/>
          </a:stretch>
        </p:blipFill>
        <p:spPr>
          <a:xfrm rot="16200000">
            <a:off x="6040433" y="3093597"/>
            <a:ext cx="4973154" cy="2413656"/>
          </a:xfrm>
          <a:prstGeom prst="rect">
            <a:avLst/>
          </a:prstGeom>
        </p:spPr>
      </p:pic>
    </p:spTree>
    <p:extLst>
      <p:ext uri="{BB962C8B-B14F-4D97-AF65-F5344CB8AC3E}">
        <p14:creationId xmlns:p14="http://schemas.microsoft.com/office/powerpoint/2010/main" val="3887874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ilgi Yer Tutucusu 1">
            <a:extLst>
              <a:ext uri="{FF2B5EF4-FFF2-40B4-BE49-F238E27FC236}">
                <a16:creationId xmlns:a16="http://schemas.microsoft.com/office/drawing/2014/main" id="{C9E0D6F5-3FD9-54BF-E78C-B6329697A00D}"/>
              </a:ext>
            </a:extLst>
          </p:cNvPr>
          <p:cNvSpPr>
            <a:spLocks noGrp="1"/>
          </p:cNvSpPr>
          <p:nvPr>
            <p:ph type="ftr" sz="quarter" idx="17"/>
          </p:nvPr>
        </p:nvSpPr>
        <p:spPr/>
        <p:txBody>
          <a:bodyPr/>
          <a:lstStyle/>
          <a:p>
            <a:pPr rtl="0"/>
            <a:r>
              <a:rPr lang="tr-TR" noProof="0"/>
              <a:t>Alt bilgi ekleyin</a:t>
            </a:r>
          </a:p>
        </p:txBody>
      </p:sp>
      <p:sp>
        <p:nvSpPr>
          <p:cNvPr id="3" name="Slayt Numarası Yer Tutucusu 2">
            <a:extLst>
              <a:ext uri="{FF2B5EF4-FFF2-40B4-BE49-F238E27FC236}">
                <a16:creationId xmlns:a16="http://schemas.microsoft.com/office/drawing/2014/main" id="{6FD7DCAA-5501-E1B0-2EAF-CE996EAA0798}"/>
              </a:ext>
            </a:extLst>
          </p:cNvPr>
          <p:cNvSpPr>
            <a:spLocks noGrp="1"/>
          </p:cNvSpPr>
          <p:nvPr>
            <p:ph type="sldNum" sz="quarter" idx="18"/>
          </p:nvPr>
        </p:nvSpPr>
        <p:spPr/>
        <p:txBody>
          <a:bodyPr/>
          <a:lstStyle/>
          <a:p>
            <a:pPr rtl="0"/>
            <a:fld id="{8699F50C-BE38-4BD0-BA84-9B090E1F2B9B}" type="slidenum">
              <a:rPr lang="tr-TR" noProof="0" smtClean="0"/>
              <a:t>24</a:t>
            </a:fld>
            <a:endParaRPr lang="tr-TR" noProof="0"/>
          </a:p>
        </p:txBody>
      </p:sp>
      <p:sp>
        <p:nvSpPr>
          <p:cNvPr id="4" name="Başlık 3">
            <a:extLst>
              <a:ext uri="{FF2B5EF4-FFF2-40B4-BE49-F238E27FC236}">
                <a16:creationId xmlns:a16="http://schemas.microsoft.com/office/drawing/2014/main" id="{4BDA452E-E949-72B6-8373-F2FDDFD486D2}"/>
              </a:ext>
            </a:extLst>
          </p:cNvPr>
          <p:cNvSpPr>
            <a:spLocks noGrp="1"/>
          </p:cNvSpPr>
          <p:nvPr>
            <p:ph type="title"/>
          </p:nvPr>
        </p:nvSpPr>
        <p:spPr/>
        <p:txBody>
          <a:bodyPr/>
          <a:lstStyle/>
          <a:p>
            <a:endParaRPr lang="tr-TR"/>
          </a:p>
        </p:txBody>
      </p:sp>
      <p:pic>
        <p:nvPicPr>
          <p:cNvPr id="7" name="Picture 2">
            <a:extLst>
              <a:ext uri="{FF2B5EF4-FFF2-40B4-BE49-F238E27FC236}">
                <a16:creationId xmlns:a16="http://schemas.microsoft.com/office/drawing/2014/main" id="{577B07A7-6C51-AAD8-7093-598E6B664E46}"/>
              </a:ext>
            </a:extLst>
          </p:cNvPr>
          <p:cNvPicPr>
            <a:picLocks noChangeAspect="1"/>
          </p:cNvPicPr>
          <p:nvPr/>
        </p:nvPicPr>
        <p:blipFill>
          <a:blip r:embed="rId3"/>
          <a:srcRect r="68" b="3048"/>
          <a:stretch>
            <a:fillRect/>
          </a:stretch>
        </p:blipFill>
        <p:spPr>
          <a:xfrm>
            <a:off x="0" y="0"/>
            <a:ext cx="12672391" cy="6857999"/>
          </a:xfrm>
          <a:prstGeom prst="rect">
            <a:avLst/>
          </a:prstGeom>
        </p:spPr>
      </p:pic>
    </p:spTree>
    <p:extLst>
      <p:ext uri="{BB962C8B-B14F-4D97-AF65-F5344CB8AC3E}">
        <p14:creationId xmlns:p14="http://schemas.microsoft.com/office/powerpoint/2010/main" val="1453027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0BF55-8D4D-F519-5911-51D0DC5AD3EF}"/>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750B7397-9ABA-8EC9-501F-AF177BED4C23}"/>
              </a:ext>
            </a:extLst>
          </p:cNvPr>
          <p:cNvSpPr>
            <a:spLocks noGrp="1"/>
          </p:cNvSpPr>
          <p:nvPr>
            <p:ph type="ctrTitle"/>
          </p:nvPr>
        </p:nvSpPr>
        <p:spPr>
          <a:xfrm>
            <a:off x="940610" y="4374038"/>
            <a:ext cx="10310780" cy="1327031"/>
          </a:xfrm>
        </p:spPr>
        <p:txBody>
          <a:bodyPr rtlCol="0" anchor="b">
            <a:normAutofit/>
          </a:bodyPr>
          <a:lstStyle/>
          <a:p>
            <a:pPr algn="ctr"/>
            <a:r>
              <a:rPr lang="tr-TR" dirty="0"/>
              <a:t>Sonuç ve Sektörel Öneriler</a:t>
            </a:r>
            <a:endParaRPr lang="tr-TR" sz="4000" b="0" dirty="0"/>
          </a:p>
        </p:txBody>
      </p:sp>
      <p:sp>
        <p:nvSpPr>
          <p:cNvPr id="5" name="Metin Yer Tutucusu 4">
            <a:extLst>
              <a:ext uri="{FF2B5EF4-FFF2-40B4-BE49-F238E27FC236}">
                <a16:creationId xmlns:a16="http://schemas.microsoft.com/office/drawing/2014/main" id="{9CB1C54E-2A8F-3447-92A2-B1E7336333B6}"/>
              </a:ext>
            </a:extLst>
          </p:cNvPr>
          <p:cNvSpPr>
            <a:spLocks noGrp="1"/>
          </p:cNvSpPr>
          <p:nvPr>
            <p:ph type="body" sz="half" idx="2"/>
          </p:nvPr>
        </p:nvSpPr>
        <p:spPr>
          <a:xfrm>
            <a:off x="3440242" y="5701069"/>
            <a:ext cx="5311516" cy="931505"/>
          </a:xfrm>
        </p:spPr>
        <p:txBody>
          <a:bodyPr rtlCol="0">
            <a:normAutofit/>
          </a:bodyPr>
          <a:lstStyle/>
          <a:p>
            <a:pPr algn="ctr" rtl="0"/>
            <a:r>
              <a:rPr lang="tr-TR" dirty="0"/>
              <a:t>Bölüm 6</a:t>
            </a:r>
          </a:p>
        </p:txBody>
      </p:sp>
      <p:pic>
        <p:nvPicPr>
          <p:cNvPr id="3" name="Resim 2">
            <a:extLst>
              <a:ext uri="{FF2B5EF4-FFF2-40B4-BE49-F238E27FC236}">
                <a16:creationId xmlns:a16="http://schemas.microsoft.com/office/drawing/2014/main" id="{3C717C5F-7768-2D86-89E8-D589E134824C}"/>
              </a:ext>
            </a:extLst>
          </p:cNvPr>
          <p:cNvPicPr>
            <a:picLocks noChangeAspect="1"/>
          </p:cNvPicPr>
          <p:nvPr/>
        </p:nvPicPr>
        <p:blipFill>
          <a:blip r:embed="rId3"/>
          <a:stretch>
            <a:fillRect/>
          </a:stretch>
        </p:blipFill>
        <p:spPr>
          <a:xfrm>
            <a:off x="3190875" y="533400"/>
            <a:ext cx="5810250" cy="3543300"/>
          </a:xfrm>
          <a:prstGeom prst="rect">
            <a:avLst/>
          </a:prstGeom>
        </p:spPr>
      </p:pic>
    </p:spTree>
    <p:extLst>
      <p:ext uri="{BB962C8B-B14F-4D97-AF65-F5344CB8AC3E}">
        <p14:creationId xmlns:p14="http://schemas.microsoft.com/office/powerpoint/2010/main" val="3084733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2">
            <a:extLst>
              <a:ext uri="{FF2B5EF4-FFF2-40B4-BE49-F238E27FC236}">
                <a16:creationId xmlns:a16="http://schemas.microsoft.com/office/drawing/2014/main" id="{5F98F3D6-D381-BCF9-7970-C040431AC21E}"/>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26</a:t>
            </a:fld>
            <a:endParaRPr lang="tr-TR" noProof="0"/>
          </a:p>
        </p:txBody>
      </p:sp>
      <p:sp>
        <p:nvSpPr>
          <p:cNvPr id="14" name="Title 3">
            <a:extLst>
              <a:ext uri="{FF2B5EF4-FFF2-40B4-BE49-F238E27FC236}">
                <a16:creationId xmlns:a16="http://schemas.microsoft.com/office/drawing/2014/main" id="{42418E04-1B49-7A73-9A4A-888787E82B78}"/>
              </a:ext>
            </a:extLst>
          </p:cNvPr>
          <p:cNvSpPr>
            <a:spLocks noGrp="1"/>
          </p:cNvSpPr>
          <p:nvPr>
            <p:ph type="title"/>
          </p:nvPr>
        </p:nvSpPr>
        <p:spPr>
          <a:xfrm>
            <a:off x="518678" y="209028"/>
            <a:ext cx="8333222" cy="1147969"/>
          </a:xfrm>
        </p:spPr>
        <p:txBody>
          <a:bodyPr/>
          <a:lstStyle/>
          <a:p>
            <a:r>
              <a:rPr lang="tr-TR" dirty="0"/>
              <a:t>ÖNERİLER</a:t>
            </a:r>
            <a:endParaRPr lang="en-US" dirty="0"/>
          </a:p>
        </p:txBody>
      </p:sp>
      <p:pic>
        <p:nvPicPr>
          <p:cNvPr id="5" name="Picture 2">
            <a:extLst>
              <a:ext uri="{FF2B5EF4-FFF2-40B4-BE49-F238E27FC236}">
                <a16:creationId xmlns:a16="http://schemas.microsoft.com/office/drawing/2014/main" id="{701D543A-F6B7-FC06-091B-B740B116010D}"/>
              </a:ext>
            </a:extLst>
          </p:cNvPr>
          <p:cNvPicPr>
            <a:picLocks noChangeAspect="1"/>
          </p:cNvPicPr>
          <p:nvPr/>
        </p:nvPicPr>
        <p:blipFill>
          <a:blip r:embed="rId3"/>
          <a:srcRect t="15947" b="5815"/>
          <a:stretch>
            <a:fillRect/>
          </a:stretch>
        </p:blipFill>
        <p:spPr>
          <a:xfrm>
            <a:off x="614255" y="1574278"/>
            <a:ext cx="10963489" cy="4782072"/>
          </a:xfrm>
          <a:prstGeom prst="rect">
            <a:avLst/>
          </a:prstGeom>
          <a:noFill/>
        </p:spPr>
      </p:pic>
      <p:sp>
        <p:nvSpPr>
          <p:cNvPr id="6" name="Oval 5">
            <a:extLst>
              <a:ext uri="{FF2B5EF4-FFF2-40B4-BE49-F238E27FC236}">
                <a16:creationId xmlns:a16="http://schemas.microsoft.com/office/drawing/2014/main" id="{E9726821-0C9F-3F72-4669-98D0B5D5B982}"/>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925177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AA8EC-E7CF-79D2-5820-393398018BF8}"/>
            </a:ext>
          </a:extLst>
        </p:cNvPr>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7C57C105-3505-3B58-6C7E-DF629A4ED1D0}"/>
              </a:ext>
            </a:extLst>
          </p:cNvPr>
          <p:cNvSpPr>
            <a:spLocks noGrp="1"/>
          </p:cNvSpPr>
          <p:nvPr>
            <p:ph type="sldNum" sz="quarter" idx="18"/>
          </p:nvPr>
        </p:nvSpPr>
        <p:spPr>
          <a:xfrm>
            <a:off x="11146971" y="6356350"/>
            <a:ext cx="740227" cy="365125"/>
          </a:xfrm>
        </p:spPr>
        <p:txBody>
          <a:bodyPr/>
          <a:lstStyle/>
          <a:p>
            <a:pPr rtl="0">
              <a:spcAft>
                <a:spcPts val="600"/>
              </a:spcAft>
            </a:pPr>
            <a:fld id="{8699F50C-BE38-4BD0-BA84-9B090E1F2B9B}" type="slidenum">
              <a:rPr lang="tr-TR" noProof="0" smtClean="0"/>
              <a:pPr rtl="0">
                <a:spcAft>
                  <a:spcPts val="600"/>
                </a:spcAft>
              </a:pPr>
              <a:t>27</a:t>
            </a:fld>
            <a:endParaRPr lang="tr-TR" noProof="0"/>
          </a:p>
        </p:txBody>
      </p:sp>
      <p:sp>
        <p:nvSpPr>
          <p:cNvPr id="8" name="Oval 7">
            <a:extLst>
              <a:ext uri="{FF2B5EF4-FFF2-40B4-BE49-F238E27FC236}">
                <a16:creationId xmlns:a16="http://schemas.microsoft.com/office/drawing/2014/main" id="{A87D5D53-C5E7-BD56-DBC9-0C40EEB03815}"/>
              </a:ext>
            </a:extLst>
          </p:cNvPr>
          <p:cNvSpPr/>
          <p:nvPr/>
        </p:nvSpPr>
        <p:spPr>
          <a:xfrm>
            <a:off x="11025959" y="123826"/>
            <a:ext cx="1023166" cy="742950"/>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7" name="Picture 2">
            <a:extLst>
              <a:ext uri="{FF2B5EF4-FFF2-40B4-BE49-F238E27FC236}">
                <a16:creationId xmlns:a16="http://schemas.microsoft.com/office/drawing/2014/main" id="{32D6CFE2-37CC-8D4A-F1CC-F5B1365E2FC3}"/>
              </a:ext>
            </a:extLst>
          </p:cNvPr>
          <p:cNvPicPr>
            <a:picLocks noChangeAspect="1"/>
          </p:cNvPicPr>
          <p:nvPr/>
        </p:nvPicPr>
        <p:blipFill>
          <a:blip r:embed="rId3"/>
          <a:srcRect t="13491" b="3282"/>
          <a:stretch>
            <a:fillRect/>
          </a:stretch>
        </p:blipFill>
        <p:spPr>
          <a:xfrm>
            <a:off x="765556" y="1559024"/>
            <a:ext cx="10260403" cy="4763386"/>
          </a:xfrm>
          <a:prstGeom prst="rect">
            <a:avLst/>
          </a:prstGeom>
        </p:spPr>
      </p:pic>
      <p:sp>
        <p:nvSpPr>
          <p:cNvPr id="10" name="Başlık 9">
            <a:extLst>
              <a:ext uri="{FF2B5EF4-FFF2-40B4-BE49-F238E27FC236}">
                <a16:creationId xmlns:a16="http://schemas.microsoft.com/office/drawing/2014/main" id="{DBD8745A-07C1-37F8-BCCB-647B256F91DE}"/>
              </a:ext>
            </a:extLst>
          </p:cNvPr>
          <p:cNvSpPr>
            <a:spLocks noGrp="1"/>
          </p:cNvSpPr>
          <p:nvPr>
            <p:ph type="title"/>
          </p:nvPr>
        </p:nvSpPr>
        <p:spPr>
          <a:xfrm>
            <a:off x="765556" y="201940"/>
            <a:ext cx="8333222" cy="1147969"/>
          </a:xfrm>
        </p:spPr>
        <p:txBody>
          <a:bodyPr/>
          <a:lstStyle/>
          <a:p>
            <a:r>
              <a:rPr lang="tr-TR" dirty="0"/>
              <a:t>TEŞEKKÜRLER</a:t>
            </a:r>
          </a:p>
        </p:txBody>
      </p:sp>
    </p:spTree>
    <p:extLst>
      <p:ext uri="{BB962C8B-B14F-4D97-AF65-F5344CB8AC3E}">
        <p14:creationId xmlns:p14="http://schemas.microsoft.com/office/powerpoint/2010/main" val="208833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Yer Tutucusu 7">
            <a:extLst>
              <a:ext uri="{FF2B5EF4-FFF2-40B4-BE49-F238E27FC236}">
                <a16:creationId xmlns:a16="http://schemas.microsoft.com/office/drawing/2014/main" id="{2D599535-C841-457B-BE92-EECA801ED768}"/>
              </a:ext>
            </a:extLst>
          </p:cNvPr>
          <p:cNvPicPr>
            <a:picLocks noGrp="1" noChangeAspect="1"/>
          </p:cNvPicPr>
          <p:nvPr>
            <p:ph type="pic" sz="quarter" idx="13"/>
          </p:nvPr>
        </p:nvPicPr>
        <p:blipFill>
          <a:blip r:embed="rId3"/>
          <a:srcRect l="21264" r="21264"/>
          <a:stretch/>
        </p:blipFill>
        <p:spPr/>
      </p:pic>
      <p:sp>
        <p:nvSpPr>
          <p:cNvPr id="4" name="Başlık 3">
            <a:extLst>
              <a:ext uri="{FF2B5EF4-FFF2-40B4-BE49-F238E27FC236}">
                <a16:creationId xmlns:a16="http://schemas.microsoft.com/office/drawing/2014/main" id="{291CA16A-993E-43BA-BDDC-9E427CF951B2}"/>
              </a:ext>
            </a:extLst>
          </p:cNvPr>
          <p:cNvSpPr>
            <a:spLocks noGrp="1"/>
          </p:cNvSpPr>
          <p:nvPr>
            <p:ph type="title"/>
          </p:nvPr>
        </p:nvSpPr>
        <p:spPr>
          <a:xfrm>
            <a:off x="6283842" y="1233378"/>
            <a:ext cx="4911633" cy="2543898"/>
          </a:xfrm>
        </p:spPr>
        <p:txBody>
          <a:bodyPr rtlCol="0">
            <a:normAutofit/>
          </a:bodyPr>
          <a:lstStyle/>
          <a:p>
            <a:r>
              <a:rPr lang="tr-TR" dirty="0"/>
              <a:t>Süt Sığırcılığının Stratejik Önemi ve Sürdürülebilirlik İhtiyacı</a:t>
            </a:r>
            <a:endParaRPr lang="tr-TR" b="0" dirty="0">
              <a:latin typeface="Calibri Light" panose="020F0302020204030204" pitchFamily="34" charset="0"/>
            </a:endParaRPr>
          </a:p>
        </p:txBody>
      </p:sp>
      <p:sp>
        <p:nvSpPr>
          <p:cNvPr id="5" name="Metin Yer Tutucusu 4">
            <a:extLst>
              <a:ext uri="{FF2B5EF4-FFF2-40B4-BE49-F238E27FC236}">
                <a16:creationId xmlns:a16="http://schemas.microsoft.com/office/drawing/2014/main" id="{F063A021-7C19-4C85-B48B-EFEA732C1906}"/>
              </a:ext>
            </a:extLst>
          </p:cNvPr>
          <p:cNvSpPr>
            <a:spLocks noGrp="1"/>
          </p:cNvSpPr>
          <p:nvPr>
            <p:ph type="body" idx="1"/>
          </p:nvPr>
        </p:nvSpPr>
        <p:spPr/>
        <p:txBody>
          <a:bodyPr rtlCol="0"/>
          <a:lstStyle/>
          <a:p>
            <a:pPr rtl="0"/>
            <a:r>
              <a:rPr lang="tr-TR" dirty="0"/>
              <a:t>Bölüm 1</a:t>
            </a:r>
          </a:p>
        </p:txBody>
      </p:sp>
    </p:spTree>
    <p:extLst>
      <p:ext uri="{BB962C8B-B14F-4D97-AF65-F5344CB8AC3E}">
        <p14:creationId xmlns:p14="http://schemas.microsoft.com/office/powerpoint/2010/main" val="4292661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44C6B-EA83-4B6C-4986-4D7F56C8EB99}"/>
            </a:ext>
          </a:extLst>
        </p:cNvPr>
        <p:cNvGrpSpPr/>
        <p:nvPr/>
      </p:nvGrpSpPr>
      <p:grpSpPr>
        <a:xfrm>
          <a:off x="0" y="0"/>
          <a:ext cx="0" cy="0"/>
          <a:chOff x="0" y="0"/>
          <a:chExt cx="0" cy="0"/>
        </a:xfrm>
      </p:grpSpPr>
      <p:sp>
        <p:nvSpPr>
          <p:cNvPr id="4" name="Başlık 3">
            <a:extLst>
              <a:ext uri="{FF2B5EF4-FFF2-40B4-BE49-F238E27FC236}">
                <a16:creationId xmlns:a16="http://schemas.microsoft.com/office/drawing/2014/main" id="{1034F73A-7161-40B6-9EDC-B3184A619687}"/>
              </a:ext>
            </a:extLst>
          </p:cNvPr>
          <p:cNvSpPr>
            <a:spLocks noGrp="1"/>
          </p:cNvSpPr>
          <p:nvPr>
            <p:ph type="title"/>
          </p:nvPr>
        </p:nvSpPr>
        <p:spPr>
          <a:xfrm>
            <a:off x="1144709" y="954224"/>
            <a:ext cx="9902579" cy="1215566"/>
          </a:xfrm>
        </p:spPr>
        <p:txBody>
          <a:bodyPr rtlCol="0">
            <a:normAutofit fontScale="90000"/>
          </a:bodyPr>
          <a:lstStyle/>
          <a:p>
            <a:r>
              <a:rPr lang="tr-TR" dirty="0"/>
              <a:t>Küresel Gıda Güvenliğinde Hayvancılığın Rolü</a:t>
            </a:r>
            <a:endParaRPr lang="tr-TR" b="0" dirty="0"/>
          </a:p>
        </p:txBody>
      </p:sp>
      <p:sp>
        <p:nvSpPr>
          <p:cNvPr id="12" name="Slayt Numarası Yer Tutucusu 11">
            <a:extLst>
              <a:ext uri="{FF2B5EF4-FFF2-40B4-BE49-F238E27FC236}">
                <a16:creationId xmlns:a16="http://schemas.microsoft.com/office/drawing/2014/main" id="{24C57EDF-9726-3A7F-C998-DF86338F730F}"/>
              </a:ext>
            </a:extLst>
          </p:cNvPr>
          <p:cNvSpPr>
            <a:spLocks noGrp="1"/>
          </p:cNvSpPr>
          <p:nvPr>
            <p:ph type="sldNum" sz="quarter" idx="15"/>
          </p:nvPr>
        </p:nvSpPr>
        <p:spPr/>
        <p:txBody>
          <a:bodyPr rtlCol="0"/>
          <a:lstStyle/>
          <a:p>
            <a:pPr rtl="0"/>
            <a:fld id="{8699F50C-BE38-4BD0-BA84-9B090E1F2B9B}" type="slidenum">
              <a:rPr lang="tr-TR" smtClean="0"/>
              <a:pPr rtl="0"/>
              <a:t>4</a:t>
            </a:fld>
            <a:endParaRPr lang="tr-TR"/>
          </a:p>
        </p:txBody>
      </p:sp>
      <p:pic>
        <p:nvPicPr>
          <p:cNvPr id="10" name="Resim 9">
            <a:extLst>
              <a:ext uri="{FF2B5EF4-FFF2-40B4-BE49-F238E27FC236}">
                <a16:creationId xmlns:a16="http://schemas.microsoft.com/office/drawing/2014/main" id="{4BC348BB-AE6A-F6DA-E664-74AC1B14C8BE}"/>
              </a:ext>
            </a:extLst>
          </p:cNvPr>
          <p:cNvPicPr>
            <a:picLocks noChangeAspect="1"/>
          </p:cNvPicPr>
          <p:nvPr/>
        </p:nvPicPr>
        <p:blipFill>
          <a:blip r:embed="rId3"/>
          <a:stretch>
            <a:fillRect/>
          </a:stretch>
        </p:blipFill>
        <p:spPr>
          <a:xfrm>
            <a:off x="2657298" y="2390555"/>
            <a:ext cx="6877403" cy="4273770"/>
          </a:xfrm>
          <a:prstGeom prst="rect">
            <a:avLst/>
          </a:prstGeom>
        </p:spPr>
      </p:pic>
      <p:sp>
        <p:nvSpPr>
          <p:cNvPr id="15" name="Metin kutusu 14">
            <a:extLst>
              <a:ext uri="{FF2B5EF4-FFF2-40B4-BE49-F238E27FC236}">
                <a16:creationId xmlns:a16="http://schemas.microsoft.com/office/drawing/2014/main" id="{618849B1-B0C1-6E00-E1DD-29BD899774F8}"/>
              </a:ext>
            </a:extLst>
          </p:cNvPr>
          <p:cNvSpPr txBox="1"/>
          <p:nvPr/>
        </p:nvSpPr>
        <p:spPr>
          <a:xfrm>
            <a:off x="9503405" y="6074228"/>
            <a:ext cx="1674863" cy="369332"/>
          </a:xfrm>
          <a:prstGeom prst="rect">
            <a:avLst/>
          </a:prstGeom>
          <a:noFill/>
        </p:spPr>
        <p:txBody>
          <a:bodyPr wrap="square" rtlCol="0">
            <a:spAutoFit/>
          </a:bodyPr>
          <a:lstStyle/>
          <a:p>
            <a:r>
              <a:rPr lang="tr-TR" dirty="0"/>
              <a:t>FAO</a:t>
            </a:r>
          </a:p>
        </p:txBody>
      </p:sp>
    </p:spTree>
    <p:extLst>
      <p:ext uri="{BB962C8B-B14F-4D97-AF65-F5344CB8AC3E}">
        <p14:creationId xmlns:p14="http://schemas.microsoft.com/office/powerpoint/2010/main" val="2782428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1ABE11BF-33A5-4653-A144-CCCBACF58C30}"/>
              </a:ext>
            </a:extLst>
          </p:cNvPr>
          <p:cNvSpPr>
            <a:spLocks noGrp="1"/>
          </p:cNvSpPr>
          <p:nvPr>
            <p:ph type="title"/>
          </p:nvPr>
        </p:nvSpPr>
        <p:spPr>
          <a:xfrm>
            <a:off x="531378" y="1308484"/>
            <a:ext cx="6939766" cy="1215566"/>
          </a:xfrm>
        </p:spPr>
        <p:txBody>
          <a:bodyPr rtlCol="0">
            <a:normAutofit fontScale="90000"/>
          </a:bodyPr>
          <a:lstStyle/>
          <a:p>
            <a:r>
              <a:rPr lang="tr-TR" dirty="0"/>
              <a:t>Küresel Gıda Güvenliğinde Hayvancılığın Rolü</a:t>
            </a:r>
            <a:endParaRPr lang="tr-TR" b="0" dirty="0"/>
          </a:p>
        </p:txBody>
      </p:sp>
      <p:sp>
        <p:nvSpPr>
          <p:cNvPr id="7" name="İçerik Yer Tutucusu 6">
            <a:extLst>
              <a:ext uri="{FF2B5EF4-FFF2-40B4-BE49-F238E27FC236}">
                <a16:creationId xmlns:a16="http://schemas.microsoft.com/office/drawing/2014/main" id="{2482DBEC-EE72-4155-ACC5-87E80C5606A9}"/>
              </a:ext>
            </a:extLst>
          </p:cNvPr>
          <p:cNvSpPr>
            <a:spLocks noGrp="1"/>
          </p:cNvSpPr>
          <p:nvPr>
            <p:ph idx="1"/>
          </p:nvPr>
        </p:nvSpPr>
        <p:spPr>
          <a:xfrm>
            <a:off x="531377" y="2990851"/>
            <a:ext cx="5821798" cy="3286124"/>
          </a:xfrm>
        </p:spPr>
        <p:txBody>
          <a:bodyPr rtlCol="0">
            <a:normAutofit lnSpcReduction="10000"/>
          </a:bodyPr>
          <a:lstStyle/>
          <a:p>
            <a:pPr lvl="0"/>
            <a:r>
              <a:rPr lang="tr-TR" b="1" dirty="0"/>
              <a:t>Stratejik Üretim Alanı:</a:t>
            </a:r>
            <a:r>
              <a:rPr lang="tr-TR" dirty="0"/>
              <a:t> İnsanlığın temel besin gereksinimi ve yüksek biyolojik değerli protein kaynağı .</a:t>
            </a:r>
          </a:p>
          <a:p>
            <a:pPr lvl="0"/>
            <a:r>
              <a:rPr lang="tr-TR" b="1" dirty="0"/>
              <a:t>Artan Küresel Talep:</a:t>
            </a:r>
            <a:r>
              <a:rPr lang="tr-TR" dirty="0"/>
              <a:t> Nüfus artışı, kentleşme ve değişen beslenme alışkanlıkları.-FAO</a:t>
            </a:r>
          </a:p>
          <a:p>
            <a:pPr lvl="0"/>
            <a:r>
              <a:rPr lang="tr-TR" b="1" dirty="0"/>
              <a:t>Kırsal Kalkınma:</a:t>
            </a:r>
            <a:r>
              <a:rPr lang="tr-TR" dirty="0"/>
              <a:t> İstihdam yaratma, kırsal göçü önleme ve küçük aile işletmelerinin desteklenmesi.</a:t>
            </a:r>
          </a:p>
        </p:txBody>
      </p:sp>
      <p:pic>
        <p:nvPicPr>
          <p:cNvPr id="13" name="Resim Yer Tutucusu 12">
            <a:extLst>
              <a:ext uri="{FF2B5EF4-FFF2-40B4-BE49-F238E27FC236}">
                <a16:creationId xmlns:a16="http://schemas.microsoft.com/office/drawing/2014/main" id="{066FE296-3466-420F-AD6C-D3A37B973B7D}"/>
              </a:ext>
            </a:extLst>
          </p:cNvPr>
          <p:cNvPicPr>
            <a:picLocks noGrp="1" noChangeAspect="1"/>
          </p:cNvPicPr>
          <p:nvPr>
            <p:ph type="pic" sz="quarter" idx="10"/>
          </p:nvPr>
        </p:nvPicPr>
        <p:blipFill rotWithShape="1">
          <a:blip r:embed="rId3"/>
          <a:srcRect l="14811" r="14811"/>
          <a:stretch/>
        </p:blipFill>
        <p:spPr/>
      </p:pic>
      <p:sp>
        <p:nvSpPr>
          <p:cNvPr id="12" name="Slayt Numarası Yer Tutucusu 11">
            <a:extLst>
              <a:ext uri="{FF2B5EF4-FFF2-40B4-BE49-F238E27FC236}">
                <a16:creationId xmlns:a16="http://schemas.microsoft.com/office/drawing/2014/main" id="{FBA1BB58-7555-4382-B178-7ED04E137E77}"/>
              </a:ext>
            </a:extLst>
          </p:cNvPr>
          <p:cNvSpPr>
            <a:spLocks noGrp="1"/>
          </p:cNvSpPr>
          <p:nvPr>
            <p:ph type="sldNum" sz="quarter" idx="15"/>
          </p:nvPr>
        </p:nvSpPr>
        <p:spPr/>
        <p:txBody>
          <a:bodyPr rtlCol="0"/>
          <a:lstStyle/>
          <a:p>
            <a:pPr rtl="0"/>
            <a:fld id="{8699F50C-BE38-4BD0-BA84-9B090E1F2B9B}" type="slidenum">
              <a:rPr lang="tr-TR" smtClean="0"/>
              <a:pPr rtl="0"/>
              <a:t>5</a:t>
            </a:fld>
            <a:endParaRPr lang="tr-TR"/>
          </a:p>
        </p:txBody>
      </p:sp>
    </p:spTree>
    <p:extLst>
      <p:ext uri="{BB962C8B-B14F-4D97-AF65-F5344CB8AC3E}">
        <p14:creationId xmlns:p14="http://schemas.microsoft.com/office/powerpoint/2010/main" val="97200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1717D-22B9-CB5D-761A-A02438270017}"/>
            </a:ext>
          </a:extLst>
        </p:cNvPr>
        <p:cNvGrpSpPr/>
        <p:nvPr/>
      </p:nvGrpSpPr>
      <p:grpSpPr>
        <a:xfrm>
          <a:off x="0" y="0"/>
          <a:ext cx="0" cy="0"/>
          <a:chOff x="0" y="0"/>
          <a:chExt cx="0" cy="0"/>
        </a:xfrm>
      </p:grpSpPr>
      <p:sp>
        <p:nvSpPr>
          <p:cNvPr id="41" name="Başlık 3">
            <a:extLst>
              <a:ext uri="{FF2B5EF4-FFF2-40B4-BE49-F238E27FC236}">
                <a16:creationId xmlns:a16="http://schemas.microsoft.com/office/drawing/2014/main" id="{07FCF459-013C-C738-CB73-B107C1589A0B}"/>
              </a:ext>
            </a:extLst>
          </p:cNvPr>
          <p:cNvSpPr>
            <a:spLocks noGrp="1"/>
          </p:cNvSpPr>
          <p:nvPr>
            <p:ph type="title"/>
          </p:nvPr>
        </p:nvSpPr>
        <p:spPr>
          <a:xfrm>
            <a:off x="125885" y="1338943"/>
            <a:ext cx="8936472" cy="1215566"/>
          </a:xfrm>
        </p:spPr>
        <p:txBody>
          <a:bodyPr rtlCol="0">
            <a:normAutofit fontScale="90000"/>
          </a:bodyPr>
          <a:lstStyle/>
          <a:p>
            <a:r>
              <a:rPr lang="tr-TR" dirty="0"/>
              <a:t>Türkiye'de Süt Sığırcılığının Konumu ve Avantajları</a:t>
            </a:r>
            <a:endParaRPr lang="tr-TR" b="0" dirty="0"/>
          </a:p>
        </p:txBody>
      </p:sp>
      <p:sp>
        <p:nvSpPr>
          <p:cNvPr id="10" name="Slayt Numarası Yer Tutucusu 9">
            <a:extLst>
              <a:ext uri="{FF2B5EF4-FFF2-40B4-BE49-F238E27FC236}">
                <a16:creationId xmlns:a16="http://schemas.microsoft.com/office/drawing/2014/main" id="{AC1784B3-E4E0-8688-1765-C1BE402A665C}"/>
              </a:ext>
            </a:extLst>
          </p:cNvPr>
          <p:cNvSpPr>
            <a:spLocks noGrp="1"/>
          </p:cNvSpPr>
          <p:nvPr>
            <p:ph type="sldNum" sz="quarter" idx="16"/>
          </p:nvPr>
        </p:nvSpPr>
        <p:spPr/>
        <p:txBody>
          <a:bodyPr rtlCol="0"/>
          <a:lstStyle/>
          <a:p>
            <a:pPr rtl="0"/>
            <a:fld id="{8699F50C-BE38-4BD0-BA84-9B090E1F2B9B}" type="slidenum">
              <a:rPr lang="tr-TR" smtClean="0"/>
              <a:pPr rtl="0"/>
              <a:t>6</a:t>
            </a:fld>
            <a:endParaRPr lang="tr-TR"/>
          </a:p>
        </p:txBody>
      </p:sp>
      <p:sp>
        <p:nvSpPr>
          <p:cNvPr id="3" name="Oval 2">
            <a:extLst>
              <a:ext uri="{FF2B5EF4-FFF2-40B4-BE49-F238E27FC236}">
                <a16:creationId xmlns:a16="http://schemas.microsoft.com/office/drawing/2014/main" id="{E5BC5F92-C27A-3AFF-F54B-56BAB7460639}"/>
              </a:ext>
            </a:extLst>
          </p:cNvPr>
          <p:cNvSpPr/>
          <p:nvPr/>
        </p:nvSpPr>
        <p:spPr>
          <a:xfrm>
            <a:off x="10506075" y="123825"/>
            <a:ext cx="1543050" cy="75247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pic>
        <p:nvPicPr>
          <p:cNvPr id="7" name="Resim 6">
            <a:extLst>
              <a:ext uri="{FF2B5EF4-FFF2-40B4-BE49-F238E27FC236}">
                <a16:creationId xmlns:a16="http://schemas.microsoft.com/office/drawing/2014/main" id="{AA4801AA-3415-882A-AD2D-95FC1049E92A}"/>
              </a:ext>
            </a:extLst>
          </p:cNvPr>
          <p:cNvPicPr>
            <a:picLocks noChangeAspect="1"/>
          </p:cNvPicPr>
          <p:nvPr/>
        </p:nvPicPr>
        <p:blipFill>
          <a:blip r:embed="rId3"/>
          <a:stretch>
            <a:fillRect/>
          </a:stretch>
        </p:blipFill>
        <p:spPr>
          <a:xfrm>
            <a:off x="262564" y="3189967"/>
            <a:ext cx="11172876" cy="2329090"/>
          </a:xfrm>
          <a:prstGeom prst="rect">
            <a:avLst/>
          </a:prstGeom>
        </p:spPr>
      </p:pic>
      <p:sp>
        <p:nvSpPr>
          <p:cNvPr id="12" name="Oval 11">
            <a:extLst>
              <a:ext uri="{FF2B5EF4-FFF2-40B4-BE49-F238E27FC236}">
                <a16:creationId xmlns:a16="http://schemas.microsoft.com/office/drawing/2014/main" id="{7B891FB5-40CC-A5B4-6B1B-F1EBED2AF8A6}"/>
              </a:ext>
            </a:extLst>
          </p:cNvPr>
          <p:cNvSpPr/>
          <p:nvPr/>
        </p:nvSpPr>
        <p:spPr>
          <a:xfrm>
            <a:off x="10654393" y="3616778"/>
            <a:ext cx="781047" cy="28574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Metin kutusu 12">
            <a:extLst>
              <a:ext uri="{FF2B5EF4-FFF2-40B4-BE49-F238E27FC236}">
                <a16:creationId xmlns:a16="http://schemas.microsoft.com/office/drawing/2014/main" id="{0BD31D5D-321B-B826-457E-68D8D73C9E90}"/>
              </a:ext>
            </a:extLst>
          </p:cNvPr>
          <p:cNvSpPr txBox="1"/>
          <p:nvPr/>
        </p:nvSpPr>
        <p:spPr>
          <a:xfrm>
            <a:off x="7029450" y="6079351"/>
            <a:ext cx="5260519" cy="276999"/>
          </a:xfrm>
          <a:prstGeom prst="rect">
            <a:avLst/>
          </a:prstGeom>
          <a:noFill/>
        </p:spPr>
        <p:txBody>
          <a:bodyPr wrap="square">
            <a:spAutoFit/>
          </a:bodyPr>
          <a:lstStyle/>
          <a:p>
            <a:r>
              <a:rPr lang="tr-TR" sz="1200" dirty="0"/>
              <a:t>TÜİK-Tarım ve Orman Bakanlığı-Süt ve Süt Ürünleri Sektör Raporu</a:t>
            </a:r>
          </a:p>
        </p:txBody>
      </p:sp>
    </p:spTree>
    <p:extLst>
      <p:ext uri="{BB962C8B-B14F-4D97-AF65-F5344CB8AC3E}">
        <p14:creationId xmlns:p14="http://schemas.microsoft.com/office/powerpoint/2010/main" val="47139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Başlık 3">
            <a:extLst>
              <a:ext uri="{FF2B5EF4-FFF2-40B4-BE49-F238E27FC236}">
                <a16:creationId xmlns:a16="http://schemas.microsoft.com/office/drawing/2014/main" id="{1ABD613F-111C-41D6-9F8E-8B2C42A5E047}"/>
              </a:ext>
            </a:extLst>
          </p:cNvPr>
          <p:cNvSpPr>
            <a:spLocks noGrp="1"/>
          </p:cNvSpPr>
          <p:nvPr>
            <p:ph type="title"/>
          </p:nvPr>
        </p:nvSpPr>
        <p:spPr/>
        <p:txBody>
          <a:bodyPr rtlCol="0">
            <a:normAutofit fontScale="90000"/>
          </a:bodyPr>
          <a:lstStyle/>
          <a:p>
            <a:r>
              <a:rPr lang="tr-TR" dirty="0"/>
              <a:t>Türkiye'de Süt Sığırcılığının Konumu ve Avantajları</a:t>
            </a:r>
            <a:endParaRPr lang="tr-TR" b="0" dirty="0"/>
          </a:p>
        </p:txBody>
      </p:sp>
      <p:sp>
        <p:nvSpPr>
          <p:cNvPr id="42" name="İçerik Yer Tutucusu 6">
            <a:extLst>
              <a:ext uri="{FF2B5EF4-FFF2-40B4-BE49-F238E27FC236}">
                <a16:creationId xmlns:a16="http://schemas.microsoft.com/office/drawing/2014/main" id="{55EACD59-7C51-4810-94C6-BCB4D12346DC}"/>
              </a:ext>
            </a:extLst>
          </p:cNvPr>
          <p:cNvSpPr>
            <a:spLocks noGrp="1"/>
          </p:cNvSpPr>
          <p:nvPr>
            <p:ph idx="1"/>
          </p:nvPr>
        </p:nvSpPr>
        <p:spPr>
          <a:xfrm>
            <a:off x="531378" y="3196915"/>
            <a:ext cx="5412222" cy="3661085"/>
          </a:xfrm>
        </p:spPr>
        <p:txBody>
          <a:bodyPr rtlCol="0">
            <a:normAutofit fontScale="92500"/>
          </a:bodyPr>
          <a:lstStyle/>
          <a:p>
            <a:pPr lvl="0"/>
            <a:r>
              <a:rPr lang="tr-TR" b="1" dirty="0"/>
              <a:t>Dünya Sıralamasındaki Yerimiz:</a:t>
            </a:r>
            <a:r>
              <a:rPr lang="tr-TR" dirty="0"/>
              <a:t> Türkiye, dünya süt üretiminde üst sıralardadır.</a:t>
            </a:r>
          </a:p>
          <a:p>
            <a:pPr lvl="0"/>
            <a:r>
              <a:rPr lang="tr-TR" b="1" dirty="0"/>
              <a:t>Toplum Sağlığı:</a:t>
            </a:r>
            <a:r>
              <a:rPr lang="tr-TR" dirty="0"/>
              <a:t> Kalsiyum, fosfor ve B grubu vitaminleri açısından kritik öneme sahiptir.</a:t>
            </a:r>
          </a:p>
          <a:p>
            <a:pPr lvl="0"/>
            <a:r>
              <a:rPr lang="tr-TR" b="1" dirty="0"/>
              <a:t>Ekonomik Avantaj:</a:t>
            </a:r>
            <a:r>
              <a:rPr lang="tr-TR" dirty="0"/>
              <a:t> Bitkisel üretimin aksine, yıl boyunca düzenli nakit akışı sağlar.</a:t>
            </a:r>
          </a:p>
          <a:p>
            <a:pPr lvl="0"/>
            <a:r>
              <a:rPr lang="tr-TR" b="1" dirty="0"/>
              <a:t>Temel Yapısal Sorun:</a:t>
            </a:r>
            <a:r>
              <a:rPr lang="tr-TR" dirty="0"/>
              <a:t> Üretimin büyük çoğunluğu küçük aile işletmelerindedir, verimlilik gelişmiş ülkelerin gerisindedir.</a:t>
            </a:r>
          </a:p>
        </p:txBody>
      </p:sp>
      <p:pic>
        <p:nvPicPr>
          <p:cNvPr id="59" name="Resim Yer Tutucusu 58">
            <a:extLst>
              <a:ext uri="{FF2B5EF4-FFF2-40B4-BE49-F238E27FC236}">
                <a16:creationId xmlns:a16="http://schemas.microsoft.com/office/drawing/2014/main" id="{3FCCC668-2247-4814-9CC5-9C5D4B447AA3}"/>
              </a:ext>
            </a:extLst>
          </p:cNvPr>
          <p:cNvPicPr>
            <a:picLocks noGrp="1" noChangeAspect="1"/>
          </p:cNvPicPr>
          <p:nvPr>
            <p:ph type="pic" sz="quarter" idx="14"/>
          </p:nvPr>
        </p:nvPicPr>
        <p:blipFill>
          <a:blip r:embed="rId3"/>
          <a:srcRect l="18844" r="18844"/>
          <a:stretch/>
        </p:blipFill>
        <p:spPr/>
      </p:pic>
      <p:sp>
        <p:nvSpPr>
          <p:cNvPr id="10" name="Slayt Numarası Yer Tutucusu 9">
            <a:extLst>
              <a:ext uri="{FF2B5EF4-FFF2-40B4-BE49-F238E27FC236}">
                <a16:creationId xmlns:a16="http://schemas.microsoft.com/office/drawing/2014/main" id="{A267D224-5586-43DC-82CA-8605E158298B}"/>
              </a:ext>
            </a:extLst>
          </p:cNvPr>
          <p:cNvSpPr>
            <a:spLocks noGrp="1"/>
          </p:cNvSpPr>
          <p:nvPr>
            <p:ph type="sldNum" sz="quarter" idx="16"/>
          </p:nvPr>
        </p:nvSpPr>
        <p:spPr/>
        <p:txBody>
          <a:bodyPr rtlCol="0"/>
          <a:lstStyle/>
          <a:p>
            <a:pPr rtl="0"/>
            <a:fld id="{8699F50C-BE38-4BD0-BA84-9B090E1F2B9B}" type="slidenum">
              <a:rPr lang="tr-TR" smtClean="0"/>
              <a:pPr rtl="0"/>
              <a:t>7</a:t>
            </a:fld>
            <a:endParaRPr lang="tr-TR"/>
          </a:p>
        </p:txBody>
      </p:sp>
      <p:sp>
        <p:nvSpPr>
          <p:cNvPr id="3" name="Oval 2">
            <a:extLst>
              <a:ext uri="{FF2B5EF4-FFF2-40B4-BE49-F238E27FC236}">
                <a16:creationId xmlns:a16="http://schemas.microsoft.com/office/drawing/2014/main" id="{F982DBA2-6950-DB16-713B-CA62B0053732}"/>
              </a:ext>
            </a:extLst>
          </p:cNvPr>
          <p:cNvSpPr/>
          <p:nvPr/>
        </p:nvSpPr>
        <p:spPr>
          <a:xfrm>
            <a:off x="10506075" y="123825"/>
            <a:ext cx="1543050" cy="75247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3205466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BD2FE-CD09-2D09-A6F3-779D4B38C779}"/>
            </a:ext>
          </a:extLst>
        </p:cNvPr>
        <p:cNvGrpSpPr/>
        <p:nvPr/>
      </p:nvGrpSpPr>
      <p:grpSpPr>
        <a:xfrm>
          <a:off x="0" y="0"/>
          <a:ext cx="0" cy="0"/>
          <a:chOff x="0" y="0"/>
          <a:chExt cx="0" cy="0"/>
        </a:xfrm>
      </p:grpSpPr>
      <p:sp>
        <p:nvSpPr>
          <p:cNvPr id="41" name="Başlık 3">
            <a:extLst>
              <a:ext uri="{FF2B5EF4-FFF2-40B4-BE49-F238E27FC236}">
                <a16:creationId xmlns:a16="http://schemas.microsoft.com/office/drawing/2014/main" id="{60CB2608-24EE-1AFC-3EC5-539EFCD4620A}"/>
              </a:ext>
            </a:extLst>
          </p:cNvPr>
          <p:cNvSpPr>
            <a:spLocks noGrp="1"/>
          </p:cNvSpPr>
          <p:nvPr>
            <p:ph type="title"/>
          </p:nvPr>
        </p:nvSpPr>
        <p:spPr>
          <a:xfrm>
            <a:off x="531377" y="1308484"/>
            <a:ext cx="8431647" cy="1215566"/>
          </a:xfrm>
        </p:spPr>
        <p:txBody>
          <a:bodyPr rtlCol="0">
            <a:normAutofit fontScale="90000"/>
          </a:bodyPr>
          <a:lstStyle/>
          <a:p>
            <a:r>
              <a:rPr lang="tr-TR" dirty="0"/>
              <a:t>Sürdürülebilirlik Neden Gündemde?</a:t>
            </a:r>
            <a:endParaRPr lang="tr-TR" b="0" dirty="0"/>
          </a:p>
        </p:txBody>
      </p:sp>
      <p:sp>
        <p:nvSpPr>
          <p:cNvPr id="42" name="İçerik Yer Tutucusu 6">
            <a:extLst>
              <a:ext uri="{FF2B5EF4-FFF2-40B4-BE49-F238E27FC236}">
                <a16:creationId xmlns:a16="http://schemas.microsoft.com/office/drawing/2014/main" id="{F8B7C322-6D69-A12A-F743-82096D57D208}"/>
              </a:ext>
            </a:extLst>
          </p:cNvPr>
          <p:cNvSpPr>
            <a:spLocks noGrp="1"/>
          </p:cNvSpPr>
          <p:nvPr>
            <p:ph idx="1"/>
          </p:nvPr>
        </p:nvSpPr>
        <p:spPr>
          <a:xfrm>
            <a:off x="531378" y="2650667"/>
            <a:ext cx="6250422" cy="4207334"/>
          </a:xfrm>
        </p:spPr>
        <p:txBody>
          <a:bodyPr rtlCol="0">
            <a:normAutofit/>
          </a:bodyPr>
          <a:lstStyle/>
          <a:p>
            <a:pPr lvl="0"/>
            <a:r>
              <a:rPr lang="tr-TR" b="1" dirty="0" err="1"/>
              <a:t>Brundtland</a:t>
            </a:r>
            <a:r>
              <a:rPr lang="tr-TR" b="1" dirty="0"/>
              <a:t> Raporu (1987):</a:t>
            </a:r>
            <a:r>
              <a:rPr lang="tr-TR" dirty="0"/>
              <a:t> "Gelecek nesillerin ihtiyaçlarını tehlikeye atmadan bugünü karşılamak".</a:t>
            </a:r>
          </a:p>
          <a:p>
            <a:pPr lvl="0"/>
            <a:r>
              <a:rPr lang="tr-TR" b="1" dirty="0"/>
              <a:t>Değişen Tüketici Beklentileri:</a:t>
            </a:r>
            <a:r>
              <a:rPr lang="tr-TR" dirty="0"/>
              <a:t> Güvenilir, çevreye duyarlı ve hayvan refahına uygun ürün talebi.</a:t>
            </a:r>
          </a:p>
          <a:p>
            <a:pPr lvl="0"/>
            <a:r>
              <a:rPr lang="tr-TR" b="1" dirty="0"/>
              <a:t>Çevresel Baskılar:</a:t>
            </a:r>
            <a:r>
              <a:rPr lang="tr-TR" dirty="0"/>
              <a:t> Sera gazı (metan) emisyonları, su tüketimi ve karbon ayak izi.</a:t>
            </a:r>
          </a:p>
          <a:p>
            <a:pPr lvl="0"/>
            <a:r>
              <a:rPr lang="tr-TR" b="1" dirty="0"/>
              <a:t> BM Sürdürülebilir Kalkınma Amaçları:</a:t>
            </a:r>
            <a:r>
              <a:rPr lang="tr-TR" dirty="0"/>
              <a:t> Açlığa Son (SKA 2), İklim Eylemi (SKA 13), Sorumlu Üretim (SKA 12)</a:t>
            </a:r>
          </a:p>
          <a:p>
            <a:pPr lvl="0"/>
            <a:endParaRPr lang="tr-TR" dirty="0"/>
          </a:p>
          <a:p>
            <a:pPr lvl="0"/>
            <a:endParaRPr lang="tr-TR" dirty="0"/>
          </a:p>
        </p:txBody>
      </p:sp>
      <p:pic>
        <p:nvPicPr>
          <p:cNvPr id="59" name="Resim Yer Tutucusu 58">
            <a:extLst>
              <a:ext uri="{FF2B5EF4-FFF2-40B4-BE49-F238E27FC236}">
                <a16:creationId xmlns:a16="http://schemas.microsoft.com/office/drawing/2014/main" id="{823FA0EF-5EFE-A8EC-DA63-A4BF9386485C}"/>
              </a:ext>
            </a:extLst>
          </p:cNvPr>
          <p:cNvPicPr>
            <a:picLocks noGrp="1" noChangeAspect="1"/>
          </p:cNvPicPr>
          <p:nvPr>
            <p:ph type="pic" sz="quarter" idx="14"/>
          </p:nvPr>
        </p:nvPicPr>
        <p:blipFill>
          <a:blip r:embed="rId3"/>
          <a:srcRect l="-698" t="-508" r="19481" b="1"/>
          <a:stretch>
            <a:fillRect/>
          </a:stretch>
        </p:blipFill>
        <p:spPr>
          <a:xfrm>
            <a:off x="6170177" y="1435100"/>
            <a:ext cx="6021821" cy="5422900"/>
          </a:xfrm>
        </p:spPr>
      </p:pic>
      <p:sp>
        <p:nvSpPr>
          <p:cNvPr id="10" name="Slayt Numarası Yer Tutucusu 9">
            <a:extLst>
              <a:ext uri="{FF2B5EF4-FFF2-40B4-BE49-F238E27FC236}">
                <a16:creationId xmlns:a16="http://schemas.microsoft.com/office/drawing/2014/main" id="{4AE23E58-7A9E-B29E-10E1-AF74924795F1}"/>
              </a:ext>
            </a:extLst>
          </p:cNvPr>
          <p:cNvSpPr>
            <a:spLocks noGrp="1"/>
          </p:cNvSpPr>
          <p:nvPr>
            <p:ph type="sldNum" sz="quarter" idx="16"/>
          </p:nvPr>
        </p:nvSpPr>
        <p:spPr/>
        <p:txBody>
          <a:bodyPr rtlCol="0"/>
          <a:lstStyle/>
          <a:p>
            <a:pPr rtl="0"/>
            <a:fld id="{8699F50C-BE38-4BD0-BA84-9B090E1F2B9B}" type="slidenum">
              <a:rPr lang="tr-TR" smtClean="0"/>
              <a:pPr rtl="0"/>
              <a:t>8</a:t>
            </a:fld>
            <a:endParaRPr lang="tr-TR"/>
          </a:p>
        </p:txBody>
      </p:sp>
      <p:sp>
        <p:nvSpPr>
          <p:cNvPr id="3" name="Oval 2">
            <a:extLst>
              <a:ext uri="{FF2B5EF4-FFF2-40B4-BE49-F238E27FC236}">
                <a16:creationId xmlns:a16="http://schemas.microsoft.com/office/drawing/2014/main" id="{6BA07AA3-FFE6-3241-E1D5-707042E279E8}"/>
              </a:ext>
            </a:extLst>
          </p:cNvPr>
          <p:cNvSpPr/>
          <p:nvPr/>
        </p:nvSpPr>
        <p:spPr>
          <a:xfrm>
            <a:off x="10506075" y="123825"/>
            <a:ext cx="1543050" cy="75247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428977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B3535-AD60-9C7F-219A-D7737D059BC2}"/>
            </a:ext>
          </a:extLst>
        </p:cNvPr>
        <p:cNvGrpSpPr/>
        <p:nvPr/>
      </p:nvGrpSpPr>
      <p:grpSpPr>
        <a:xfrm>
          <a:off x="0" y="0"/>
          <a:ext cx="0" cy="0"/>
          <a:chOff x="0" y="0"/>
          <a:chExt cx="0" cy="0"/>
        </a:xfrm>
      </p:grpSpPr>
      <p:pic>
        <p:nvPicPr>
          <p:cNvPr id="8" name="Resim Yer Tutucusu 7">
            <a:extLst>
              <a:ext uri="{FF2B5EF4-FFF2-40B4-BE49-F238E27FC236}">
                <a16:creationId xmlns:a16="http://schemas.microsoft.com/office/drawing/2014/main" id="{BCCD8A23-AF57-02F2-C211-AB2B0C4D0B46}"/>
              </a:ext>
            </a:extLst>
          </p:cNvPr>
          <p:cNvPicPr>
            <a:picLocks noGrp="1" noChangeAspect="1"/>
          </p:cNvPicPr>
          <p:nvPr>
            <p:ph type="pic" sz="quarter" idx="13"/>
          </p:nvPr>
        </p:nvPicPr>
        <p:blipFill>
          <a:blip r:embed="rId3"/>
          <a:srcRect l="20556" r="20556"/>
          <a:stretch/>
        </p:blipFill>
        <p:spPr/>
      </p:pic>
      <p:sp>
        <p:nvSpPr>
          <p:cNvPr id="4" name="Başlık 3">
            <a:extLst>
              <a:ext uri="{FF2B5EF4-FFF2-40B4-BE49-F238E27FC236}">
                <a16:creationId xmlns:a16="http://schemas.microsoft.com/office/drawing/2014/main" id="{4C9D13E3-BB13-AFE9-5438-9C5AC7A9A3D6}"/>
              </a:ext>
            </a:extLst>
          </p:cNvPr>
          <p:cNvSpPr>
            <a:spLocks noGrp="1"/>
          </p:cNvSpPr>
          <p:nvPr>
            <p:ph type="title"/>
          </p:nvPr>
        </p:nvSpPr>
        <p:spPr>
          <a:xfrm>
            <a:off x="6283842" y="1876424"/>
            <a:ext cx="4911633" cy="1900851"/>
          </a:xfrm>
        </p:spPr>
        <p:txBody>
          <a:bodyPr rtlCol="0">
            <a:normAutofit/>
          </a:bodyPr>
          <a:lstStyle/>
          <a:p>
            <a:r>
              <a:rPr lang="tr-TR" dirty="0"/>
              <a:t>Sürdürülebilirliği Belirleyen Temel Faktörler</a:t>
            </a:r>
            <a:endParaRPr lang="tr-TR" b="0" dirty="0">
              <a:latin typeface="Calibri Light" panose="020F0302020204030204" pitchFamily="34" charset="0"/>
            </a:endParaRPr>
          </a:p>
        </p:txBody>
      </p:sp>
      <p:sp>
        <p:nvSpPr>
          <p:cNvPr id="5" name="Metin Yer Tutucusu 4">
            <a:extLst>
              <a:ext uri="{FF2B5EF4-FFF2-40B4-BE49-F238E27FC236}">
                <a16:creationId xmlns:a16="http://schemas.microsoft.com/office/drawing/2014/main" id="{CD871011-FD6F-D13C-2B71-A8728461123A}"/>
              </a:ext>
            </a:extLst>
          </p:cNvPr>
          <p:cNvSpPr>
            <a:spLocks noGrp="1"/>
          </p:cNvSpPr>
          <p:nvPr>
            <p:ph type="body" idx="1"/>
          </p:nvPr>
        </p:nvSpPr>
        <p:spPr/>
        <p:txBody>
          <a:bodyPr rtlCol="0"/>
          <a:lstStyle/>
          <a:p>
            <a:pPr rtl="0"/>
            <a:r>
              <a:rPr lang="tr-TR" dirty="0"/>
              <a:t>Bölüm 2</a:t>
            </a:r>
          </a:p>
        </p:txBody>
      </p:sp>
    </p:spTree>
    <p:extLst>
      <p:ext uri="{BB962C8B-B14F-4D97-AF65-F5344CB8AC3E}">
        <p14:creationId xmlns:p14="http://schemas.microsoft.com/office/powerpoint/2010/main" val="1640486199"/>
      </p:ext>
    </p:extLst>
  </p:cSld>
  <p:clrMapOvr>
    <a:masterClrMapping/>
  </p:clrMapOvr>
</p:sld>
</file>

<file path=ppt/theme/theme1.xml><?xml version="1.0" encoding="utf-8"?>
<a:theme xmlns:a="http://schemas.openxmlformats.org/drawingml/2006/main" name="Ofis Teması">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0285457_TF00951641_Win32.potx" id="{8AAF5C83-4E22-4C9F-81B4-896DD22FE9DF}" vid="{A5EDAF35-CCDC-45C9-8751-5914867AFAF9}"/>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A80A5AF1-8C57-4290-936E-5FD27C957251}">
  <ds:schemaRefs>
    <ds:schemaRef ds:uri="http://schemas.microsoft.com/sharepoint/v3/contenttype/forms"/>
  </ds:schemaRefs>
</ds:datastoreItem>
</file>

<file path=customXml/itemProps2.xml><?xml version="1.0" encoding="utf-8"?>
<ds:datastoreItem xmlns:ds="http://schemas.openxmlformats.org/officeDocument/2006/customXml" ds:itemID="{8F8919DE-9BD9-47A9-9F5D-16EBB96879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7F4215-C6BB-44A3-9A5E-9446E683590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Yalın altıgen sunu</Template>
  <TotalTime>167</TotalTime>
  <Words>2501</Words>
  <Application>Microsoft Office PowerPoint</Application>
  <PresentationFormat>Geniş ekran</PresentationFormat>
  <Paragraphs>145</Paragraphs>
  <Slides>27</Slides>
  <Notes>26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Arial Black</vt:lpstr>
      <vt:lpstr>Calibri</vt:lpstr>
      <vt:lpstr>Calibri Light</vt:lpstr>
      <vt:lpstr>Times New Roman</vt:lpstr>
      <vt:lpstr>Ofis Teması</vt:lpstr>
      <vt:lpstr>Süt Sığırcılığında Sürdürülebilirlik: Geleneksel Üretimden Geleceğin Akıllı Çiftliklerine</vt:lpstr>
      <vt:lpstr>İÇİNDEKİLER</vt:lpstr>
      <vt:lpstr>Süt Sığırcılığının Stratejik Önemi ve Sürdürülebilirlik İhtiyacı</vt:lpstr>
      <vt:lpstr>Küresel Gıda Güvenliğinde Hayvancılığın Rolü</vt:lpstr>
      <vt:lpstr>Küresel Gıda Güvenliğinde Hayvancılığın Rolü</vt:lpstr>
      <vt:lpstr>Türkiye'de Süt Sığırcılığının Konumu ve Avantajları</vt:lpstr>
      <vt:lpstr>Türkiye'de Süt Sığırcılığının Konumu ve Avantajları</vt:lpstr>
      <vt:lpstr>Sürdürülebilirlik Neden Gündemde?</vt:lpstr>
      <vt:lpstr>Sürdürülebilirliği Belirleyen Temel Faktörler</vt:lpstr>
      <vt:lpstr>PowerPoint Sunusu</vt:lpstr>
      <vt:lpstr>Türkiye'nin Mevcut Durumu ve Dünyadan Uygulamalar</vt:lpstr>
      <vt:lpstr>Türkiye'de Süt Sığırcılığı: Fırsatlar ve Yapısal Zorluklar</vt:lpstr>
      <vt:lpstr>Dünyadan Sürdürülebilirlik Modelleri</vt:lpstr>
      <vt:lpstr>Uluslararası Başarılardan Türkiye İçin Çıkarımlar</vt:lpstr>
      <vt:lpstr>Sektörün Karşı Karşıya Olduğu Güncel Sorunlar</vt:lpstr>
      <vt:lpstr>Dünyadan Sürdürülebilirlik Modelleri</vt:lpstr>
      <vt:lpstr>Çevresel Krizler ve İklimin Etkisi</vt:lpstr>
      <vt:lpstr>Sosyoekonomik Darboğaz: İş Gücü ve Genç Nüfus</vt:lpstr>
      <vt:lpstr>TEK SAĞLIK</vt:lpstr>
      <vt:lpstr>Küresel Düzenlemeler, Sağlık ve Yeni Normlar</vt:lpstr>
      <vt:lpstr>Geleceğin Süt Çiftlikleri ve Yenilikçi Yaklaşımlar</vt:lpstr>
      <vt:lpstr>Küresel Düzenlemeler, Sağlık ve Yeni Normlar</vt:lpstr>
      <vt:lpstr>Yapay Zekâ, Büyük Veri ve Genomik Devrim</vt:lpstr>
      <vt:lpstr>PowerPoint Sunusu</vt:lpstr>
      <vt:lpstr>Sonuç ve Sektörel Öneriler</vt:lpstr>
      <vt:lpstr>ÖNERİLER</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Melek Beste EKER</dc:creator>
  <cp:lastModifiedBy>Melek Beste EKER</cp:lastModifiedBy>
  <cp:revision>40</cp:revision>
  <dcterms:created xsi:type="dcterms:W3CDTF">2026-07-11T10:57:14Z</dcterms:created>
  <dcterms:modified xsi:type="dcterms:W3CDTF">2026-07-12T11:03:41Z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