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841" r:id="rId2"/>
    <p:sldId id="848" r:id="rId3"/>
    <p:sldId id="856" r:id="rId4"/>
    <p:sldId id="893" r:id="rId5"/>
    <p:sldId id="894" r:id="rId6"/>
    <p:sldId id="895" r:id="rId7"/>
    <p:sldId id="897" r:id="rId8"/>
    <p:sldId id="865" r:id="rId9"/>
    <p:sldId id="896" r:id="rId10"/>
    <p:sldId id="904" r:id="rId11"/>
    <p:sldId id="898" r:id="rId12"/>
    <p:sldId id="899" r:id="rId13"/>
    <p:sldId id="900" r:id="rId14"/>
    <p:sldId id="901" r:id="rId15"/>
    <p:sldId id="902" r:id="rId16"/>
    <p:sldId id="903" r:id="rId17"/>
    <p:sldId id="886" r:id="rId18"/>
    <p:sldId id="905" r:id="rId19"/>
    <p:sldId id="884" r:id="rId20"/>
    <p:sldId id="885" r:id="rId21"/>
    <p:sldId id="866" r:id="rId22"/>
    <p:sldId id="906" r:id="rId23"/>
    <p:sldId id="887" r:id="rId24"/>
    <p:sldId id="888" r:id="rId25"/>
    <p:sldId id="868" r:id="rId26"/>
    <p:sldId id="889" r:id="rId27"/>
    <p:sldId id="890" r:id="rId28"/>
    <p:sldId id="883" r:id="rId29"/>
    <p:sldId id="891" r:id="rId30"/>
    <p:sldId id="892" r:id="rId31"/>
    <p:sldId id="855" r:id="rId32"/>
    <p:sldId id="864" r:id="rId33"/>
    <p:sldId id="907" r:id="rId34"/>
    <p:sldId id="851" r:id="rId3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38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8A12C4-7EBD-430E-B7B2-F96206F162B9}" type="doc">
      <dgm:prSet loTypeId="urn:microsoft.com/office/officeart/2005/8/layout/vList2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tr-TR"/>
        </a:p>
      </dgm:t>
    </dgm:pt>
    <dgm:pt modelId="{0FA451F4-74A5-4D1F-A76C-55DDBC990F0F}">
      <dgm:prSet/>
      <dgm:spPr/>
      <dgm:t>
        <a:bodyPr/>
        <a:lstStyle/>
        <a:p>
          <a:r>
            <a:rPr lang="tr-TR" dirty="0"/>
            <a:t>Biyogüvenlik önlemleri ‘3K Prensibi’ ile sağlanabilir.</a:t>
          </a:r>
        </a:p>
      </dgm:t>
    </dgm:pt>
    <dgm:pt modelId="{FBE58DB0-FCB9-4BB8-87D5-53B2881269B6}" type="parTrans" cxnId="{42BBE65E-F785-4A3C-A3D9-C6DF3E089192}">
      <dgm:prSet/>
      <dgm:spPr/>
      <dgm:t>
        <a:bodyPr/>
        <a:lstStyle/>
        <a:p>
          <a:endParaRPr lang="tr-TR"/>
        </a:p>
      </dgm:t>
    </dgm:pt>
    <dgm:pt modelId="{4EF2CFD4-F01E-4FF4-93C2-0C34130956E2}" type="sibTrans" cxnId="{42BBE65E-F785-4A3C-A3D9-C6DF3E089192}">
      <dgm:prSet/>
      <dgm:spPr/>
      <dgm:t>
        <a:bodyPr/>
        <a:lstStyle/>
        <a:p>
          <a:endParaRPr lang="tr-TR"/>
        </a:p>
      </dgm:t>
    </dgm:pt>
    <dgm:pt modelId="{7511CD7F-B86B-41C8-9312-4DE6467B35D2}" type="pres">
      <dgm:prSet presAssocID="{5B8A12C4-7EBD-430E-B7B2-F96206F162B9}" presName="linear" presStyleCnt="0">
        <dgm:presLayoutVars>
          <dgm:animLvl val="lvl"/>
          <dgm:resizeHandles val="exact"/>
        </dgm:presLayoutVars>
      </dgm:prSet>
      <dgm:spPr/>
    </dgm:pt>
    <dgm:pt modelId="{D9804798-61D1-455F-8BD3-911658B372EA}" type="pres">
      <dgm:prSet presAssocID="{0FA451F4-74A5-4D1F-A76C-55DDBC990F0F}" presName="parentText" presStyleLbl="node1" presStyleIdx="0" presStyleCnt="1" custLinFactNeighborY="-86290">
        <dgm:presLayoutVars>
          <dgm:chMax val="0"/>
          <dgm:bulletEnabled val="1"/>
        </dgm:presLayoutVars>
      </dgm:prSet>
      <dgm:spPr/>
    </dgm:pt>
  </dgm:ptLst>
  <dgm:cxnLst>
    <dgm:cxn modelId="{1102FC04-784A-4B93-B8EE-F0C739C67F97}" type="presOf" srcId="{0FA451F4-74A5-4D1F-A76C-55DDBC990F0F}" destId="{D9804798-61D1-455F-8BD3-911658B372EA}" srcOrd="0" destOrd="0" presId="urn:microsoft.com/office/officeart/2005/8/layout/vList2"/>
    <dgm:cxn modelId="{42BBE65E-F785-4A3C-A3D9-C6DF3E089192}" srcId="{5B8A12C4-7EBD-430E-B7B2-F96206F162B9}" destId="{0FA451F4-74A5-4D1F-A76C-55DDBC990F0F}" srcOrd="0" destOrd="0" parTransId="{FBE58DB0-FCB9-4BB8-87D5-53B2881269B6}" sibTransId="{4EF2CFD4-F01E-4FF4-93C2-0C34130956E2}"/>
    <dgm:cxn modelId="{FFFD8288-0637-497E-B30A-DA6F5B0497BC}" type="presOf" srcId="{5B8A12C4-7EBD-430E-B7B2-F96206F162B9}" destId="{7511CD7F-B86B-41C8-9312-4DE6467B35D2}" srcOrd="0" destOrd="0" presId="urn:microsoft.com/office/officeart/2005/8/layout/vList2"/>
    <dgm:cxn modelId="{D6A7B82F-B452-4760-90FE-3D9EBF11126C}" type="presParOf" srcId="{7511CD7F-B86B-41C8-9312-4DE6467B35D2}" destId="{D9804798-61D1-455F-8BD3-911658B372E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A24CA1-CD9B-44A3-8801-49CD0AF792EA}" type="doc">
      <dgm:prSet loTypeId="urn:microsoft.com/office/officeart/2005/8/layout/cycle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FF68F296-E213-453D-A924-848FC6278DBA}">
      <dgm:prSet phldrT="[Metin]"/>
      <dgm:spPr/>
      <dgm:t>
        <a:bodyPr/>
        <a:lstStyle/>
        <a:p>
          <a:pPr>
            <a:buNone/>
          </a:pPr>
          <a:r>
            <a:rPr lang="tr-TR" dirty="0">
              <a:latin typeface="Times New Roman" panose="02020603050405020304" pitchFamily="18" charset="0"/>
            </a:rPr>
            <a:t>EKONOMİK KAZANÇ</a:t>
          </a:r>
          <a:endParaRPr lang="tr-TR" dirty="0"/>
        </a:p>
      </dgm:t>
    </dgm:pt>
    <dgm:pt modelId="{30EBF4A9-FFF6-48C1-9FFA-19B6A584E207}" type="parTrans" cxnId="{24AAB927-E88D-4E98-B32A-E2CF88650D0A}">
      <dgm:prSet/>
      <dgm:spPr/>
      <dgm:t>
        <a:bodyPr/>
        <a:lstStyle/>
        <a:p>
          <a:endParaRPr lang="tr-TR"/>
        </a:p>
      </dgm:t>
    </dgm:pt>
    <dgm:pt modelId="{FE3FA0BF-85E5-4309-9B5C-59FE81FFB31D}" type="sibTrans" cxnId="{24AAB927-E88D-4E98-B32A-E2CF88650D0A}">
      <dgm:prSet/>
      <dgm:spPr/>
      <dgm:t>
        <a:bodyPr/>
        <a:lstStyle/>
        <a:p>
          <a:endParaRPr lang="tr-TR"/>
        </a:p>
      </dgm:t>
    </dgm:pt>
    <dgm:pt modelId="{501B4507-F0E9-41E0-A92A-082C36C84ADC}">
      <dgm:prSet/>
      <dgm:spPr/>
      <dgm:t>
        <a:bodyPr/>
        <a:lstStyle/>
        <a:p>
          <a:pPr>
            <a:buNone/>
          </a:pPr>
          <a:r>
            <a:rPr lang="tr-TR" b="0" i="0" u="none" strike="noStrike" baseline="0" dirty="0">
              <a:latin typeface="Times New Roman" panose="02020603050405020304" pitchFamily="18" charset="0"/>
            </a:rPr>
            <a:t>Sürdürülebilir et ve süt üretimini sağlamak,</a:t>
          </a:r>
          <a:endParaRPr lang="tr-TR" dirty="0"/>
        </a:p>
      </dgm:t>
    </dgm:pt>
    <dgm:pt modelId="{F5179134-405A-4EB0-AEEF-58BF678996EC}" type="parTrans" cxnId="{403258F2-0023-4EE3-A1F2-4B23AF0BF412}">
      <dgm:prSet/>
      <dgm:spPr/>
      <dgm:t>
        <a:bodyPr/>
        <a:lstStyle/>
        <a:p>
          <a:endParaRPr lang="tr-TR"/>
        </a:p>
      </dgm:t>
    </dgm:pt>
    <dgm:pt modelId="{AC957185-5871-4E56-9BF1-69985782718F}" type="sibTrans" cxnId="{403258F2-0023-4EE3-A1F2-4B23AF0BF412}">
      <dgm:prSet/>
      <dgm:spPr/>
      <dgm:t>
        <a:bodyPr/>
        <a:lstStyle/>
        <a:p>
          <a:endParaRPr lang="tr-TR"/>
        </a:p>
      </dgm:t>
    </dgm:pt>
    <dgm:pt modelId="{355F758F-8F5A-4B35-86E5-738F0CF465A5}">
      <dgm:prSet/>
      <dgm:spPr/>
      <dgm:t>
        <a:bodyPr/>
        <a:lstStyle/>
        <a:p>
          <a:r>
            <a:rPr lang="tr-TR" b="0" i="0" u="none" strike="noStrike" baseline="0" dirty="0">
              <a:latin typeface="Times New Roman" panose="02020603050405020304" pitchFamily="18" charset="0"/>
            </a:rPr>
            <a:t>Kârlılığı çevresel sorumluluklarla dengelemek,</a:t>
          </a:r>
          <a:endParaRPr lang="tr-TR" dirty="0"/>
        </a:p>
      </dgm:t>
    </dgm:pt>
    <dgm:pt modelId="{ADD0C4A2-20A0-4EEA-B501-4C9FC7AB9E1A}" type="parTrans" cxnId="{01CD7D24-5DD8-43CF-B1DC-91375CAAB5A7}">
      <dgm:prSet/>
      <dgm:spPr/>
      <dgm:t>
        <a:bodyPr/>
        <a:lstStyle/>
        <a:p>
          <a:endParaRPr lang="tr-TR"/>
        </a:p>
      </dgm:t>
    </dgm:pt>
    <dgm:pt modelId="{98150AC3-8FAF-416F-87E6-32896B3BA753}" type="sibTrans" cxnId="{01CD7D24-5DD8-43CF-B1DC-91375CAAB5A7}">
      <dgm:prSet/>
      <dgm:spPr/>
      <dgm:t>
        <a:bodyPr/>
        <a:lstStyle/>
        <a:p>
          <a:endParaRPr lang="tr-TR"/>
        </a:p>
      </dgm:t>
    </dgm:pt>
    <dgm:pt modelId="{139964BE-AF05-4646-8F6A-3736B26BF21C}">
      <dgm:prSet/>
      <dgm:spPr/>
      <dgm:t>
        <a:bodyPr/>
        <a:lstStyle/>
        <a:p>
          <a:r>
            <a:rPr lang="tr-TR" b="0" i="0" u="none" strike="noStrike" baseline="0" dirty="0">
              <a:latin typeface="Times New Roman" panose="02020603050405020304" pitchFamily="18" charset="0"/>
            </a:rPr>
            <a:t>Verimlilik ve üretkenliği artırmak</a:t>
          </a:r>
          <a:endParaRPr lang="tr-TR" dirty="0"/>
        </a:p>
      </dgm:t>
    </dgm:pt>
    <dgm:pt modelId="{2DAB552E-6780-4FF6-AA96-04CFC83B1B59}" type="parTrans" cxnId="{7F995FA3-5293-43BE-B729-D79AE28BB225}">
      <dgm:prSet/>
      <dgm:spPr/>
      <dgm:t>
        <a:bodyPr/>
        <a:lstStyle/>
        <a:p>
          <a:endParaRPr lang="tr-TR"/>
        </a:p>
      </dgm:t>
    </dgm:pt>
    <dgm:pt modelId="{888334BA-A08E-4F17-8563-954DD181AA0E}" type="sibTrans" cxnId="{7F995FA3-5293-43BE-B729-D79AE28BB225}">
      <dgm:prSet/>
      <dgm:spPr/>
      <dgm:t>
        <a:bodyPr/>
        <a:lstStyle/>
        <a:p>
          <a:endParaRPr lang="tr-TR"/>
        </a:p>
      </dgm:t>
    </dgm:pt>
    <dgm:pt modelId="{53A5B58A-5520-458A-9C95-5D58A8E66ED9}">
      <dgm:prSet/>
      <dgm:spPr/>
      <dgm:t>
        <a:bodyPr/>
        <a:lstStyle/>
        <a:p>
          <a:r>
            <a:rPr lang="tr-TR" dirty="0"/>
            <a:t>İlaç kalıntısı bulunmayan et ve süt üretimini sağlamak</a:t>
          </a:r>
        </a:p>
      </dgm:t>
    </dgm:pt>
    <dgm:pt modelId="{B7178CC8-6662-4B90-914F-5AC0C435F9D6}" type="parTrans" cxnId="{7D5A997A-CDCD-4E42-88A1-C56D75DA94A9}">
      <dgm:prSet/>
      <dgm:spPr/>
      <dgm:t>
        <a:bodyPr/>
        <a:lstStyle/>
        <a:p>
          <a:endParaRPr lang="tr-TR"/>
        </a:p>
      </dgm:t>
    </dgm:pt>
    <dgm:pt modelId="{996A5764-F8E5-4DCA-942B-341188EE3AFC}" type="sibTrans" cxnId="{7D5A997A-CDCD-4E42-88A1-C56D75DA94A9}">
      <dgm:prSet/>
      <dgm:spPr/>
      <dgm:t>
        <a:bodyPr/>
        <a:lstStyle/>
        <a:p>
          <a:endParaRPr lang="tr-TR"/>
        </a:p>
      </dgm:t>
    </dgm:pt>
    <dgm:pt modelId="{F52B704B-B206-44FD-B247-91E2A75D21F2}">
      <dgm:prSet/>
      <dgm:spPr/>
      <dgm:t>
        <a:bodyPr/>
        <a:lstStyle/>
        <a:p>
          <a:r>
            <a:rPr lang="tr-TR" dirty="0"/>
            <a:t>Sağlıklı ve mutlu hayvanlar</a:t>
          </a:r>
        </a:p>
      </dgm:t>
    </dgm:pt>
    <dgm:pt modelId="{872390C7-C1A0-4DB5-8967-D4DC7BF6E980}" type="parTrans" cxnId="{B9E13F4A-B3BF-4B00-8F0C-8D6D537B8EA6}">
      <dgm:prSet/>
      <dgm:spPr/>
      <dgm:t>
        <a:bodyPr/>
        <a:lstStyle/>
        <a:p>
          <a:endParaRPr lang="tr-TR"/>
        </a:p>
      </dgm:t>
    </dgm:pt>
    <dgm:pt modelId="{5D9066F4-0321-4BDE-9393-E2B2F017DAAF}" type="sibTrans" cxnId="{B9E13F4A-B3BF-4B00-8F0C-8D6D537B8EA6}">
      <dgm:prSet/>
      <dgm:spPr/>
      <dgm:t>
        <a:bodyPr/>
        <a:lstStyle/>
        <a:p>
          <a:endParaRPr lang="tr-TR"/>
        </a:p>
      </dgm:t>
    </dgm:pt>
    <dgm:pt modelId="{90F8D3BD-83AF-4204-A914-6C6B9618899E}" type="pres">
      <dgm:prSet presAssocID="{0EA24CA1-CD9B-44A3-8801-49CD0AF792EA}" presName="Name0" presStyleCnt="0">
        <dgm:presLayoutVars>
          <dgm:dir/>
          <dgm:resizeHandles val="exact"/>
        </dgm:presLayoutVars>
      </dgm:prSet>
      <dgm:spPr/>
    </dgm:pt>
    <dgm:pt modelId="{9572A5ED-21C0-48E3-8C04-69E622AA4578}" type="pres">
      <dgm:prSet presAssocID="{0EA24CA1-CD9B-44A3-8801-49CD0AF792EA}" presName="cycle" presStyleCnt="0"/>
      <dgm:spPr/>
    </dgm:pt>
    <dgm:pt modelId="{D2D627BB-E339-4F13-8EF7-968F49047167}" type="pres">
      <dgm:prSet presAssocID="{FF68F296-E213-453D-A924-848FC6278DBA}" presName="nodeFirstNode" presStyleLbl="node1" presStyleIdx="0" presStyleCnt="6" custScaleX="116424">
        <dgm:presLayoutVars>
          <dgm:bulletEnabled val="1"/>
        </dgm:presLayoutVars>
      </dgm:prSet>
      <dgm:spPr/>
    </dgm:pt>
    <dgm:pt modelId="{E339BBD3-59E1-4AFA-8DF5-791AF4656D13}" type="pres">
      <dgm:prSet presAssocID="{FE3FA0BF-85E5-4309-9B5C-59FE81FFB31D}" presName="sibTransFirstNode" presStyleLbl="bgShp" presStyleIdx="0" presStyleCnt="1"/>
      <dgm:spPr/>
    </dgm:pt>
    <dgm:pt modelId="{896B95C5-81EE-4100-AC7B-0FAAE9BC0383}" type="pres">
      <dgm:prSet presAssocID="{355F758F-8F5A-4B35-86E5-738F0CF465A5}" presName="nodeFollowingNodes" presStyleLbl="node1" presStyleIdx="1" presStyleCnt="6">
        <dgm:presLayoutVars>
          <dgm:bulletEnabled val="1"/>
        </dgm:presLayoutVars>
      </dgm:prSet>
      <dgm:spPr/>
    </dgm:pt>
    <dgm:pt modelId="{3022F7B6-1FA4-41C1-8E47-769FE8E7D926}" type="pres">
      <dgm:prSet presAssocID="{501B4507-F0E9-41E0-A92A-082C36C84ADC}" presName="nodeFollowingNodes" presStyleLbl="node1" presStyleIdx="2" presStyleCnt="6">
        <dgm:presLayoutVars>
          <dgm:bulletEnabled val="1"/>
        </dgm:presLayoutVars>
      </dgm:prSet>
      <dgm:spPr/>
    </dgm:pt>
    <dgm:pt modelId="{C07DF2CD-835F-4F05-80CF-E4C68BADD520}" type="pres">
      <dgm:prSet presAssocID="{139964BE-AF05-4646-8F6A-3736B26BF21C}" presName="nodeFollowingNodes" presStyleLbl="node1" presStyleIdx="3" presStyleCnt="6">
        <dgm:presLayoutVars>
          <dgm:bulletEnabled val="1"/>
        </dgm:presLayoutVars>
      </dgm:prSet>
      <dgm:spPr/>
    </dgm:pt>
    <dgm:pt modelId="{9C5A2BFE-A2E5-4971-9B82-1646DDF6D6A0}" type="pres">
      <dgm:prSet presAssocID="{53A5B58A-5520-458A-9C95-5D58A8E66ED9}" presName="nodeFollowingNodes" presStyleLbl="node1" presStyleIdx="4" presStyleCnt="6">
        <dgm:presLayoutVars>
          <dgm:bulletEnabled val="1"/>
        </dgm:presLayoutVars>
      </dgm:prSet>
      <dgm:spPr/>
    </dgm:pt>
    <dgm:pt modelId="{C2AAA58A-7DF8-4C21-95FD-935AB7EF42D4}" type="pres">
      <dgm:prSet presAssocID="{F52B704B-B206-44FD-B247-91E2A75D21F2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01CD7D24-5DD8-43CF-B1DC-91375CAAB5A7}" srcId="{0EA24CA1-CD9B-44A3-8801-49CD0AF792EA}" destId="{355F758F-8F5A-4B35-86E5-738F0CF465A5}" srcOrd="1" destOrd="0" parTransId="{ADD0C4A2-20A0-4EEA-B501-4C9FC7AB9E1A}" sibTransId="{98150AC3-8FAF-416F-87E6-32896B3BA753}"/>
    <dgm:cxn modelId="{24AAB927-E88D-4E98-B32A-E2CF88650D0A}" srcId="{0EA24CA1-CD9B-44A3-8801-49CD0AF792EA}" destId="{FF68F296-E213-453D-A924-848FC6278DBA}" srcOrd="0" destOrd="0" parTransId="{30EBF4A9-FFF6-48C1-9FFA-19B6A584E207}" sibTransId="{FE3FA0BF-85E5-4309-9B5C-59FE81FFB31D}"/>
    <dgm:cxn modelId="{A7A1D728-EB00-4110-AF6F-8D913AE17D9B}" type="presOf" srcId="{355F758F-8F5A-4B35-86E5-738F0CF465A5}" destId="{896B95C5-81EE-4100-AC7B-0FAAE9BC0383}" srcOrd="0" destOrd="0" presId="urn:microsoft.com/office/officeart/2005/8/layout/cycle3"/>
    <dgm:cxn modelId="{B9E13F4A-B3BF-4B00-8F0C-8D6D537B8EA6}" srcId="{0EA24CA1-CD9B-44A3-8801-49CD0AF792EA}" destId="{F52B704B-B206-44FD-B247-91E2A75D21F2}" srcOrd="5" destOrd="0" parTransId="{872390C7-C1A0-4DB5-8967-D4DC7BF6E980}" sibTransId="{5D9066F4-0321-4BDE-9393-E2B2F017DAAF}"/>
    <dgm:cxn modelId="{4E5C765A-0E1F-4A39-B342-69FC203D7BBB}" type="presOf" srcId="{F52B704B-B206-44FD-B247-91E2A75D21F2}" destId="{C2AAA58A-7DF8-4C21-95FD-935AB7EF42D4}" srcOrd="0" destOrd="0" presId="urn:microsoft.com/office/officeart/2005/8/layout/cycle3"/>
    <dgm:cxn modelId="{7D5A997A-CDCD-4E42-88A1-C56D75DA94A9}" srcId="{0EA24CA1-CD9B-44A3-8801-49CD0AF792EA}" destId="{53A5B58A-5520-458A-9C95-5D58A8E66ED9}" srcOrd="4" destOrd="0" parTransId="{B7178CC8-6662-4B90-914F-5AC0C435F9D6}" sibTransId="{996A5764-F8E5-4DCA-942B-341188EE3AFC}"/>
    <dgm:cxn modelId="{209BD98E-5180-4F46-9D78-02B21252ABB4}" type="presOf" srcId="{139964BE-AF05-4646-8F6A-3736B26BF21C}" destId="{C07DF2CD-835F-4F05-80CF-E4C68BADD520}" srcOrd="0" destOrd="0" presId="urn:microsoft.com/office/officeart/2005/8/layout/cycle3"/>
    <dgm:cxn modelId="{7F995FA3-5293-43BE-B729-D79AE28BB225}" srcId="{0EA24CA1-CD9B-44A3-8801-49CD0AF792EA}" destId="{139964BE-AF05-4646-8F6A-3736B26BF21C}" srcOrd="3" destOrd="0" parTransId="{2DAB552E-6780-4FF6-AA96-04CFC83B1B59}" sibTransId="{888334BA-A08E-4F17-8563-954DD181AA0E}"/>
    <dgm:cxn modelId="{F7735BA6-FAAA-4FF4-9988-A12622D44BDA}" type="presOf" srcId="{0EA24CA1-CD9B-44A3-8801-49CD0AF792EA}" destId="{90F8D3BD-83AF-4204-A914-6C6B9618899E}" srcOrd="0" destOrd="0" presId="urn:microsoft.com/office/officeart/2005/8/layout/cycle3"/>
    <dgm:cxn modelId="{D50771AB-8ED8-4C18-9557-A5DDAA7A6D65}" type="presOf" srcId="{FE3FA0BF-85E5-4309-9B5C-59FE81FFB31D}" destId="{E339BBD3-59E1-4AFA-8DF5-791AF4656D13}" srcOrd="0" destOrd="0" presId="urn:microsoft.com/office/officeart/2005/8/layout/cycle3"/>
    <dgm:cxn modelId="{3E21A0B8-EA7C-4440-AC75-91DACA8E6C50}" type="presOf" srcId="{FF68F296-E213-453D-A924-848FC6278DBA}" destId="{D2D627BB-E339-4F13-8EF7-968F49047167}" srcOrd="0" destOrd="0" presId="urn:microsoft.com/office/officeart/2005/8/layout/cycle3"/>
    <dgm:cxn modelId="{C406D0B9-4E4A-4369-B007-FE70F0F44FC2}" type="presOf" srcId="{53A5B58A-5520-458A-9C95-5D58A8E66ED9}" destId="{9C5A2BFE-A2E5-4971-9B82-1646DDF6D6A0}" srcOrd="0" destOrd="0" presId="urn:microsoft.com/office/officeart/2005/8/layout/cycle3"/>
    <dgm:cxn modelId="{F44618CA-E638-4838-AC49-EE4C8DEB7AD3}" type="presOf" srcId="{501B4507-F0E9-41E0-A92A-082C36C84ADC}" destId="{3022F7B6-1FA4-41C1-8E47-769FE8E7D926}" srcOrd="0" destOrd="0" presId="urn:microsoft.com/office/officeart/2005/8/layout/cycle3"/>
    <dgm:cxn modelId="{403258F2-0023-4EE3-A1F2-4B23AF0BF412}" srcId="{0EA24CA1-CD9B-44A3-8801-49CD0AF792EA}" destId="{501B4507-F0E9-41E0-A92A-082C36C84ADC}" srcOrd="2" destOrd="0" parTransId="{F5179134-405A-4EB0-AEEF-58BF678996EC}" sibTransId="{AC957185-5871-4E56-9BF1-69985782718F}"/>
    <dgm:cxn modelId="{F9DBC438-DD96-4650-A389-BE8A0B592CA2}" type="presParOf" srcId="{90F8D3BD-83AF-4204-A914-6C6B9618899E}" destId="{9572A5ED-21C0-48E3-8C04-69E622AA4578}" srcOrd="0" destOrd="0" presId="urn:microsoft.com/office/officeart/2005/8/layout/cycle3"/>
    <dgm:cxn modelId="{7228D8A7-CB7A-4D29-BAFA-7221E7FBEC51}" type="presParOf" srcId="{9572A5ED-21C0-48E3-8C04-69E622AA4578}" destId="{D2D627BB-E339-4F13-8EF7-968F49047167}" srcOrd="0" destOrd="0" presId="urn:microsoft.com/office/officeart/2005/8/layout/cycle3"/>
    <dgm:cxn modelId="{A8869D54-D578-42E4-8AA9-6D53901254BD}" type="presParOf" srcId="{9572A5ED-21C0-48E3-8C04-69E622AA4578}" destId="{E339BBD3-59E1-4AFA-8DF5-791AF4656D13}" srcOrd="1" destOrd="0" presId="urn:microsoft.com/office/officeart/2005/8/layout/cycle3"/>
    <dgm:cxn modelId="{CDA61C03-96D8-4997-AED1-4E538320D87F}" type="presParOf" srcId="{9572A5ED-21C0-48E3-8C04-69E622AA4578}" destId="{896B95C5-81EE-4100-AC7B-0FAAE9BC0383}" srcOrd="2" destOrd="0" presId="urn:microsoft.com/office/officeart/2005/8/layout/cycle3"/>
    <dgm:cxn modelId="{1BFA765D-F8D1-4ADF-9BF5-CFAC0337A2A5}" type="presParOf" srcId="{9572A5ED-21C0-48E3-8C04-69E622AA4578}" destId="{3022F7B6-1FA4-41C1-8E47-769FE8E7D926}" srcOrd="3" destOrd="0" presId="urn:microsoft.com/office/officeart/2005/8/layout/cycle3"/>
    <dgm:cxn modelId="{11AF7ACA-BC03-4FFD-BDE4-4184D8F3FEA4}" type="presParOf" srcId="{9572A5ED-21C0-48E3-8C04-69E622AA4578}" destId="{C07DF2CD-835F-4F05-80CF-E4C68BADD520}" srcOrd="4" destOrd="0" presId="urn:microsoft.com/office/officeart/2005/8/layout/cycle3"/>
    <dgm:cxn modelId="{4181098B-0DE0-4A9F-9734-33FA8CEB9626}" type="presParOf" srcId="{9572A5ED-21C0-48E3-8C04-69E622AA4578}" destId="{9C5A2BFE-A2E5-4971-9B82-1646DDF6D6A0}" srcOrd="5" destOrd="0" presId="urn:microsoft.com/office/officeart/2005/8/layout/cycle3"/>
    <dgm:cxn modelId="{643D629C-57B7-4166-9785-4B60F7FE4C15}" type="presParOf" srcId="{9572A5ED-21C0-48E3-8C04-69E622AA4578}" destId="{C2AAA58A-7DF8-4C21-95FD-935AB7EF42D4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A24CA1-CD9B-44A3-8801-49CD0AF792EA}" type="doc">
      <dgm:prSet loTypeId="urn:microsoft.com/office/officeart/2005/8/layout/cycle3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FF68F296-E213-453D-A924-848FC6278DBA}">
      <dgm:prSet phldrT="[Metin]"/>
      <dgm:spPr/>
      <dgm:t>
        <a:bodyPr/>
        <a:lstStyle/>
        <a:p>
          <a:pPr>
            <a:buNone/>
          </a:pPr>
          <a:r>
            <a:rPr lang="tr-TR" dirty="0">
              <a:latin typeface="Times New Roman" panose="02020603050405020304" pitchFamily="18" charset="0"/>
            </a:rPr>
            <a:t>EKONOMİK KAYIP</a:t>
          </a:r>
          <a:endParaRPr lang="tr-TR" dirty="0"/>
        </a:p>
      </dgm:t>
    </dgm:pt>
    <dgm:pt modelId="{30EBF4A9-FFF6-48C1-9FFA-19B6A584E207}" type="parTrans" cxnId="{24AAB927-E88D-4E98-B32A-E2CF88650D0A}">
      <dgm:prSet/>
      <dgm:spPr/>
      <dgm:t>
        <a:bodyPr/>
        <a:lstStyle/>
        <a:p>
          <a:endParaRPr lang="tr-TR"/>
        </a:p>
      </dgm:t>
    </dgm:pt>
    <dgm:pt modelId="{FE3FA0BF-85E5-4309-9B5C-59FE81FFB31D}" type="sibTrans" cxnId="{24AAB927-E88D-4E98-B32A-E2CF88650D0A}">
      <dgm:prSet/>
      <dgm:spPr/>
      <dgm:t>
        <a:bodyPr/>
        <a:lstStyle/>
        <a:p>
          <a:endParaRPr lang="tr-TR"/>
        </a:p>
      </dgm:t>
    </dgm:pt>
    <dgm:pt modelId="{67167B8B-D30B-4C12-9380-35A0A1F69FAC}">
      <dgm:prSet phldrT="[Metin]"/>
      <dgm:spPr/>
      <dgm:t>
        <a:bodyPr/>
        <a:lstStyle/>
        <a:p>
          <a:pPr>
            <a:buNone/>
          </a:pPr>
          <a:r>
            <a:rPr lang="tr-TR" dirty="0">
              <a:latin typeface="Times New Roman" panose="02020603050405020304" pitchFamily="18" charset="0"/>
            </a:rPr>
            <a:t>Sağlık Masraflarının Artması</a:t>
          </a:r>
          <a:endParaRPr lang="tr-TR" dirty="0"/>
        </a:p>
      </dgm:t>
    </dgm:pt>
    <dgm:pt modelId="{AE3912E4-4981-4888-B0E1-B367D96991D7}" type="parTrans" cxnId="{9E72CAED-8689-45EF-9FF7-D7A8D7A96734}">
      <dgm:prSet/>
      <dgm:spPr/>
      <dgm:t>
        <a:bodyPr/>
        <a:lstStyle/>
        <a:p>
          <a:endParaRPr lang="tr-TR"/>
        </a:p>
      </dgm:t>
    </dgm:pt>
    <dgm:pt modelId="{2A4F03F8-9F15-4F28-9103-914E5E6C89E9}" type="sibTrans" cxnId="{9E72CAED-8689-45EF-9FF7-D7A8D7A96734}">
      <dgm:prSet/>
      <dgm:spPr/>
      <dgm:t>
        <a:bodyPr/>
        <a:lstStyle/>
        <a:p>
          <a:endParaRPr lang="tr-TR"/>
        </a:p>
      </dgm:t>
    </dgm:pt>
    <dgm:pt modelId="{09009419-A4B8-4467-A307-F62EE2973A44}">
      <dgm:prSet phldrT="[Metin]"/>
      <dgm:spPr/>
      <dgm:t>
        <a:bodyPr/>
        <a:lstStyle/>
        <a:p>
          <a:pPr>
            <a:buNone/>
          </a:pPr>
          <a:r>
            <a:rPr lang="tr-TR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Üreme Performansının Düşmesi</a:t>
          </a:r>
          <a:endParaRPr lang="tr-TR" dirty="0"/>
        </a:p>
      </dgm:t>
    </dgm:pt>
    <dgm:pt modelId="{26C5E145-4EAA-47A6-BE7D-5F6F13BC33DF}" type="parTrans" cxnId="{67C8BE1C-B9B5-4879-A10B-4E5B53D1C2EB}">
      <dgm:prSet/>
      <dgm:spPr/>
      <dgm:t>
        <a:bodyPr/>
        <a:lstStyle/>
        <a:p>
          <a:endParaRPr lang="tr-TR"/>
        </a:p>
      </dgm:t>
    </dgm:pt>
    <dgm:pt modelId="{C8C083B0-5F0A-4E62-9B69-27105E9C74CA}" type="sibTrans" cxnId="{67C8BE1C-B9B5-4879-A10B-4E5B53D1C2EB}">
      <dgm:prSet/>
      <dgm:spPr/>
      <dgm:t>
        <a:bodyPr/>
        <a:lstStyle/>
        <a:p>
          <a:endParaRPr lang="tr-TR"/>
        </a:p>
      </dgm:t>
    </dgm:pt>
    <dgm:pt modelId="{EF216D0D-A903-4622-BD93-BE15A7356D0A}">
      <dgm:prSet phldrT="[Metin]"/>
      <dgm:spPr/>
      <dgm:t>
        <a:bodyPr/>
        <a:lstStyle/>
        <a:p>
          <a:pPr>
            <a:buNone/>
          </a:pPr>
          <a:r>
            <a:rPr lang="tr-TR" dirty="0" err="1">
              <a:latin typeface="Times New Roman" panose="02020603050405020304" pitchFamily="18" charset="0"/>
              <a:ea typeface="Calibri" panose="020F0502020204030204" pitchFamily="34" charset="0"/>
            </a:rPr>
            <a:t>M</a:t>
          </a:r>
          <a:r>
            <a:rPr lang="tr-TR" dirty="0" err="1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astitis</a:t>
          </a:r>
          <a:r>
            <a:rPr lang="tr-TR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 ve Topallık Sorunlarının Artması</a:t>
          </a:r>
          <a:endParaRPr lang="tr-TR" dirty="0"/>
        </a:p>
      </dgm:t>
    </dgm:pt>
    <dgm:pt modelId="{576818C8-410E-4405-B574-9DA0D7E45197}" type="parTrans" cxnId="{F8EDF85C-E7B3-4B51-A643-34F1A650D6D0}">
      <dgm:prSet/>
      <dgm:spPr/>
      <dgm:t>
        <a:bodyPr/>
        <a:lstStyle/>
        <a:p>
          <a:endParaRPr lang="tr-TR"/>
        </a:p>
      </dgm:t>
    </dgm:pt>
    <dgm:pt modelId="{A6E0DD01-6F44-4251-B302-A4E7E6FB4BD3}" type="sibTrans" cxnId="{F8EDF85C-E7B3-4B51-A643-34F1A650D6D0}">
      <dgm:prSet/>
      <dgm:spPr/>
      <dgm:t>
        <a:bodyPr/>
        <a:lstStyle/>
        <a:p>
          <a:endParaRPr lang="tr-TR"/>
        </a:p>
      </dgm:t>
    </dgm:pt>
    <dgm:pt modelId="{2BD906A4-7E30-4E83-8C31-20DA7DC42488}">
      <dgm:prSet phldrT="[Metin]"/>
      <dgm:spPr/>
      <dgm:t>
        <a:bodyPr/>
        <a:lstStyle/>
        <a:p>
          <a:pPr>
            <a:buNone/>
          </a:pPr>
          <a:r>
            <a:rPr lang="tr-TR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Buzağı ve Kuzu Kayıplarının Daha Fazla Yaşanması</a:t>
          </a:r>
          <a:endParaRPr lang="tr-TR" dirty="0"/>
        </a:p>
      </dgm:t>
    </dgm:pt>
    <dgm:pt modelId="{64530CED-5078-4E68-8AAB-9BDD4C5704FA}" type="parTrans" cxnId="{DF9E1197-CAF7-4357-84C3-FE336EF2AD31}">
      <dgm:prSet/>
      <dgm:spPr/>
      <dgm:t>
        <a:bodyPr/>
        <a:lstStyle/>
        <a:p>
          <a:endParaRPr lang="tr-TR"/>
        </a:p>
      </dgm:t>
    </dgm:pt>
    <dgm:pt modelId="{8F823C6F-18F0-4EE9-815C-B15E6FA81B69}" type="sibTrans" cxnId="{DF9E1197-CAF7-4357-84C3-FE336EF2AD31}">
      <dgm:prSet/>
      <dgm:spPr/>
      <dgm:t>
        <a:bodyPr/>
        <a:lstStyle/>
        <a:p>
          <a:endParaRPr lang="tr-TR"/>
        </a:p>
      </dgm:t>
    </dgm:pt>
    <dgm:pt modelId="{501B4507-F0E9-41E0-A92A-082C36C84ADC}">
      <dgm:prSet/>
      <dgm:spPr/>
      <dgm:t>
        <a:bodyPr/>
        <a:lstStyle/>
        <a:p>
          <a:r>
            <a:rPr lang="tr-TR" dirty="0">
              <a:latin typeface="Times New Roman" panose="02020603050405020304" pitchFamily="18" charset="0"/>
              <a:ea typeface="Calibri" panose="020F0502020204030204" pitchFamily="34" charset="0"/>
            </a:rPr>
            <a:t>Et ve Süt Üretiminin Azalması</a:t>
          </a:r>
          <a:endParaRPr lang="tr-TR" dirty="0"/>
        </a:p>
      </dgm:t>
    </dgm:pt>
    <dgm:pt modelId="{F5179134-405A-4EB0-AEEF-58BF678996EC}" type="parTrans" cxnId="{403258F2-0023-4EE3-A1F2-4B23AF0BF412}">
      <dgm:prSet/>
      <dgm:spPr/>
      <dgm:t>
        <a:bodyPr/>
        <a:lstStyle/>
        <a:p>
          <a:endParaRPr lang="tr-TR"/>
        </a:p>
      </dgm:t>
    </dgm:pt>
    <dgm:pt modelId="{AC957185-5871-4E56-9BF1-69985782718F}" type="sibTrans" cxnId="{403258F2-0023-4EE3-A1F2-4B23AF0BF412}">
      <dgm:prSet/>
      <dgm:spPr/>
      <dgm:t>
        <a:bodyPr/>
        <a:lstStyle/>
        <a:p>
          <a:endParaRPr lang="tr-TR"/>
        </a:p>
      </dgm:t>
    </dgm:pt>
    <dgm:pt modelId="{355F758F-8F5A-4B35-86E5-738F0CF465A5}">
      <dgm:prSet/>
      <dgm:spPr/>
      <dgm:t>
        <a:bodyPr/>
        <a:lstStyle/>
        <a:p>
          <a:r>
            <a:rPr lang="tr-TR" dirty="0" err="1">
              <a:latin typeface="Times New Roman" panose="02020603050405020304" pitchFamily="18" charset="0"/>
            </a:rPr>
            <a:t>Zoonoz</a:t>
          </a:r>
          <a:r>
            <a:rPr lang="tr-TR" dirty="0">
              <a:latin typeface="Times New Roman" panose="02020603050405020304" pitchFamily="18" charset="0"/>
            </a:rPr>
            <a:t> Hastalıkların İnsanlara Bulaşması</a:t>
          </a:r>
          <a:endParaRPr lang="tr-TR" dirty="0"/>
        </a:p>
      </dgm:t>
    </dgm:pt>
    <dgm:pt modelId="{ADD0C4A2-20A0-4EEA-B501-4C9FC7AB9E1A}" type="parTrans" cxnId="{01CD7D24-5DD8-43CF-B1DC-91375CAAB5A7}">
      <dgm:prSet/>
      <dgm:spPr/>
      <dgm:t>
        <a:bodyPr/>
        <a:lstStyle/>
        <a:p>
          <a:endParaRPr lang="tr-TR"/>
        </a:p>
      </dgm:t>
    </dgm:pt>
    <dgm:pt modelId="{98150AC3-8FAF-416F-87E6-32896B3BA753}" type="sibTrans" cxnId="{01CD7D24-5DD8-43CF-B1DC-91375CAAB5A7}">
      <dgm:prSet/>
      <dgm:spPr/>
      <dgm:t>
        <a:bodyPr/>
        <a:lstStyle/>
        <a:p>
          <a:endParaRPr lang="tr-TR"/>
        </a:p>
      </dgm:t>
    </dgm:pt>
    <dgm:pt modelId="{90F8D3BD-83AF-4204-A914-6C6B9618899E}" type="pres">
      <dgm:prSet presAssocID="{0EA24CA1-CD9B-44A3-8801-49CD0AF792EA}" presName="Name0" presStyleCnt="0">
        <dgm:presLayoutVars>
          <dgm:dir/>
          <dgm:resizeHandles val="exact"/>
        </dgm:presLayoutVars>
      </dgm:prSet>
      <dgm:spPr/>
    </dgm:pt>
    <dgm:pt modelId="{9572A5ED-21C0-48E3-8C04-69E622AA4578}" type="pres">
      <dgm:prSet presAssocID="{0EA24CA1-CD9B-44A3-8801-49CD0AF792EA}" presName="cycle" presStyleCnt="0"/>
      <dgm:spPr/>
    </dgm:pt>
    <dgm:pt modelId="{D2D627BB-E339-4F13-8EF7-968F49047167}" type="pres">
      <dgm:prSet presAssocID="{FF68F296-E213-453D-A924-848FC6278DBA}" presName="nodeFirstNode" presStyleLbl="node1" presStyleIdx="0" presStyleCnt="7">
        <dgm:presLayoutVars>
          <dgm:bulletEnabled val="1"/>
        </dgm:presLayoutVars>
      </dgm:prSet>
      <dgm:spPr/>
    </dgm:pt>
    <dgm:pt modelId="{E339BBD3-59E1-4AFA-8DF5-791AF4656D13}" type="pres">
      <dgm:prSet presAssocID="{FE3FA0BF-85E5-4309-9B5C-59FE81FFB31D}" presName="sibTransFirstNode" presStyleLbl="bgShp" presStyleIdx="0" presStyleCnt="1" custLinFactNeighborX="-531" custLinFactNeighborY="375"/>
      <dgm:spPr/>
    </dgm:pt>
    <dgm:pt modelId="{896B95C5-81EE-4100-AC7B-0FAAE9BC0383}" type="pres">
      <dgm:prSet presAssocID="{355F758F-8F5A-4B35-86E5-738F0CF465A5}" presName="nodeFollowingNodes" presStyleLbl="node1" presStyleIdx="1" presStyleCnt="7">
        <dgm:presLayoutVars>
          <dgm:bulletEnabled val="1"/>
        </dgm:presLayoutVars>
      </dgm:prSet>
      <dgm:spPr/>
    </dgm:pt>
    <dgm:pt modelId="{3022F7B6-1FA4-41C1-8E47-769FE8E7D926}" type="pres">
      <dgm:prSet presAssocID="{501B4507-F0E9-41E0-A92A-082C36C84ADC}" presName="nodeFollowingNodes" presStyleLbl="node1" presStyleIdx="2" presStyleCnt="7">
        <dgm:presLayoutVars>
          <dgm:bulletEnabled val="1"/>
        </dgm:presLayoutVars>
      </dgm:prSet>
      <dgm:spPr/>
    </dgm:pt>
    <dgm:pt modelId="{E49F5ADC-61AB-4808-828D-D2D78C2326F0}" type="pres">
      <dgm:prSet presAssocID="{67167B8B-D30B-4C12-9380-35A0A1F69FAC}" presName="nodeFollowingNodes" presStyleLbl="node1" presStyleIdx="3" presStyleCnt="7" custRadScaleRad="102672" custRadScaleInc="-26093">
        <dgm:presLayoutVars>
          <dgm:bulletEnabled val="1"/>
        </dgm:presLayoutVars>
      </dgm:prSet>
      <dgm:spPr/>
    </dgm:pt>
    <dgm:pt modelId="{637AF3A9-C8BE-47AC-84B1-7E16C10B5FE8}" type="pres">
      <dgm:prSet presAssocID="{09009419-A4B8-4467-A307-F62EE2973A44}" presName="nodeFollowingNodes" presStyleLbl="node1" presStyleIdx="4" presStyleCnt="7" custRadScaleRad="98324" custRadScaleInc="27826">
        <dgm:presLayoutVars>
          <dgm:bulletEnabled val="1"/>
        </dgm:presLayoutVars>
      </dgm:prSet>
      <dgm:spPr/>
    </dgm:pt>
    <dgm:pt modelId="{DE1C7E46-4E9D-4F44-8E4E-677181D333C5}" type="pres">
      <dgm:prSet presAssocID="{EF216D0D-A903-4622-BD93-BE15A7356D0A}" presName="nodeFollowingNodes" presStyleLbl="node1" presStyleIdx="5" presStyleCnt="7">
        <dgm:presLayoutVars>
          <dgm:bulletEnabled val="1"/>
        </dgm:presLayoutVars>
      </dgm:prSet>
      <dgm:spPr/>
    </dgm:pt>
    <dgm:pt modelId="{280DEFDB-B69F-4D6E-8DDD-E9EA90AD5F82}" type="pres">
      <dgm:prSet presAssocID="{2BD906A4-7E30-4E83-8C31-20DA7DC42488}" presName="nodeFollowingNodes" presStyleLbl="node1" presStyleIdx="6" presStyleCnt="7">
        <dgm:presLayoutVars>
          <dgm:bulletEnabled val="1"/>
        </dgm:presLayoutVars>
      </dgm:prSet>
      <dgm:spPr/>
    </dgm:pt>
  </dgm:ptLst>
  <dgm:cxnLst>
    <dgm:cxn modelId="{67C8BE1C-B9B5-4879-A10B-4E5B53D1C2EB}" srcId="{0EA24CA1-CD9B-44A3-8801-49CD0AF792EA}" destId="{09009419-A4B8-4467-A307-F62EE2973A44}" srcOrd="4" destOrd="0" parTransId="{26C5E145-4EAA-47A6-BE7D-5F6F13BC33DF}" sibTransId="{C8C083B0-5F0A-4E62-9B69-27105E9C74CA}"/>
    <dgm:cxn modelId="{7ACA5623-0E25-41A2-BB83-CE7E95924612}" type="presOf" srcId="{09009419-A4B8-4467-A307-F62EE2973A44}" destId="{637AF3A9-C8BE-47AC-84B1-7E16C10B5FE8}" srcOrd="0" destOrd="0" presId="urn:microsoft.com/office/officeart/2005/8/layout/cycle3"/>
    <dgm:cxn modelId="{01CD7D24-5DD8-43CF-B1DC-91375CAAB5A7}" srcId="{0EA24CA1-CD9B-44A3-8801-49CD0AF792EA}" destId="{355F758F-8F5A-4B35-86E5-738F0CF465A5}" srcOrd="1" destOrd="0" parTransId="{ADD0C4A2-20A0-4EEA-B501-4C9FC7AB9E1A}" sibTransId="{98150AC3-8FAF-416F-87E6-32896B3BA753}"/>
    <dgm:cxn modelId="{24AAB927-E88D-4E98-B32A-E2CF88650D0A}" srcId="{0EA24CA1-CD9B-44A3-8801-49CD0AF792EA}" destId="{FF68F296-E213-453D-A924-848FC6278DBA}" srcOrd="0" destOrd="0" parTransId="{30EBF4A9-FFF6-48C1-9FFA-19B6A584E207}" sibTransId="{FE3FA0BF-85E5-4309-9B5C-59FE81FFB31D}"/>
    <dgm:cxn modelId="{A7A1D728-EB00-4110-AF6F-8D913AE17D9B}" type="presOf" srcId="{355F758F-8F5A-4B35-86E5-738F0CF465A5}" destId="{896B95C5-81EE-4100-AC7B-0FAAE9BC0383}" srcOrd="0" destOrd="0" presId="urn:microsoft.com/office/officeart/2005/8/layout/cycle3"/>
    <dgm:cxn modelId="{F8EDF85C-E7B3-4B51-A643-34F1A650D6D0}" srcId="{0EA24CA1-CD9B-44A3-8801-49CD0AF792EA}" destId="{EF216D0D-A903-4622-BD93-BE15A7356D0A}" srcOrd="5" destOrd="0" parTransId="{576818C8-410E-4405-B574-9DA0D7E45197}" sibTransId="{A6E0DD01-6F44-4251-B302-A4E7E6FB4BD3}"/>
    <dgm:cxn modelId="{33B55644-3C95-440C-9EFF-033A442C5882}" type="presOf" srcId="{2BD906A4-7E30-4E83-8C31-20DA7DC42488}" destId="{280DEFDB-B69F-4D6E-8DDD-E9EA90AD5F82}" srcOrd="0" destOrd="0" presId="urn:microsoft.com/office/officeart/2005/8/layout/cycle3"/>
    <dgm:cxn modelId="{DF9E1197-CAF7-4357-84C3-FE336EF2AD31}" srcId="{0EA24CA1-CD9B-44A3-8801-49CD0AF792EA}" destId="{2BD906A4-7E30-4E83-8C31-20DA7DC42488}" srcOrd="6" destOrd="0" parTransId="{64530CED-5078-4E68-8AAB-9BDD4C5704FA}" sibTransId="{8F823C6F-18F0-4EE9-815C-B15E6FA81B69}"/>
    <dgm:cxn modelId="{5D9CE79A-FB4D-4304-B828-3FC8678C1337}" type="presOf" srcId="{EF216D0D-A903-4622-BD93-BE15A7356D0A}" destId="{DE1C7E46-4E9D-4F44-8E4E-677181D333C5}" srcOrd="0" destOrd="0" presId="urn:microsoft.com/office/officeart/2005/8/layout/cycle3"/>
    <dgm:cxn modelId="{F7735BA6-FAAA-4FF4-9988-A12622D44BDA}" type="presOf" srcId="{0EA24CA1-CD9B-44A3-8801-49CD0AF792EA}" destId="{90F8D3BD-83AF-4204-A914-6C6B9618899E}" srcOrd="0" destOrd="0" presId="urn:microsoft.com/office/officeart/2005/8/layout/cycle3"/>
    <dgm:cxn modelId="{D50771AB-8ED8-4C18-9557-A5DDAA7A6D65}" type="presOf" srcId="{FE3FA0BF-85E5-4309-9B5C-59FE81FFB31D}" destId="{E339BBD3-59E1-4AFA-8DF5-791AF4656D13}" srcOrd="0" destOrd="0" presId="urn:microsoft.com/office/officeart/2005/8/layout/cycle3"/>
    <dgm:cxn modelId="{3E21A0B8-EA7C-4440-AC75-91DACA8E6C50}" type="presOf" srcId="{FF68F296-E213-453D-A924-848FC6278DBA}" destId="{D2D627BB-E339-4F13-8EF7-968F49047167}" srcOrd="0" destOrd="0" presId="urn:microsoft.com/office/officeart/2005/8/layout/cycle3"/>
    <dgm:cxn modelId="{F44618CA-E638-4838-AC49-EE4C8DEB7AD3}" type="presOf" srcId="{501B4507-F0E9-41E0-A92A-082C36C84ADC}" destId="{3022F7B6-1FA4-41C1-8E47-769FE8E7D926}" srcOrd="0" destOrd="0" presId="urn:microsoft.com/office/officeart/2005/8/layout/cycle3"/>
    <dgm:cxn modelId="{7CDA25CE-E17C-4FE7-850E-B41D9C5B5A53}" type="presOf" srcId="{67167B8B-D30B-4C12-9380-35A0A1F69FAC}" destId="{E49F5ADC-61AB-4808-828D-D2D78C2326F0}" srcOrd="0" destOrd="0" presId="urn:microsoft.com/office/officeart/2005/8/layout/cycle3"/>
    <dgm:cxn modelId="{9E72CAED-8689-45EF-9FF7-D7A8D7A96734}" srcId="{0EA24CA1-CD9B-44A3-8801-49CD0AF792EA}" destId="{67167B8B-D30B-4C12-9380-35A0A1F69FAC}" srcOrd="3" destOrd="0" parTransId="{AE3912E4-4981-4888-B0E1-B367D96991D7}" sibTransId="{2A4F03F8-9F15-4F28-9103-914E5E6C89E9}"/>
    <dgm:cxn modelId="{403258F2-0023-4EE3-A1F2-4B23AF0BF412}" srcId="{0EA24CA1-CD9B-44A3-8801-49CD0AF792EA}" destId="{501B4507-F0E9-41E0-A92A-082C36C84ADC}" srcOrd="2" destOrd="0" parTransId="{F5179134-405A-4EB0-AEEF-58BF678996EC}" sibTransId="{AC957185-5871-4E56-9BF1-69985782718F}"/>
    <dgm:cxn modelId="{F9DBC438-DD96-4650-A389-BE8A0B592CA2}" type="presParOf" srcId="{90F8D3BD-83AF-4204-A914-6C6B9618899E}" destId="{9572A5ED-21C0-48E3-8C04-69E622AA4578}" srcOrd="0" destOrd="0" presId="urn:microsoft.com/office/officeart/2005/8/layout/cycle3"/>
    <dgm:cxn modelId="{7228D8A7-CB7A-4D29-BAFA-7221E7FBEC51}" type="presParOf" srcId="{9572A5ED-21C0-48E3-8C04-69E622AA4578}" destId="{D2D627BB-E339-4F13-8EF7-968F49047167}" srcOrd="0" destOrd="0" presId="urn:microsoft.com/office/officeart/2005/8/layout/cycle3"/>
    <dgm:cxn modelId="{A8869D54-D578-42E4-8AA9-6D53901254BD}" type="presParOf" srcId="{9572A5ED-21C0-48E3-8C04-69E622AA4578}" destId="{E339BBD3-59E1-4AFA-8DF5-791AF4656D13}" srcOrd="1" destOrd="0" presId="urn:microsoft.com/office/officeart/2005/8/layout/cycle3"/>
    <dgm:cxn modelId="{CDA61C03-96D8-4997-AED1-4E538320D87F}" type="presParOf" srcId="{9572A5ED-21C0-48E3-8C04-69E622AA4578}" destId="{896B95C5-81EE-4100-AC7B-0FAAE9BC0383}" srcOrd="2" destOrd="0" presId="urn:microsoft.com/office/officeart/2005/8/layout/cycle3"/>
    <dgm:cxn modelId="{1BFA765D-F8D1-4ADF-9BF5-CFAC0337A2A5}" type="presParOf" srcId="{9572A5ED-21C0-48E3-8C04-69E622AA4578}" destId="{3022F7B6-1FA4-41C1-8E47-769FE8E7D926}" srcOrd="3" destOrd="0" presId="urn:microsoft.com/office/officeart/2005/8/layout/cycle3"/>
    <dgm:cxn modelId="{22953969-2AA9-49D1-8C22-941A02C2C1DE}" type="presParOf" srcId="{9572A5ED-21C0-48E3-8C04-69E622AA4578}" destId="{E49F5ADC-61AB-4808-828D-D2D78C2326F0}" srcOrd="4" destOrd="0" presId="urn:microsoft.com/office/officeart/2005/8/layout/cycle3"/>
    <dgm:cxn modelId="{AF3ADAF7-E0D9-4947-ADE5-67F3A6EEA112}" type="presParOf" srcId="{9572A5ED-21C0-48E3-8C04-69E622AA4578}" destId="{637AF3A9-C8BE-47AC-84B1-7E16C10B5FE8}" srcOrd="5" destOrd="0" presId="urn:microsoft.com/office/officeart/2005/8/layout/cycle3"/>
    <dgm:cxn modelId="{1B3D2A40-8DF2-4781-A082-4FD0BFBBDE12}" type="presParOf" srcId="{9572A5ED-21C0-48E3-8C04-69E622AA4578}" destId="{DE1C7E46-4E9D-4F44-8E4E-677181D333C5}" srcOrd="6" destOrd="0" presId="urn:microsoft.com/office/officeart/2005/8/layout/cycle3"/>
    <dgm:cxn modelId="{07024444-EBA0-49DE-8BF2-7FD8F43E7F5A}" type="presParOf" srcId="{9572A5ED-21C0-48E3-8C04-69E622AA4578}" destId="{280DEFDB-B69F-4D6E-8DDD-E9EA90AD5F82}" srcOrd="7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804798-61D1-455F-8BD3-911658B372EA}">
      <dsp:nvSpPr>
        <dsp:cNvPr id="0" name=""/>
        <dsp:cNvSpPr/>
      </dsp:nvSpPr>
      <dsp:spPr>
        <a:xfrm>
          <a:off x="0" y="0"/>
          <a:ext cx="7217546" cy="62361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kern="1200" dirty="0"/>
            <a:t>Biyogüvenlik önlemleri ‘3K Prensibi’ ile sağlanabilir.</a:t>
          </a:r>
        </a:p>
      </dsp:txBody>
      <dsp:txXfrm>
        <a:off x="30442" y="30442"/>
        <a:ext cx="7156662" cy="5627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39BBD3-59E1-4AFA-8DF5-791AF4656D13}">
      <dsp:nvSpPr>
        <dsp:cNvPr id="0" name=""/>
        <dsp:cNvSpPr/>
      </dsp:nvSpPr>
      <dsp:spPr>
        <a:xfrm>
          <a:off x="1297857" y="-83700"/>
          <a:ext cx="4923671" cy="4923671"/>
        </a:xfrm>
        <a:prstGeom prst="circularArrow">
          <a:avLst>
            <a:gd name="adj1" fmla="val 5274"/>
            <a:gd name="adj2" fmla="val 312630"/>
            <a:gd name="adj3" fmla="val 13944826"/>
            <a:gd name="adj4" fmla="val 17294825"/>
            <a:gd name="adj5" fmla="val 5477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D627BB-E339-4F13-8EF7-968F49047167}">
      <dsp:nvSpPr>
        <dsp:cNvPr id="0" name=""/>
        <dsp:cNvSpPr/>
      </dsp:nvSpPr>
      <dsp:spPr>
        <a:xfrm>
          <a:off x="2676083" y="1383"/>
          <a:ext cx="2167219" cy="93074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>
              <a:latin typeface="Times New Roman" panose="02020603050405020304" pitchFamily="18" charset="0"/>
            </a:rPr>
            <a:t>EKONOMİK KAZANÇ</a:t>
          </a:r>
          <a:endParaRPr lang="tr-TR" sz="1400" kern="1200" dirty="0"/>
        </a:p>
      </dsp:txBody>
      <dsp:txXfrm>
        <a:off x="2721518" y="46818"/>
        <a:ext cx="2076349" cy="839874"/>
      </dsp:txXfrm>
    </dsp:sp>
    <dsp:sp modelId="{896B95C5-81EE-4100-AC7B-0FAAE9BC0383}">
      <dsp:nvSpPr>
        <dsp:cNvPr id="0" name=""/>
        <dsp:cNvSpPr/>
      </dsp:nvSpPr>
      <dsp:spPr>
        <a:xfrm>
          <a:off x="4558776" y="1000099"/>
          <a:ext cx="1861488" cy="930744"/>
        </a:xfrm>
        <a:prstGeom prst="round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b="0" i="0" u="none" strike="noStrike" kern="1200" baseline="0" dirty="0">
              <a:latin typeface="Times New Roman" panose="02020603050405020304" pitchFamily="18" charset="0"/>
            </a:rPr>
            <a:t>Kârlılığı çevresel sorumluluklarla dengelemek,</a:t>
          </a:r>
          <a:endParaRPr lang="tr-TR" sz="1400" kern="1200" dirty="0"/>
        </a:p>
      </dsp:txBody>
      <dsp:txXfrm>
        <a:off x="4604211" y="1045534"/>
        <a:ext cx="1770618" cy="839874"/>
      </dsp:txXfrm>
    </dsp:sp>
    <dsp:sp modelId="{3022F7B6-1FA4-41C1-8E47-769FE8E7D926}">
      <dsp:nvSpPr>
        <dsp:cNvPr id="0" name=""/>
        <dsp:cNvSpPr/>
      </dsp:nvSpPr>
      <dsp:spPr>
        <a:xfrm>
          <a:off x="4558776" y="2997532"/>
          <a:ext cx="1861488" cy="930744"/>
        </a:xfrm>
        <a:prstGeom prst="round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b="0" i="0" u="none" strike="noStrike" kern="1200" baseline="0" dirty="0">
              <a:latin typeface="Times New Roman" panose="02020603050405020304" pitchFamily="18" charset="0"/>
            </a:rPr>
            <a:t>Sürdürülebilir et ve süt üretimini sağlamak,</a:t>
          </a:r>
          <a:endParaRPr lang="tr-TR" sz="1400" kern="1200" dirty="0"/>
        </a:p>
      </dsp:txBody>
      <dsp:txXfrm>
        <a:off x="4604211" y="3042967"/>
        <a:ext cx="1770618" cy="839874"/>
      </dsp:txXfrm>
    </dsp:sp>
    <dsp:sp modelId="{C07DF2CD-835F-4F05-80CF-E4C68BADD520}">
      <dsp:nvSpPr>
        <dsp:cNvPr id="0" name=""/>
        <dsp:cNvSpPr/>
      </dsp:nvSpPr>
      <dsp:spPr>
        <a:xfrm>
          <a:off x="2828948" y="3996249"/>
          <a:ext cx="1861488" cy="930744"/>
        </a:xfrm>
        <a:prstGeom prst="round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b="0" i="0" u="none" strike="noStrike" kern="1200" baseline="0" dirty="0">
              <a:latin typeface="Times New Roman" panose="02020603050405020304" pitchFamily="18" charset="0"/>
            </a:rPr>
            <a:t>Verimlilik ve üretkenliği artırmak</a:t>
          </a:r>
          <a:endParaRPr lang="tr-TR" sz="1400" kern="1200" dirty="0"/>
        </a:p>
      </dsp:txBody>
      <dsp:txXfrm>
        <a:off x="2874383" y="4041684"/>
        <a:ext cx="1770618" cy="839874"/>
      </dsp:txXfrm>
    </dsp:sp>
    <dsp:sp modelId="{9C5A2BFE-A2E5-4971-9B82-1646DDF6D6A0}">
      <dsp:nvSpPr>
        <dsp:cNvPr id="0" name=""/>
        <dsp:cNvSpPr/>
      </dsp:nvSpPr>
      <dsp:spPr>
        <a:xfrm>
          <a:off x="1099121" y="2997532"/>
          <a:ext cx="1861488" cy="930744"/>
        </a:xfrm>
        <a:prstGeom prst="round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/>
            <a:t>İlaç kalıntısı bulunmayan et ve süt üretimini sağlamak</a:t>
          </a:r>
        </a:p>
      </dsp:txBody>
      <dsp:txXfrm>
        <a:off x="1144556" y="3042967"/>
        <a:ext cx="1770618" cy="839874"/>
      </dsp:txXfrm>
    </dsp:sp>
    <dsp:sp modelId="{C2AAA58A-7DF8-4C21-95FD-935AB7EF42D4}">
      <dsp:nvSpPr>
        <dsp:cNvPr id="0" name=""/>
        <dsp:cNvSpPr/>
      </dsp:nvSpPr>
      <dsp:spPr>
        <a:xfrm>
          <a:off x="1099121" y="1000099"/>
          <a:ext cx="1861488" cy="930744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/>
            <a:t>Sağlıklı ve mutlu hayvanlar</a:t>
          </a:r>
        </a:p>
      </dsp:txBody>
      <dsp:txXfrm>
        <a:off x="1144556" y="1045534"/>
        <a:ext cx="1770618" cy="8398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39BBD3-59E1-4AFA-8DF5-791AF4656D13}">
      <dsp:nvSpPr>
        <dsp:cNvPr id="0" name=""/>
        <dsp:cNvSpPr/>
      </dsp:nvSpPr>
      <dsp:spPr>
        <a:xfrm>
          <a:off x="980058" y="-13441"/>
          <a:ext cx="5272455" cy="5272455"/>
        </a:xfrm>
        <a:prstGeom prst="circularArrow">
          <a:avLst>
            <a:gd name="adj1" fmla="val 5544"/>
            <a:gd name="adj2" fmla="val 330680"/>
            <a:gd name="adj3" fmla="val 14510371"/>
            <a:gd name="adj4" fmla="val 16953324"/>
            <a:gd name="adj5" fmla="val 5757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D627BB-E339-4F13-8EF7-968F49047167}">
      <dsp:nvSpPr>
        <dsp:cNvPr id="0" name=""/>
        <dsp:cNvSpPr/>
      </dsp:nvSpPr>
      <dsp:spPr>
        <a:xfrm>
          <a:off x="2820404" y="2708"/>
          <a:ext cx="1647756" cy="82387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>
              <a:latin typeface="Times New Roman" panose="02020603050405020304" pitchFamily="18" charset="0"/>
            </a:rPr>
            <a:t>EKONOMİK KAYIP</a:t>
          </a:r>
          <a:endParaRPr lang="tr-TR" sz="1400" kern="1200" dirty="0"/>
        </a:p>
      </dsp:txBody>
      <dsp:txXfrm>
        <a:off x="2860622" y="42926"/>
        <a:ext cx="1567320" cy="743442"/>
      </dsp:txXfrm>
    </dsp:sp>
    <dsp:sp modelId="{896B95C5-81EE-4100-AC7B-0FAAE9BC0383}">
      <dsp:nvSpPr>
        <dsp:cNvPr id="0" name=""/>
        <dsp:cNvSpPr/>
      </dsp:nvSpPr>
      <dsp:spPr>
        <a:xfrm>
          <a:off x="4578259" y="849246"/>
          <a:ext cx="1647756" cy="823878"/>
        </a:xfrm>
        <a:prstGeom prst="roundRect">
          <a:avLst/>
        </a:prstGeom>
        <a:solidFill>
          <a:schemeClr val="accent3">
            <a:hueOff val="451767"/>
            <a:satOff val="16667"/>
            <a:lumOff val="-2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 err="1">
              <a:latin typeface="Times New Roman" panose="02020603050405020304" pitchFamily="18" charset="0"/>
            </a:rPr>
            <a:t>Zoonoz</a:t>
          </a:r>
          <a:r>
            <a:rPr lang="tr-TR" sz="1400" kern="1200" dirty="0">
              <a:latin typeface="Times New Roman" panose="02020603050405020304" pitchFamily="18" charset="0"/>
            </a:rPr>
            <a:t> Hastalıkların İnsanlara Bulaşması</a:t>
          </a:r>
          <a:endParaRPr lang="tr-TR" sz="1400" kern="1200" dirty="0"/>
        </a:p>
      </dsp:txBody>
      <dsp:txXfrm>
        <a:off x="4618477" y="889464"/>
        <a:ext cx="1567320" cy="743442"/>
      </dsp:txXfrm>
    </dsp:sp>
    <dsp:sp modelId="{3022F7B6-1FA4-41C1-8E47-769FE8E7D926}">
      <dsp:nvSpPr>
        <dsp:cNvPr id="0" name=""/>
        <dsp:cNvSpPr/>
      </dsp:nvSpPr>
      <dsp:spPr>
        <a:xfrm>
          <a:off x="5012414" y="2751401"/>
          <a:ext cx="1647756" cy="823878"/>
        </a:xfrm>
        <a:prstGeom prst="roundRect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>
              <a:latin typeface="Times New Roman" panose="02020603050405020304" pitchFamily="18" charset="0"/>
              <a:ea typeface="Calibri" panose="020F0502020204030204" pitchFamily="34" charset="0"/>
            </a:rPr>
            <a:t>Et ve Süt Üretiminin Azalması</a:t>
          </a:r>
          <a:endParaRPr lang="tr-TR" sz="1400" kern="1200" dirty="0"/>
        </a:p>
      </dsp:txBody>
      <dsp:txXfrm>
        <a:off x="5052632" y="2791619"/>
        <a:ext cx="1567320" cy="743442"/>
      </dsp:txXfrm>
    </dsp:sp>
    <dsp:sp modelId="{E49F5ADC-61AB-4808-828D-D2D78C2326F0}">
      <dsp:nvSpPr>
        <dsp:cNvPr id="0" name=""/>
        <dsp:cNvSpPr/>
      </dsp:nvSpPr>
      <dsp:spPr>
        <a:xfrm>
          <a:off x="4224302" y="4083588"/>
          <a:ext cx="1647756" cy="823878"/>
        </a:xfrm>
        <a:prstGeom prst="round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>
              <a:latin typeface="Times New Roman" panose="02020603050405020304" pitchFamily="18" charset="0"/>
            </a:rPr>
            <a:t>Sağlık Masraflarının Artması</a:t>
          </a:r>
          <a:endParaRPr lang="tr-TR" sz="1400" kern="1200" dirty="0"/>
        </a:p>
      </dsp:txBody>
      <dsp:txXfrm>
        <a:off x="4264520" y="4123806"/>
        <a:ext cx="1567320" cy="743442"/>
      </dsp:txXfrm>
    </dsp:sp>
    <dsp:sp modelId="{637AF3A9-C8BE-47AC-84B1-7E16C10B5FE8}">
      <dsp:nvSpPr>
        <dsp:cNvPr id="0" name=""/>
        <dsp:cNvSpPr/>
      </dsp:nvSpPr>
      <dsp:spPr>
        <a:xfrm>
          <a:off x="1452198" y="3987523"/>
          <a:ext cx="1647756" cy="823878"/>
        </a:xfrm>
        <a:prstGeom prst="roundRect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Üreme Performansının Düşmesi</a:t>
          </a:r>
          <a:endParaRPr lang="tr-TR" sz="1400" kern="1200" dirty="0"/>
        </a:p>
      </dsp:txBody>
      <dsp:txXfrm>
        <a:off x="1492416" y="4027741"/>
        <a:ext cx="1567320" cy="743442"/>
      </dsp:txXfrm>
    </dsp:sp>
    <dsp:sp modelId="{DE1C7E46-4E9D-4F44-8E4E-677181D333C5}">
      <dsp:nvSpPr>
        <dsp:cNvPr id="0" name=""/>
        <dsp:cNvSpPr/>
      </dsp:nvSpPr>
      <dsp:spPr>
        <a:xfrm>
          <a:off x="628394" y="2751401"/>
          <a:ext cx="1647756" cy="823878"/>
        </a:xfrm>
        <a:prstGeom prst="roundRect">
          <a:avLst/>
        </a:prstGeom>
        <a:solidFill>
          <a:schemeClr val="accent3">
            <a:hueOff val="2258833"/>
            <a:satOff val="83333"/>
            <a:lumOff val="-122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 err="1">
              <a:latin typeface="Times New Roman" panose="02020603050405020304" pitchFamily="18" charset="0"/>
              <a:ea typeface="Calibri" panose="020F0502020204030204" pitchFamily="34" charset="0"/>
            </a:rPr>
            <a:t>M</a:t>
          </a:r>
          <a:r>
            <a:rPr lang="tr-TR" sz="1400" kern="1200" dirty="0" err="1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astitis</a:t>
          </a:r>
          <a:r>
            <a:rPr lang="tr-TR" sz="1400" kern="1200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 ve Topallık Sorunlarının Artması</a:t>
          </a:r>
          <a:endParaRPr lang="tr-TR" sz="1400" kern="1200" dirty="0"/>
        </a:p>
      </dsp:txBody>
      <dsp:txXfrm>
        <a:off x="668612" y="2791619"/>
        <a:ext cx="1567320" cy="743442"/>
      </dsp:txXfrm>
    </dsp:sp>
    <dsp:sp modelId="{280DEFDB-B69F-4D6E-8DDD-E9EA90AD5F82}">
      <dsp:nvSpPr>
        <dsp:cNvPr id="0" name=""/>
        <dsp:cNvSpPr/>
      </dsp:nvSpPr>
      <dsp:spPr>
        <a:xfrm>
          <a:off x="1062548" y="849246"/>
          <a:ext cx="1647756" cy="823878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>
              <a:effectLst/>
              <a:latin typeface="Times New Roman" panose="02020603050405020304" pitchFamily="18" charset="0"/>
              <a:ea typeface="Calibri" panose="020F0502020204030204" pitchFamily="34" charset="0"/>
            </a:rPr>
            <a:t>Buzağı ve Kuzu Kayıplarının Daha Fazla Yaşanması</a:t>
          </a:r>
          <a:endParaRPr lang="tr-TR" sz="1400" kern="1200" dirty="0"/>
        </a:p>
      </dsp:txBody>
      <dsp:txXfrm>
        <a:off x="1102766" y="889464"/>
        <a:ext cx="1567320" cy="7434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F93A2-6BAF-4B60-956C-C102DD2EE0E2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EB03FC-96FA-4544-8387-DAFF6BCEB9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3130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EB03FC-96FA-4544-8387-DAFF6BCEB9A5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5537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06F0E6-57D8-8B81-55DE-75B20DB13B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BF6DC52-0C93-6151-05E2-4FCAEFEF2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2D9E86A-4AFB-787C-F48B-62147102E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36B45-0904-4510-BC54-4F8B00829822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5A3CB83-6181-C775-ACD2-9654028DB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8AE4B54-8FAE-37F2-5700-D74239407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DD5F3-8CD0-43B2-9D11-934EE7F3C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9224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76F296-2A6D-DA03-96AF-DBA88B7C7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151FDAE-6DD9-821E-E165-1A5B530935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A60B80F-F9B7-1CB0-7A3D-05BD32392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36B45-0904-4510-BC54-4F8B00829822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B59363-691B-38B9-03A4-777422F44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15493B3-081E-1EBE-48EC-9347075EB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DD5F3-8CD0-43B2-9D11-934EE7F3C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087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5D7B8EF-8672-D9FE-2F91-7FE6592632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BF26CA3-44E8-40ED-2C07-74F5396839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C4C9316-E69C-5261-50E7-B565653D6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36B45-0904-4510-BC54-4F8B00829822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FAC10AE-A066-B2C1-EF71-CFE380199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D76DDB-6003-F42F-23E5-1B43BB9D2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DD5F3-8CD0-43B2-9D11-934EE7F3C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4609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688E60-E93E-22D1-9754-9C6B4D99C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02180B-18F3-9EB0-6091-57E2B5A25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2544187-1090-8092-E66E-8A199E4D0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36B45-0904-4510-BC54-4F8B00829822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A1711C4-BE08-F5D2-BAC0-D7D0BB857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AAEC77A-4A72-3603-1459-0A840EEA7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DD5F3-8CD0-43B2-9D11-934EE7F3C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4872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F03657-F636-27FE-70EF-4BA45A823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947E310-ED39-69AF-80DB-24923B6D11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416558D-41FA-72CC-EDF3-88A7B71C7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36B45-0904-4510-BC54-4F8B00829822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ECB6360-062F-6313-6AA0-2377D474C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45BA4C8-D9A3-36CA-9C38-D6F2D1389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DD5F3-8CD0-43B2-9D11-934EE7F3C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2709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07D0C4-7B94-C6F3-FCAD-3457FAC04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3D474F-B88E-19DD-3101-EA6FDEF779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7F15DDF-77D3-8BA3-15AD-2FED2A7358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DF020ED-647A-3462-5E55-E12CB8E86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36B45-0904-4510-BC54-4F8B00829822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870D77C-8ACD-E882-3D4C-6F4EA0FD4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D321E0E-5DD9-2636-8D66-6F31D36F0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DD5F3-8CD0-43B2-9D11-934EE7F3C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3826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89DB96-28F6-F8AD-5A30-EF85943B1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6AB6436-EC0C-1F2A-85C7-8D7AAB8685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F75D9CA-9A5A-D280-3DDD-926758823A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ED208C2-A77F-B0E8-104F-8BB41F94BB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450C460-1177-D7DD-D3E3-3AE63C379F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0F196FD-116C-96BE-D122-5281F55AB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36B45-0904-4510-BC54-4F8B00829822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AE9A2022-00B0-1CC4-0787-481E0DBFA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E594783-59C2-E82D-56BF-BA7DAC2BF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DD5F3-8CD0-43B2-9D11-934EE7F3C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835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33C0ED-CA60-5D46-2D8E-68D2577CA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FB6EBBB-59BD-ED8D-5552-7E282CCF4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36B45-0904-4510-BC54-4F8B00829822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D884CF0-1118-4C74-4FFD-7778E3477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40CD2A5-02B3-961E-C7D9-C19C47D82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DD5F3-8CD0-43B2-9D11-934EE7F3C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779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3045534-77E4-7A56-9CEC-FB3E39F55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36B45-0904-4510-BC54-4F8B00829822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724CD20-7145-C579-60F0-706B5CB48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E17114C-A60C-FC16-F98F-83041FF27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DD5F3-8CD0-43B2-9D11-934EE7F3C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8187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9084686-16BB-6C79-B767-D86A9446A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B79C59-A0F5-312B-B49D-7A2AE27DB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18FFB0D-3111-B30E-B578-80BF53CC3E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C853BB2-ED74-5941-0132-37517EB93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36B45-0904-4510-BC54-4F8B00829822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9095B81-6632-EB5D-C631-D9D893438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7ECC211-633E-118C-369B-909F742ED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DD5F3-8CD0-43B2-9D11-934EE7F3C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8019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097795-00AA-7FD5-DA8C-FF62AD1F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B6ACBB7-5003-0C05-537A-A3A6FE6E1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DBBAE9F-4116-BD8A-F145-A8A145AFA4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E5CF6F7-E416-E1F7-AAB6-8C8AD032D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36B45-0904-4510-BC54-4F8B00829822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FA3E4E8-7376-A29B-54EC-67A643D36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6E413BB-D26B-E9D3-029C-1DECEB7EF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DD5F3-8CD0-43B2-9D11-934EE7F3C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0069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7696568-D364-5103-32FA-8E8F76567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A85AB81-7CCC-26B5-D47C-8791C5B5CF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8758C03-AFD3-FBAE-D038-EC65A6E1F7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36B45-0904-4510-BC54-4F8B00829822}" type="datetimeFigureOut">
              <a:rPr lang="tr-TR" smtClean="0"/>
              <a:t>21.07.2026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8F4FADE-40F2-9CA5-8E87-5E25718994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A2D307-3503-EB09-D955-E0F29D2A4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ADD5F3-8CD0-43B2-9D11-934EE7F3CA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2110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interest.com/pin/501799583481342919/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34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4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43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valleycoop.com/how-to-calculate-sheep-or-goat-weight-with-no-scale/" TargetMode="External"/><Relationship Id="rId7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slide" Target="slide25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11">
            <a:extLst>
              <a:ext uri="{FF2B5EF4-FFF2-40B4-BE49-F238E27FC236}">
                <a16:creationId xmlns:a16="http://schemas.microsoft.com/office/drawing/2014/main" id="{A2C319E1-7B4C-724F-A0DE-51433E2D2DA3}"/>
              </a:ext>
            </a:extLst>
          </p:cNvPr>
          <p:cNvSpPr/>
          <p:nvPr/>
        </p:nvSpPr>
        <p:spPr>
          <a:xfrm>
            <a:off x="0" y="1"/>
            <a:ext cx="12192000" cy="48087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1C5E98B6-678A-4D47-99D2-BF52C0A12B06}"/>
              </a:ext>
            </a:extLst>
          </p:cNvPr>
          <p:cNvSpPr/>
          <p:nvPr/>
        </p:nvSpPr>
        <p:spPr>
          <a:xfrm rot="10800000">
            <a:off x="1524000" y="6592440"/>
            <a:ext cx="9144000" cy="26556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1" name="Unvan 1">
            <a:extLst>
              <a:ext uri="{FF2B5EF4-FFF2-40B4-BE49-F238E27FC236}">
                <a16:creationId xmlns:a16="http://schemas.microsoft.com/office/drawing/2014/main" id="{11109964-3328-5849-9C45-C1088919843F}"/>
              </a:ext>
            </a:extLst>
          </p:cNvPr>
          <p:cNvSpPr txBox="1">
            <a:spLocks/>
          </p:cNvSpPr>
          <p:nvPr/>
        </p:nvSpPr>
        <p:spPr>
          <a:xfrm>
            <a:off x="2734190" y="3225288"/>
            <a:ext cx="7018409" cy="8540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400" dirty="0"/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6869724" y="6400800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2085159" y="2588132"/>
            <a:ext cx="8316469" cy="20903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Hayvancılık İşletmelerinde Biyogüvenlik Uygulamalarının Önemi</a:t>
            </a:r>
            <a:endParaRPr lang="tr-TR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Importance of Biosafety Practices in </a:t>
            </a:r>
            <a:r>
              <a:rPr lang="tr-TR" sz="2800" b="1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ivestock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800" b="1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arming</a:t>
            </a:r>
            <a:endParaRPr lang="tr-TR" sz="2800" b="1" dirty="0">
              <a:solidFill>
                <a:schemeClr val="accent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0EF2772E-69BA-D82D-5CA9-10591D7E7B62}"/>
              </a:ext>
            </a:extLst>
          </p:cNvPr>
          <p:cNvSpPr txBox="1"/>
          <p:nvPr/>
        </p:nvSpPr>
        <p:spPr>
          <a:xfrm>
            <a:off x="2271297" y="4744145"/>
            <a:ext cx="81624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tr-TR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Doç. Dr. H. Deniz ŞİRELİ</a:t>
            </a:r>
            <a:endParaRPr lang="tr-T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tr-TR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Dicle Üniversitesi, Ziraat Fakültesi, Zootekni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E530C34-91B2-FA8C-63D2-955887221DE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935" y="768668"/>
            <a:ext cx="1488154" cy="146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149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01504" cy="387066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0679" y="0"/>
            <a:ext cx="6921321" cy="387066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70664"/>
            <a:ext cx="2987336" cy="298733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335" y="3870664"/>
            <a:ext cx="5318915" cy="298733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6250" y="3870664"/>
            <a:ext cx="3841724" cy="298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001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535" y="0"/>
            <a:ext cx="5125560" cy="683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984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523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568823" cy="6866229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8823" y="-8230"/>
            <a:ext cx="4825047" cy="6858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3869" y="-8230"/>
            <a:ext cx="38762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67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326" y="852257"/>
            <a:ext cx="11578564" cy="546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2766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874" y="0"/>
            <a:ext cx="92306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68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2" y="0"/>
            <a:ext cx="5391805" cy="3817398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803" y="0"/>
            <a:ext cx="6786485" cy="381739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650" y="3817398"/>
            <a:ext cx="2807749" cy="280774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7911" y="3942965"/>
            <a:ext cx="3363177" cy="2522383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949916" y="5987693"/>
            <a:ext cx="28497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1400" b="1" dirty="0"/>
              <a:t>Uyarı</a:t>
            </a:r>
          </a:p>
          <a:p>
            <a:pPr algn="ctr"/>
            <a:r>
              <a:rPr lang="tr-TR" sz="1400" b="1" dirty="0"/>
              <a:t>Ziyaretçiler Lütfen Çiftlik </a:t>
            </a:r>
          </a:p>
          <a:p>
            <a:pPr algn="ctr"/>
            <a:r>
              <a:rPr lang="tr-TR" sz="1400" b="1" dirty="0"/>
              <a:t>Biyolojik Güvenliğine Saygı Gösterin</a:t>
            </a: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5413" y="3991946"/>
            <a:ext cx="3297869" cy="247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535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1"/>
          <p:cNvSpPr>
            <a:spLocks noChangeArrowheads="1"/>
          </p:cNvSpPr>
          <p:nvPr/>
        </p:nvSpPr>
        <p:spPr bwMode="auto">
          <a:xfrm>
            <a:off x="2930769" y="1434612"/>
            <a:ext cx="7315200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215"/>
              <a:t>	</a:t>
            </a:r>
          </a:p>
        </p:txBody>
      </p:sp>
      <p:sp>
        <p:nvSpPr>
          <p:cNvPr id="26" name="Ok: Sağ 25">
            <a:extLst>
              <a:ext uri="{FF2B5EF4-FFF2-40B4-BE49-F238E27FC236}">
                <a16:creationId xmlns:a16="http://schemas.microsoft.com/office/drawing/2014/main" id="{48230EB2-6A85-406F-A680-D1A12270D217}"/>
              </a:ext>
            </a:extLst>
          </p:cNvPr>
          <p:cNvSpPr/>
          <p:nvPr/>
        </p:nvSpPr>
        <p:spPr>
          <a:xfrm>
            <a:off x="286519" y="2213161"/>
            <a:ext cx="1120940" cy="8072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800" dirty="0"/>
              <a:t>2.Biyogüvenlikte 3K prensibi</a:t>
            </a:r>
          </a:p>
        </p:txBody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BC2A573A-7F1C-A762-7155-6857F5A47A8C}"/>
              </a:ext>
            </a:extLst>
          </p:cNvPr>
          <p:cNvSpPr/>
          <p:nvPr/>
        </p:nvSpPr>
        <p:spPr>
          <a:xfrm>
            <a:off x="286519" y="1514313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1.Giriş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7B93B1A1-BE1F-D8DC-74E5-6E44FA7DC5A9}"/>
              </a:ext>
            </a:extLst>
          </p:cNvPr>
          <p:cNvSpPr/>
          <p:nvPr/>
        </p:nvSpPr>
        <p:spPr>
          <a:xfrm>
            <a:off x="286519" y="5312328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5.</a:t>
            </a:r>
            <a:r>
              <a:rPr lang="tr-T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Sonuç ve Öneriler</a:t>
            </a:r>
            <a:endParaRPr lang="tr-TR" sz="1000" dirty="0"/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A98FAE32-B188-FEF2-E59B-D5A7A08AF589}"/>
              </a:ext>
            </a:extLst>
          </p:cNvPr>
          <p:cNvSpPr/>
          <p:nvPr/>
        </p:nvSpPr>
        <p:spPr>
          <a:xfrm>
            <a:off x="286519" y="3393552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3.Faydalar ve Riskler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CF3E03B7-0D57-9C7D-8ACD-CF5D94BC6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7087" y="1752233"/>
            <a:ext cx="7315200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215" b="1" dirty="0">
                <a:solidFill>
                  <a:srgbClr val="FF0000"/>
                </a:solidFill>
                <a:latin typeface="Arial Narrow" panose="020B0606020202030204" pitchFamily="34" charset="0"/>
              </a:rPr>
              <a:t>BİYOGÜVENLİKTE 3K PRENSİBİ NEDİR?</a:t>
            </a:r>
          </a:p>
        </p:txBody>
      </p:sp>
      <p:graphicFrame>
        <p:nvGraphicFramePr>
          <p:cNvPr id="12" name="Diyagram 11">
            <a:extLst>
              <a:ext uri="{FF2B5EF4-FFF2-40B4-BE49-F238E27FC236}">
                <a16:creationId xmlns:a16="http://schemas.microsoft.com/office/drawing/2014/main" id="{348D54BC-C350-1319-B4B7-D2498AC54C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6173554"/>
              </p:ext>
            </p:extLst>
          </p:nvPr>
        </p:nvGraphicFramePr>
        <p:xfrm>
          <a:off x="2620870" y="1079029"/>
          <a:ext cx="7217546" cy="673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Resim 13">
            <a:extLst>
              <a:ext uri="{FF2B5EF4-FFF2-40B4-BE49-F238E27FC236}">
                <a16:creationId xmlns:a16="http://schemas.microsoft.com/office/drawing/2014/main" id="{62242743-1BAF-0C03-0D12-7A1A4B2681A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 l="3890" t="-1567" r="3890" b="-1567"/>
          <a:stretch/>
        </p:blipFill>
        <p:spPr>
          <a:xfrm>
            <a:off x="8341812" y="4829540"/>
            <a:ext cx="2600951" cy="2028460"/>
          </a:xfrm>
          <a:prstGeom prst="rect">
            <a:avLst/>
          </a:prstGeom>
        </p:spPr>
      </p:pic>
      <p:sp>
        <p:nvSpPr>
          <p:cNvPr id="16" name="Ok: Sağ 15">
            <a:extLst>
              <a:ext uri="{FF2B5EF4-FFF2-40B4-BE49-F238E27FC236}">
                <a16:creationId xmlns:a16="http://schemas.microsoft.com/office/drawing/2014/main" id="{20AEB552-F7F7-FD05-F053-ABE5503346AC}"/>
              </a:ext>
            </a:extLst>
          </p:cNvPr>
          <p:cNvSpPr/>
          <p:nvPr/>
        </p:nvSpPr>
        <p:spPr>
          <a:xfrm>
            <a:off x="4676960" y="5131902"/>
            <a:ext cx="3362424" cy="14408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3K prensibi = Kârın Artması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ED94A339-D1A9-28D7-0B46-6142433F7836}"/>
              </a:ext>
            </a:extLst>
          </p:cNvPr>
          <p:cNvSpPr/>
          <p:nvPr/>
        </p:nvSpPr>
        <p:spPr>
          <a:xfrm>
            <a:off x="286519" y="4349841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900" dirty="0"/>
              <a:t>4.</a:t>
            </a:r>
            <a:r>
              <a:rPr lang="tr-TR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Önlemler ve Yapılması </a:t>
            </a:r>
            <a:br>
              <a:rPr lang="tr-TR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Gereken Uygulamalar</a:t>
            </a:r>
            <a:endParaRPr lang="tr-TR" sz="9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899" y="-3359"/>
            <a:ext cx="12112101" cy="1162212"/>
          </a:xfrm>
          <a:prstGeom prst="rect">
            <a:avLst/>
          </a:prstGeom>
        </p:spPr>
      </p:pic>
      <p:sp>
        <p:nvSpPr>
          <p:cNvPr id="20" name="Metin kutusu 19"/>
          <p:cNvSpPr txBox="1"/>
          <p:nvPr/>
        </p:nvSpPr>
        <p:spPr>
          <a:xfrm>
            <a:off x="2039185" y="2185429"/>
            <a:ext cx="879777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b="1" dirty="0"/>
              <a:t>Koruma</a:t>
            </a:r>
            <a:r>
              <a:rPr lang="tr-TR" dirty="0"/>
              <a:t>: Sürünün hastalıklardan uzak tutulmasıdır.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dirty="0"/>
              <a:t>Karantina (</a:t>
            </a:r>
            <a:r>
              <a:rPr lang="tr-TR" b="1" dirty="0"/>
              <a:t>İzole</a:t>
            </a:r>
            <a:r>
              <a:rPr lang="tr-TR" dirty="0"/>
              <a:t>)</a:t>
            </a:r>
            <a:r>
              <a:rPr lang="tr-TR" i="1" dirty="0"/>
              <a:t>, </a:t>
            </a:r>
            <a:endParaRPr lang="tr-TR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dirty="0"/>
              <a:t>Aşılama (</a:t>
            </a:r>
            <a:r>
              <a:rPr lang="tr-TR" b="1" dirty="0"/>
              <a:t>Hastalıklara karşı direnç</a:t>
            </a:r>
            <a:r>
              <a:rPr lang="tr-TR" dirty="0"/>
              <a:t>) ve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tr-TR" dirty="0"/>
              <a:t>Dezenfeksiyon</a:t>
            </a:r>
            <a:r>
              <a:rPr lang="tr-TR" b="1" dirty="0"/>
              <a:t> </a:t>
            </a:r>
            <a:r>
              <a:rPr lang="tr-TR" dirty="0"/>
              <a:t>ile sağlanabilir.</a:t>
            </a:r>
          </a:p>
          <a:p>
            <a:pPr lvl="0"/>
            <a:endParaRPr lang="tr-TR" dirty="0"/>
          </a:p>
          <a:p>
            <a:pPr lvl="0"/>
            <a:r>
              <a:rPr lang="tr-TR" b="1" dirty="0"/>
              <a:t>Kontrol</a:t>
            </a:r>
            <a:r>
              <a:rPr lang="tr-TR" dirty="0"/>
              <a:t>: Sürüde bulunan hastalıkların sıklığının azaltılması, biyolojik ve ekonomik olarak kabul edilebilir oranlara düşürülmesidir.</a:t>
            </a:r>
          </a:p>
          <a:p>
            <a:pPr lvl="0"/>
            <a:endParaRPr lang="tr-TR" dirty="0"/>
          </a:p>
          <a:p>
            <a:pPr lvl="0"/>
            <a:r>
              <a:rPr lang="tr-TR" b="1" dirty="0"/>
              <a:t>Kovma: </a:t>
            </a:r>
            <a:r>
              <a:rPr lang="tr-TR" dirty="0"/>
              <a:t>(</a:t>
            </a:r>
            <a:r>
              <a:rPr lang="tr-TR" b="1" dirty="0"/>
              <a:t>Eradikasyon</a:t>
            </a:r>
            <a:r>
              <a:rPr lang="tr-TR" dirty="0"/>
              <a:t>) Hastalık etkenleri ve hastalıkların sürüden ve bölgeden uzak tutulmasıdır.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38441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684" y="848801"/>
            <a:ext cx="6458851" cy="346758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5844" y="848801"/>
            <a:ext cx="5210850" cy="346758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551" y="4316385"/>
            <a:ext cx="3592695" cy="2395131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3388" y="4316385"/>
            <a:ext cx="3522485" cy="236089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11379" y="4316385"/>
            <a:ext cx="4261188" cy="2395131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84082" y="1"/>
            <a:ext cx="6196436" cy="923278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4563123" y="2500376"/>
            <a:ext cx="2918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Karantina (İzole), </a:t>
            </a:r>
          </a:p>
        </p:txBody>
      </p:sp>
      <p:sp>
        <p:nvSpPr>
          <p:cNvPr id="13" name="Dikdörtgen 12"/>
          <p:cNvSpPr/>
          <p:nvPr/>
        </p:nvSpPr>
        <p:spPr>
          <a:xfrm>
            <a:off x="10715349" y="2592280"/>
            <a:ext cx="15112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Aşılama</a:t>
            </a:r>
          </a:p>
        </p:txBody>
      </p:sp>
      <p:sp>
        <p:nvSpPr>
          <p:cNvPr id="14" name="Dikdörtgen 13"/>
          <p:cNvSpPr/>
          <p:nvPr/>
        </p:nvSpPr>
        <p:spPr>
          <a:xfrm>
            <a:off x="4583555" y="5439896"/>
            <a:ext cx="22622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Dezenfeksiyon</a:t>
            </a:r>
          </a:p>
        </p:txBody>
      </p:sp>
    </p:spTree>
    <p:extLst>
      <p:ext uri="{BB962C8B-B14F-4D97-AF65-F5344CB8AC3E}">
        <p14:creationId xmlns:p14="http://schemas.microsoft.com/office/powerpoint/2010/main" val="515281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1"/>
          <p:cNvSpPr>
            <a:spLocks noChangeArrowheads="1"/>
          </p:cNvSpPr>
          <p:nvPr/>
        </p:nvSpPr>
        <p:spPr bwMode="auto">
          <a:xfrm>
            <a:off x="2849417" y="1109470"/>
            <a:ext cx="7315200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215" b="1" dirty="0">
                <a:solidFill>
                  <a:srgbClr val="FF0000"/>
                </a:solidFill>
              </a:rPr>
              <a:t>FAYDALAR NELERDİR?</a:t>
            </a:r>
            <a:r>
              <a:rPr lang="tr-TR" altLang="tr-TR" sz="2215" dirty="0"/>
              <a:t>	</a:t>
            </a:r>
          </a:p>
        </p:txBody>
      </p:sp>
      <p:sp>
        <p:nvSpPr>
          <p:cNvPr id="26" name="Ok: Sağ 25">
            <a:extLst>
              <a:ext uri="{FF2B5EF4-FFF2-40B4-BE49-F238E27FC236}">
                <a16:creationId xmlns:a16="http://schemas.microsoft.com/office/drawing/2014/main" id="{48230EB2-6A85-406F-A680-D1A12270D217}"/>
              </a:ext>
            </a:extLst>
          </p:cNvPr>
          <p:cNvSpPr/>
          <p:nvPr/>
        </p:nvSpPr>
        <p:spPr>
          <a:xfrm>
            <a:off x="286519" y="3371843"/>
            <a:ext cx="1008000" cy="7070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dirty="0"/>
              <a:t>3. Faydalar ve Riskler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7B93B1A1-BE1F-D8DC-74E5-6E44FA7DC5A9}"/>
              </a:ext>
            </a:extLst>
          </p:cNvPr>
          <p:cNvSpPr/>
          <p:nvPr/>
        </p:nvSpPr>
        <p:spPr>
          <a:xfrm>
            <a:off x="286519" y="5312328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5.</a:t>
            </a:r>
            <a:r>
              <a:rPr lang="tr-T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Sonuç ve Öneriler</a:t>
            </a:r>
            <a:endParaRPr lang="tr-TR" sz="1000" dirty="0"/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A98FAE32-B188-FEF2-E59B-D5A7A08AF589}"/>
              </a:ext>
            </a:extLst>
          </p:cNvPr>
          <p:cNvSpPr/>
          <p:nvPr/>
        </p:nvSpPr>
        <p:spPr>
          <a:xfrm>
            <a:off x="286519" y="1511546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1.Giriş</a:t>
            </a:r>
          </a:p>
        </p:txBody>
      </p:sp>
      <p:graphicFrame>
        <p:nvGraphicFramePr>
          <p:cNvPr id="2" name="Diyagram 1">
            <a:extLst>
              <a:ext uri="{FF2B5EF4-FFF2-40B4-BE49-F238E27FC236}">
                <a16:creationId xmlns:a16="http://schemas.microsoft.com/office/drawing/2014/main" id="{C7073CDA-9AC8-564E-1544-6352B5BDB5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8055477"/>
              </p:ext>
            </p:extLst>
          </p:nvPr>
        </p:nvGraphicFramePr>
        <p:xfrm>
          <a:off x="2547891" y="1793097"/>
          <a:ext cx="7519386" cy="4928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Grafik 12" descr="Madeni paralar">
            <a:extLst>
              <a:ext uri="{FF2B5EF4-FFF2-40B4-BE49-F238E27FC236}">
                <a16:creationId xmlns:a16="http://schemas.microsoft.com/office/drawing/2014/main" id="{265343AE-1CF9-4071-0BFC-6A81EB45565D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27038" y="3361498"/>
            <a:ext cx="860878" cy="860878"/>
          </a:xfrm>
          <a:prstGeom prst="rect">
            <a:avLst/>
          </a:prstGeom>
        </p:spPr>
      </p:pic>
      <p:sp>
        <p:nvSpPr>
          <p:cNvPr id="14" name="Dikdörtgen 13">
            <a:extLst>
              <a:ext uri="{FF2B5EF4-FFF2-40B4-BE49-F238E27FC236}">
                <a16:creationId xmlns:a16="http://schemas.microsoft.com/office/drawing/2014/main" id="{AAC0E975-B2B6-7F98-6C16-95E8DB9A5797}"/>
              </a:ext>
            </a:extLst>
          </p:cNvPr>
          <p:cNvSpPr/>
          <p:nvPr/>
        </p:nvSpPr>
        <p:spPr>
          <a:xfrm>
            <a:off x="286519" y="4349841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900" dirty="0"/>
              <a:t>4.</a:t>
            </a:r>
            <a:r>
              <a:rPr lang="tr-TR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Önlemler ve Yapılması </a:t>
            </a:r>
            <a:br>
              <a:rPr lang="tr-TR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Gereken Uygulamalar</a:t>
            </a:r>
            <a:endParaRPr lang="tr-TR" sz="900" dirty="0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60BAD116-7691-0414-78A8-57F70DA2EA43}"/>
              </a:ext>
            </a:extLst>
          </p:cNvPr>
          <p:cNvSpPr/>
          <p:nvPr/>
        </p:nvSpPr>
        <p:spPr>
          <a:xfrm>
            <a:off x="286519" y="2521658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 2. Biyogüvenlikte 3K prensibi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5138"/>
            <a:ext cx="12192000" cy="116221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0585" y="1029810"/>
            <a:ext cx="1571191" cy="569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8701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Resim 15">
            <a:extLst>
              <a:ext uri="{FF2B5EF4-FFF2-40B4-BE49-F238E27FC236}">
                <a16:creationId xmlns:a16="http://schemas.microsoft.com/office/drawing/2014/main" id="{2FC1A7F5-DAC9-392A-AA34-F5703B510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058017" y="2866001"/>
            <a:ext cx="2497813" cy="2180804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515524" y="2246431"/>
            <a:ext cx="11185864" cy="3726928"/>
          </a:xfrm>
          <a:prstGeom prst="rect">
            <a:avLst/>
          </a:prstGeom>
          <a:solidFill>
            <a:schemeClr val="accent1">
              <a:lumMod val="75000"/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4" name="Dikdörtgen 1"/>
          <p:cNvSpPr>
            <a:spLocks noChangeArrowheads="1"/>
          </p:cNvSpPr>
          <p:nvPr/>
        </p:nvSpPr>
        <p:spPr bwMode="auto">
          <a:xfrm>
            <a:off x="2930769" y="1434612"/>
            <a:ext cx="7315200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215"/>
              <a:t>	</a:t>
            </a:r>
          </a:p>
        </p:txBody>
      </p:sp>
      <p:grpSp>
        <p:nvGrpSpPr>
          <p:cNvPr id="7" name="Grup 6"/>
          <p:cNvGrpSpPr/>
          <p:nvPr/>
        </p:nvGrpSpPr>
        <p:grpSpPr>
          <a:xfrm>
            <a:off x="656948" y="2713931"/>
            <a:ext cx="9235883" cy="2439388"/>
            <a:chOff x="789978" y="2475221"/>
            <a:chExt cx="7581206" cy="2078224"/>
          </a:xfrm>
        </p:grpSpPr>
        <p:sp>
          <p:nvSpPr>
            <p:cNvPr id="2" name="Dikdörtgen 1">
              <a:hlinkClick r:id="rId4" action="ppaction://hlinksldjump"/>
            </p:cNvPr>
            <p:cNvSpPr/>
            <p:nvPr/>
          </p:nvSpPr>
          <p:spPr>
            <a:xfrm>
              <a:off x="802434" y="2475221"/>
              <a:ext cx="7568750" cy="43243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r-TR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1. Giriş</a:t>
              </a:r>
            </a:p>
          </p:txBody>
        </p:sp>
        <p:sp>
          <p:nvSpPr>
            <p:cNvPr id="13" name="Dikdörtgen 12">
              <a:hlinkClick r:id="rId5" action="ppaction://hlinksldjump"/>
            </p:cNvPr>
            <p:cNvSpPr/>
            <p:nvPr/>
          </p:nvSpPr>
          <p:spPr>
            <a:xfrm>
              <a:off x="802434" y="2846788"/>
              <a:ext cx="7568750" cy="43243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r-TR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2. Biyogüvenlikte 3K</a:t>
              </a:r>
            </a:p>
          </p:txBody>
        </p:sp>
        <p:sp>
          <p:nvSpPr>
            <p:cNvPr id="18" name="Dikdörtgen 17">
              <a:hlinkClick r:id="" action="ppaction://noaction"/>
            </p:cNvPr>
            <p:cNvSpPr/>
            <p:nvPr/>
          </p:nvSpPr>
          <p:spPr>
            <a:xfrm>
              <a:off x="802434" y="3230357"/>
              <a:ext cx="7568750" cy="43243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r-TR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3. Faydalar ve Riskler</a:t>
              </a:r>
            </a:p>
          </p:txBody>
        </p:sp>
        <p:sp>
          <p:nvSpPr>
            <p:cNvPr id="19" name="Dikdörtgen 18">
              <a:hlinkClick r:id="" action="ppaction://noaction"/>
            </p:cNvPr>
            <p:cNvSpPr/>
            <p:nvPr/>
          </p:nvSpPr>
          <p:spPr>
            <a:xfrm>
              <a:off x="789978" y="3654258"/>
              <a:ext cx="7568750" cy="43243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r-TR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4. Önlemler ve Yapılması   Gereken Uygulamalar</a:t>
              </a:r>
            </a:p>
          </p:txBody>
        </p:sp>
        <p:sp>
          <p:nvSpPr>
            <p:cNvPr id="20" name="Dikdörtgen 19">
              <a:hlinkClick r:id="" action="ppaction://noaction"/>
            </p:cNvPr>
            <p:cNvSpPr/>
            <p:nvPr/>
          </p:nvSpPr>
          <p:spPr>
            <a:xfrm>
              <a:off x="789978" y="4121011"/>
              <a:ext cx="7568750" cy="432434"/>
            </a:xfrm>
            <a:prstGeom prst="rect">
              <a:avLst/>
            </a:prstGeom>
            <a:noFill/>
            <a:ln>
              <a:solidFill>
                <a:schemeClr val="accent1">
                  <a:shade val="50000"/>
                  <a:alpha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r-TR" sz="24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5. Sonuç ve Öneriler</a:t>
              </a:r>
            </a:p>
          </p:txBody>
        </p:sp>
      </p:grpSp>
      <p:sp>
        <p:nvSpPr>
          <p:cNvPr id="6" name="Dikdörtgen 1"/>
          <p:cNvSpPr>
            <a:spLocks noChangeArrowheads="1"/>
          </p:cNvSpPr>
          <p:nvPr/>
        </p:nvSpPr>
        <p:spPr bwMode="auto">
          <a:xfrm>
            <a:off x="2930769" y="1299798"/>
            <a:ext cx="6355374" cy="54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954" b="1" dirty="0">
                <a:solidFill>
                  <a:schemeClr val="accent1">
                    <a:lumMod val="50000"/>
                  </a:schemeClr>
                </a:solidFill>
              </a:rPr>
              <a:t>Sunum Düzeni</a:t>
            </a:r>
            <a:endParaRPr lang="tr-TR" altLang="tr-TR" sz="2215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5" name="Resim 24">
            <a:extLst>
              <a:ext uri="{FF2B5EF4-FFF2-40B4-BE49-F238E27FC236}">
                <a16:creationId xmlns:a16="http://schemas.microsoft.com/office/drawing/2014/main" id="{7B246165-3434-1B24-7C76-AEC236A7886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879" y="63597"/>
            <a:ext cx="1011106" cy="992232"/>
          </a:xfrm>
          <a:prstGeom prst="rect">
            <a:avLst/>
          </a:prstGeom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6797A68B-8409-A059-934D-A1E46FB3B1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950" y="2787588"/>
            <a:ext cx="3415545" cy="237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1928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1"/>
          <p:cNvSpPr>
            <a:spLocks noChangeArrowheads="1"/>
          </p:cNvSpPr>
          <p:nvPr/>
        </p:nvSpPr>
        <p:spPr bwMode="auto">
          <a:xfrm>
            <a:off x="2930769" y="1434612"/>
            <a:ext cx="7315200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215" dirty="0"/>
              <a:t>	</a:t>
            </a:r>
          </a:p>
        </p:txBody>
      </p:sp>
      <p:graphicFrame>
        <p:nvGraphicFramePr>
          <p:cNvPr id="7" name="Diyagram 6">
            <a:extLst>
              <a:ext uri="{FF2B5EF4-FFF2-40B4-BE49-F238E27FC236}">
                <a16:creationId xmlns:a16="http://schemas.microsoft.com/office/drawing/2014/main" id="{79D4CB94-1F10-2257-AEDB-040BB5BB97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501214"/>
              </p:ext>
            </p:extLst>
          </p:nvPr>
        </p:nvGraphicFramePr>
        <p:xfrm>
          <a:off x="2521260" y="1618077"/>
          <a:ext cx="7288565" cy="51033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Dikdörtgen 1">
            <a:extLst>
              <a:ext uri="{FF2B5EF4-FFF2-40B4-BE49-F238E27FC236}">
                <a16:creationId xmlns:a16="http://schemas.microsoft.com/office/drawing/2014/main" id="{CF3E03B7-0D57-9C7D-8ACD-CF5D94BC6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0769" y="1137675"/>
            <a:ext cx="7315200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215" b="1" dirty="0">
                <a:solidFill>
                  <a:srgbClr val="FF0000"/>
                </a:solidFill>
              </a:rPr>
              <a:t>RİSKLER NELERDİR?</a:t>
            </a:r>
            <a:r>
              <a:rPr lang="tr-TR" altLang="tr-TR" sz="2215" dirty="0"/>
              <a:t>	</a:t>
            </a:r>
          </a:p>
        </p:txBody>
      </p:sp>
      <p:sp>
        <p:nvSpPr>
          <p:cNvPr id="6" name="Ok: Sağ 5">
            <a:extLst>
              <a:ext uri="{FF2B5EF4-FFF2-40B4-BE49-F238E27FC236}">
                <a16:creationId xmlns:a16="http://schemas.microsoft.com/office/drawing/2014/main" id="{2D33358A-7351-1ED1-F9CC-0F8DA54ADB99}"/>
              </a:ext>
            </a:extLst>
          </p:cNvPr>
          <p:cNvSpPr/>
          <p:nvPr/>
        </p:nvSpPr>
        <p:spPr>
          <a:xfrm>
            <a:off x="286519" y="3371844"/>
            <a:ext cx="1008000" cy="7429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dirty="0"/>
              <a:t>3. Faydalar ve Riskler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F3D221C7-24E7-5BB1-D725-C48D6496C91E}"/>
              </a:ext>
            </a:extLst>
          </p:cNvPr>
          <p:cNvSpPr/>
          <p:nvPr/>
        </p:nvSpPr>
        <p:spPr>
          <a:xfrm>
            <a:off x="286519" y="5312328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5.</a:t>
            </a:r>
            <a:r>
              <a:rPr lang="tr-T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Sonuç ve Öneriler</a:t>
            </a:r>
            <a:endParaRPr lang="tr-TR" sz="1000" dirty="0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749BC1C3-F46F-3931-6A6A-58AF96339CF8}"/>
              </a:ext>
            </a:extLst>
          </p:cNvPr>
          <p:cNvSpPr/>
          <p:nvPr/>
        </p:nvSpPr>
        <p:spPr>
          <a:xfrm>
            <a:off x="286519" y="1511546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1.Giriş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7E2585E4-EAB0-8D96-30CB-0471AA7433C7}"/>
              </a:ext>
            </a:extLst>
          </p:cNvPr>
          <p:cNvSpPr/>
          <p:nvPr/>
        </p:nvSpPr>
        <p:spPr>
          <a:xfrm>
            <a:off x="286519" y="4349841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900" dirty="0"/>
              <a:t>4.</a:t>
            </a:r>
            <a:r>
              <a:rPr lang="tr-TR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Önlemler ve Yapılması </a:t>
            </a:r>
            <a:br>
              <a:rPr lang="tr-TR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Gereken Uygulamalar</a:t>
            </a:r>
            <a:endParaRPr lang="tr-TR" sz="900" dirty="0"/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063FA6E8-9836-2C2C-3B30-7867222B236C}"/>
              </a:ext>
            </a:extLst>
          </p:cNvPr>
          <p:cNvSpPr/>
          <p:nvPr/>
        </p:nvSpPr>
        <p:spPr>
          <a:xfrm>
            <a:off x="286519" y="2441695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 2. Biyogüvenlikte 3K prensibi</a:t>
            </a: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1162212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334" y="1137675"/>
            <a:ext cx="1566808" cy="569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0812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1"/>
          <p:cNvSpPr>
            <a:spLocks noChangeArrowheads="1"/>
          </p:cNvSpPr>
          <p:nvPr/>
        </p:nvSpPr>
        <p:spPr bwMode="auto">
          <a:xfrm>
            <a:off x="2262369" y="1089427"/>
            <a:ext cx="849051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BİYOGÜVENLİK ÖNLEMLERİ NELERDİR ve NELER YAPILMALI?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B7422-0601-45F3-B5AF-BD67E62122E9}" type="slidenum">
              <a:rPr lang="tr-TR" smtClean="0"/>
              <a:t>21</a:t>
            </a:fld>
            <a:endParaRPr lang="tr-TR"/>
          </a:p>
        </p:txBody>
      </p:sp>
      <p:sp>
        <p:nvSpPr>
          <p:cNvPr id="26" name="Ok: Sağ 25">
            <a:extLst>
              <a:ext uri="{FF2B5EF4-FFF2-40B4-BE49-F238E27FC236}">
                <a16:creationId xmlns:a16="http://schemas.microsoft.com/office/drawing/2014/main" id="{48230EB2-6A85-406F-A680-D1A12270D217}"/>
              </a:ext>
            </a:extLst>
          </p:cNvPr>
          <p:cNvSpPr/>
          <p:nvPr/>
        </p:nvSpPr>
        <p:spPr>
          <a:xfrm>
            <a:off x="286519" y="4247067"/>
            <a:ext cx="1008000" cy="10245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800" dirty="0">
                <a:solidFill>
                  <a:schemeClr val="tx1"/>
                </a:solidFill>
              </a:rPr>
              <a:t>4.</a:t>
            </a:r>
            <a: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Önlemler ve Yapılması </a:t>
            </a:r>
            <a:b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Gereken Uygulamalar</a:t>
            </a:r>
            <a:endParaRPr lang="tr-TR" sz="800" dirty="0"/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7B93B1A1-BE1F-D8DC-74E5-6E44FA7DC5A9}"/>
              </a:ext>
            </a:extLst>
          </p:cNvPr>
          <p:cNvSpPr/>
          <p:nvPr/>
        </p:nvSpPr>
        <p:spPr>
          <a:xfrm>
            <a:off x="286519" y="5312328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5.</a:t>
            </a:r>
            <a:r>
              <a:rPr lang="tr-T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Sonuç ve Öneriler</a:t>
            </a:r>
            <a:endParaRPr lang="tr-TR" sz="1000" dirty="0"/>
          </a:p>
        </p:txBody>
      </p:sp>
      <p:sp>
        <p:nvSpPr>
          <p:cNvPr id="29" name="Dikdörtgen 28">
            <a:extLst>
              <a:ext uri="{FF2B5EF4-FFF2-40B4-BE49-F238E27FC236}">
                <a16:creationId xmlns:a16="http://schemas.microsoft.com/office/drawing/2014/main" id="{AFEBEEE6-14C9-C3A2-E35E-53B72B6C6A08}"/>
              </a:ext>
            </a:extLst>
          </p:cNvPr>
          <p:cNvSpPr/>
          <p:nvPr/>
        </p:nvSpPr>
        <p:spPr>
          <a:xfrm>
            <a:off x="286519" y="1586354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1.Giriş</a:t>
            </a:r>
          </a:p>
        </p:txBody>
      </p:sp>
      <p:sp>
        <p:nvSpPr>
          <p:cNvPr id="17" name="İçerik Yer Tutucusu 2">
            <a:extLst>
              <a:ext uri="{FF2B5EF4-FFF2-40B4-BE49-F238E27FC236}">
                <a16:creationId xmlns:a16="http://schemas.microsoft.com/office/drawing/2014/main" id="{81E45C26-AE6B-EFE9-E645-B7792E8AC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7600" y="1920424"/>
            <a:ext cx="5056242" cy="351228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tr-TR" sz="2400" b="0" i="0" u="none" strike="noStrike" baseline="0" dirty="0">
                <a:latin typeface="Times New Roman" panose="02020603050405020304" pitchFamily="18" charset="0"/>
              </a:rPr>
              <a:t>İşletmelerde biyogüvenlik önlemleri uygulayabilmek için  uyulması gereken </a:t>
            </a:r>
            <a:r>
              <a:rPr lang="sv-SE" sz="2400" b="0" i="0" u="none" strike="noStrike" baseline="0" dirty="0">
                <a:latin typeface="Times New Roman" panose="02020603050405020304" pitchFamily="18" charset="0"/>
              </a:rPr>
              <a:t>kurallar</a:t>
            </a:r>
            <a:r>
              <a:rPr lang="tr-TR" sz="2400" b="0" i="0" u="none" strike="noStrike" baseline="0" dirty="0">
                <a:latin typeface="Times New Roman" panose="02020603050405020304" pitchFamily="18" charset="0"/>
              </a:rPr>
              <a:t>ı</a:t>
            </a:r>
            <a:r>
              <a:rPr lang="sv-SE" sz="2400" b="0" i="0" u="none" strike="noStrike" baseline="0" dirty="0">
                <a:latin typeface="Times New Roman" panose="02020603050405020304" pitchFamily="18" charset="0"/>
              </a:rPr>
              <a:t> şu şekilde sır</a:t>
            </a:r>
            <a:r>
              <a:rPr lang="tr-TR" sz="2400" b="0" i="0" u="none" strike="noStrike" baseline="0" dirty="0">
                <a:latin typeface="Times New Roman" panose="02020603050405020304" pitchFamily="18" charset="0"/>
              </a:rPr>
              <a:t>alaya biliriz.</a:t>
            </a: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8A25B91C-97DA-E54B-E7FC-C2B306048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875" y="2657097"/>
            <a:ext cx="2229161" cy="2552909"/>
          </a:xfrm>
          <a:prstGeom prst="rect">
            <a:avLst/>
          </a:prstGeom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8572CE4D-CF42-A48F-AF89-649702D631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069" y="1974678"/>
            <a:ext cx="2743200" cy="4244336"/>
          </a:xfrm>
          <a:prstGeom prst="rect">
            <a:avLst/>
          </a:prstGeom>
        </p:spPr>
      </p:pic>
      <p:sp>
        <p:nvSpPr>
          <p:cNvPr id="15" name="Dikdörtgen 14">
            <a:extLst>
              <a:ext uri="{FF2B5EF4-FFF2-40B4-BE49-F238E27FC236}">
                <a16:creationId xmlns:a16="http://schemas.microsoft.com/office/drawing/2014/main" id="{15D67784-FEA5-A2C3-8A19-8B54D7D2217F}"/>
              </a:ext>
            </a:extLst>
          </p:cNvPr>
          <p:cNvSpPr/>
          <p:nvPr/>
        </p:nvSpPr>
        <p:spPr>
          <a:xfrm>
            <a:off x="286519" y="2441695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 2. Biyogüvenlikte 3K prensibi</a:t>
            </a:r>
          </a:p>
        </p:txBody>
      </p:sp>
      <p:sp>
        <p:nvSpPr>
          <p:cNvPr id="18" name="Dikdörtgen 17">
            <a:extLst>
              <a:ext uri="{FF2B5EF4-FFF2-40B4-BE49-F238E27FC236}">
                <a16:creationId xmlns:a16="http://schemas.microsoft.com/office/drawing/2014/main" id="{0586B1DE-5DED-F027-B020-DD1E90F868A9}"/>
              </a:ext>
            </a:extLst>
          </p:cNvPr>
          <p:cNvSpPr/>
          <p:nvPr/>
        </p:nvSpPr>
        <p:spPr>
          <a:xfrm>
            <a:off x="286519" y="3393552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3.Faydalar ve Riskler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16221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582" y="1089427"/>
            <a:ext cx="1464347" cy="544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6074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2583401" y="1696746"/>
            <a:ext cx="7599286" cy="143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arenR"/>
            </a:pPr>
            <a:r>
              <a:rPr lang="tr-TR" dirty="0">
                <a:latin typeface="Times New Roman" panose="02020603050405020304" pitchFamily="18" charset="0"/>
              </a:rPr>
              <a:t>Öncelikle biyogüvenlik  tehditlerini  belirlemek  asli görevimiz olmalıdır.</a:t>
            </a:r>
          </a:p>
          <a:p>
            <a:pPr algn="ctr">
              <a:lnSpc>
                <a:spcPct val="150000"/>
              </a:lnSpc>
            </a:pPr>
            <a:r>
              <a:rPr lang="tr-TR" altLang="tr-TR" sz="2400" b="1" dirty="0">
                <a:solidFill>
                  <a:srgbClr val="FF0000"/>
                </a:solidFill>
                <a:latin typeface="Arial Narrow" panose="020B0606020202030204" pitchFamily="34" charset="0"/>
              </a:rPr>
              <a:t>BİYOGÜVENLİKTE 3K PRENSİBİ</a:t>
            </a:r>
            <a:endParaRPr lang="tr-TR" sz="2400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115834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389" y="1158340"/>
            <a:ext cx="1463167" cy="54442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6334" y="4437777"/>
            <a:ext cx="2982990" cy="224526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4750" y="3958420"/>
            <a:ext cx="2747315" cy="274731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0266" y="4282877"/>
            <a:ext cx="3200215" cy="2400161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4551261" y="3041025"/>
            <a:ext cx="36635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solidFill>
                  <a:srgbClr val="00B050"/>
                </a:solidFill>
              </a:rPr>
              <a:t>Koruma, Kontrol ve Kovma </a:t>
            </a:r>
          </a:p>
        </p:txBody>
      </p:sp>
    </p:spTree>
    <p:extLst>
      <p:ext uri="{BB962C8B-B14F-4D97-AF65-F5344CB8AC3E}">
        <p14:creationId xmlns:p14="http://schemas.microsoft.com/office/powerpoint/2010/main" val="10517052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ikdörtgen 27">
            <a:extLst>
              <a:ext uri="{FF2B5EF4-FFF2-40B4-BE49-F238E27FC236}">
                <a16:creationId xmlns:a16="http://schemas.microsoft.com/office/drawing/2014/main" id="{7B93B1A1-BE1F-D8DC-74E5-6E44FA7DC5A9}"/>
              </a:ext>
            </a:extLst>
          </p:cNvPr>
          <p:cNvSpPr/>
          <p:nvPr/>
        </p:nvSpPr>
        <p:spPr>
          <a:xfrm>
            <a:off x="286519" y="5312328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5.</a:t>
            </a:r>
            <a:r>
              <a:rPr lang="tr-T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Sonuç ve Öneriler</a:t>
            </a:r>
            <a:endParaRPr lang="tr-TR" sz="10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40AEA325-F412-7D61-2D1A-1D52AF041E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890" y="3068308"/>
            <a:ext cx="4893664" cy="3172694"/>
          </a:xfrm>
          <a:prstGeom prst="rect">
            <a:avLst/>
          </a:prstGeom>
        </p:spPr>
      </p:pic>
      <p:sp>
        <p:nvSpPr>
          <p:cNvPr id="14" name="Metin kutusu 13">
            <a:extLst>
              <a:ext uri="{FF2B5EF4-FFF2-40B4-BE49-F238E27FC236}">
                <a16:creationId xmlns:a16="http://schemas.microsoft.com/office/drawing/2014/main" id="{161AE4FE-376E-925F-5A6F-B1ED391D91C4}"/>
              </a:ext>
            </a:extLst>
          </p:cNvPr>
          <p:cNvSpPr txBox="1"/>
          <p:nvPr/>
        </p:nvSpPr>
        <p:spPr>
          <a:xfrm>
            <a:off x="2229853" y="1744776"/>
            <a:ext cx="89033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2) </a:t>
            </a:r>
            <a:r>
              <a:rPr lang="tr-TR" dirty="0">
                <a:latin typeface="Times New Roman" panose="02020603050405020304" pitchFamily="18" charset="0"/>
              </a:rPr>
              <a:t>İşletmelerimizde h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astalık belirtileri (öksürük, kilo kaybı, burun ve göz akıntısı, nefes darlığı, abortus, ölü doğumlar, vb.) konusunda sürekl</a:t>
            </a:r>
            <a:r>
              <a:rPr lang="tr-TR" sz="1800" dirty="0">
                <a:latin typeface="Times New Roman" panose="02020603050405020304" pitchFamily="18" charset="0"/>
              </a:rPr>
              <a:t>i gözlem yapılmak 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ve aşı takvimi oluşturulmak.</a:t>
            </a:r>
          </a:p>
        </p:txBody>
      </p:sp>
      <p:pic>
        <p:nvPicPr>
          <p:cNvPr id="16" name="Resim 15">
            <a:extLst>
              <a:ext uri="{FF2B5EF4-FFF2-40B4-BE49-F238E27FC236}">
                <a16:creationId xmlns:a16="http://schemas.microsoft.com/office/drawing/2014/main" id="{C4E4C936-5E9E-0467-B1E1-60D14814DF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576" y="3068307"/>
            <a:ext cx="4405014" cy="3359125"/>
          </a:xfrm>
          <a:prstGeom prst="rect">
            <a:avLst/>
          </a:prstGeom>
        </p:spPr>
      </p:pic>
      <p:sp>
        <p:nvSpPr>
          <p:cNvPr id="18" name="Ok: Sağ 17">
            <a:extLst>
              <a:ext uri="{FF2B5EF4-FFF2-40B4-BE49-F238E27FC236}">
                <a16:creationId xmlns:a16="http://schemas.microsoft.com/office/drawing/2014/main" id="{BF5D7113-5ACA-61EE-C065-048D05A33422}"/>
              </a:ext>
            </a:extLst>
          </p:cNvPr>
          <p:cNvSpPr/>
          <p:nvPr/>
        </p:nvSpPr>
        <p:spPr>
          <a:xfrm>
            <a:off x="286519" y="4247067"/>
            <a:ext cx="1008000" cy="10245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800" dirty="0">
                <a:solidFill>
                  <a:schemeClr val="tx1"/>
                </a:solidFill>
              </a:rPr>
              <a:t>4.</a:t>
            </a:r>
            <a: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Önlemler ve Yapılması </a:t>
            </a:r>
            <a:b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Gereken Uygulamalar</a:t>
            </a:r>
            <a:endParaRPr lang="tr-TR" sz="800" dirty="0"/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4B572C96-EB2D-5F12-05C6-C6BDDAA609BE}"/>
              </a:ext>
            </a:extLst>
          </p:cNvPr>
          <p:cNvSpPr/>
          <p:nvPr/>
        </p:nvSpPr>
        <p:spPr>
          <a:xfrm>
            <a:off x="286519" y="2441695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 2. Biyogüvenlikte 3K prensibi</a:t>
            </a:r>
          </a:p>
        </p:txBody>
      </p:sp>
      <p:sp>
        <p:nvSpPr>
          <p:cNvPr id="21" name="Dikdörtgen 20">
            <a:extLst>
              <a:ext uri="{FF2B5EF4-FFF2-40B4-BE49-F238E27FC236}">
                <a16:creationId xmlns:a16="http://schemas.microsoft.com/office/drawing/2014/main" id="{5735A4A1-00AA-B990-5AC7-B697D83006C5}"/>
              </a:ext>
            </a:extLst>
          </p:cNvPr>
          <p:cNvSpPr/>
          <p:nvPr/>
        </p:nvSpPr>
        <p:spPr>
          <a:xfrm>
            <a:off x="286519" y="3393552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3.Faydalar ve Riskler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C73D9DEA-4596-8A02-FA8B-F87540D99D85}"/>
              </a:ext>
            </a:extLst>
          </p:cNvPr>
          <p:cNvSpPr/>
          <p:nvPr/>
        </p:nvSpPr>
        <p:spPr>
          <a:xfrm>
            <a:off x="286519" y="1482262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 1.Giriş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343"/>
            <a:ext cx="12192000" cy="116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63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ikdörtgen 27">
            <a:extLst>
              <a:ext uri="{FF2B5EF4-FFF2-40B4-BE49-F238E27FC236}">
                <a16:creationId xmlns:a16="http://schemas.microsoft.com/office/drawing/2014/main" id="{7B93B1A1-BE1F-D8DC-74E5-6E44FA7DC5A9}"/>
              </a:ext>
            </a:extLst>
          </p:cNvPr>
          <p:cNvSpPr/>
          <p:nvPr/>
        </p:nvSpPr>
        <p:spPr>
          <a:xfrm>
            <a:off x="286519" y="5312328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5.</a:t>
            </a:r>
            <a:r>
              <a:rPr lang="tr-T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Sonuç ve Öneriler</a:t>
            </a:r>
            <a:endParaRPr lang="tr-TR" sz="1000" dirty="0"/>
          </a:p>
        </p:txBody>
      </p:sp>
      <p:sp>
        <p:nvSpPr>
          <p:cNvPr id="17" name="İçerik Yer Tutucusu 2">
            <a:extLst>
              <a:ext uri="{FF2B5EF4-FFF2-40B4-BE49-F238E27FC236}">
                <a16:creationId xmlns:a16="http://schemas.microsoft.com/office/drawing/2014/main" id="{81E45C26-AE6B-EFE9-E645-B7792E8AC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7489" y="1325618"/>
            <a:ext cx="7715186" cy="542615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2400" b="0" i="0" u="none" strike="noStrike" baseline="0" dirty="0">
                <a:latin typeface="Times New Roman" panose="02020603050405020304" pitchFamily="18" charset="0"/>
              </a:rPr>
              <a:t>3) Çiftlik sınırları içinde yetkisiz araç ve personel trafiğini kontrol etmek </a:t>
            </a:r>
            <a:r>
              <a:rPr lang="tr-TR" sz="2400" dirty="0">
                <a:latin typeface="Times New Roman" panose="02020603050405020304" pitchFamily="18" charset="0"/>
              </a:rPr>
              <a:t>ve</a:t>
            </a:r>
            <a:r>
              <a:rPr lang="tr-TR" sz="2400" b="0" i="0" u="none" strike="noStrike" baseline="0" dirty="0">
                <a:latin typeface="Times New Roman" panose="02020603050405020304" pitchFamily="18" charset="0"/>
              </a:rPr>
              <a:t> işletme içi ulaşım güzergahları belirlenmek.</a:t>
            </a:r>
          </a:p>
          <a:p>
            <a:pPr marL="0" indent="0" algn="l">
              <a:buNone/>
            </a:pPr>
            <a:endParaRPr lang="tr-TR" sz="1800" b="0" i="0" u="none" strike="noStrike" baseline="0" dirty="0">
              <a:latin typeface="Times New Roman" panose="02020603050405020304" pitchFamily="18" charset="0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93402F30-9F4C-D77C-D337-3EAEC9808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9769" y="3652630"/>
            <a:ext cx="1547674" cy="2122272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8091FF32-42D1-C993-3A0E-6968EDAA0D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750" y="3188010"/>
            <a:ext cx="2581254" cy="3620030"/>
          </a:xfrm>
          <a:prstGeom prst="rect">
            <a:avLst/>
          </a:prstGeom>
        </p:spPr>
      </p:pic>
      <p:sp>
        <p:nvSpPr>
          <p:cNvPr id="14" name="Ok: Sağ 13">
            <a:extLst>
              <a:ext uri="{FF2B5EF4-FFF2-40B4-BE49-F238E27FC236}">
                <a16:creationId xmlns:a16="http://schemas.microsoft.com/office/drawing/2014/main" id="{138DA53C-D24E-567A-B334-F9CAF710EAC1}"/>
              </a:ext>
            </a:extLst>
          </p:cNvPr>
          <p:cNvSpPr/>
          <p:nvPr/>
        </p:nvSpPr>
        <p:spPr>
          <a:xfrm>
            <a:off x="286519" y="4247067"/>
            <a:ext cx="1008000" cy="10245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800" dirty="0">
                <a:solidFill>
                  <a:schemeClr val="tx1"/>
                </a:solidFill>
              </a:rPr>
              <a:t>4.</a:t>
            </a:r>
            <a: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Önlemler ve Yapılması </a:t>
            </a:r>
            <a:b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Gereken Uygulamalar</a:t>
            </a:r>
            <a:endParaRPr lang="tr-TR" sz="800" dirty="0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F97337B3-73C9-C10E-1E54-C79488CB8DAF}"/>
              </a:ext>
            </a:extLst>
          </p:cNvPr>
          <p:cNvSpPr/>
          <p:nvPr/>
        </p:nvSpPr>
        <p:spPr>
          <a:xfrm>
            <a:off x="286519" y="2441695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 2. Biyogüvenlikte 3K prensibi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EA636263-B847-C5EB-B0EE-D97062AEF639}"/>
              </a:ext>
            </a:extLst>
          </p:cNvPr>
          <p:cNvSpPr/>
          <p:nvPr/>
        </p:nvSpPr>
        <p:spPr>
          <a:xfrm>
            <a:off x="286519" y="3451807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3.Faydalar ve Riskler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CF7A7E28-34AE-F413-5EE0-E6E1E8969B12}"/>
              </a:ext>
            </a:extLst>
          </p:cNvPr>
          <p:cNvSpPr/>
          <p:nvPr/>
        </p:nvSpPr>
        <p:spPr>
          <a:xfrm>
            <a:off x="286519" y="1514313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1.Giriş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116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7679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>
            <a:extLst>
              <a:ext uri="{FF2B5EF4-FFF2-40B4-BE49-F238E27FC236}">
                <a16:creationId xmlns:a16="http://schemas.microsoft.com/office/drawing/2014/main" id="{1C5E98B6-678A-4D47-99D2-BF52C0A12B06}"/>
              </a:ext>
            </a:extLst>
          </p:cNvPr>
          <p:cNvSpPr/>
          <p:nvPr/>
        </p:nvSpPr>
        <p:spPr>
          <a:xfrm rot="10800000">
            <a:off x="0" y="6592440"/>
            <a:ext cx="12192000" cy="265560"/>
          </a:xfrm>
          <a:prstGeom prst="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B7422-0601-45F3-B5AF-BD67E62122E9}" type="slidenum">
              <a:rPr lang="tr-TR" smtClean="0"/>
              <a:t>25</a:t>
            </a:fld>
            <a:endParaRPr lang="tr-TR"/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7B93B1A1-BE1F-D8DC-74E5-6E44FA7DC5A9}"/>
              </a:ext>
            </a:extLst>
          </p:cNvPr>
          <p:cNvSpPr/>
          <p:nvPr/>
        </p:nvSpPr>
        <p:spPr>
          <a:xfrm>
            <a:off x="286519" y="5312328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5.</a:t>
            </a:r>
            <a:r>
              <a:rPr lang="tr-T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Sonuç ve Öneriler</a:t>
            </a:r>
            <a:endParaRPr lang="tr-TR" sz="1000" dirty="0"/>
          </a:p>
        </p:txBody>
      </p:sp>
      <p:sp>
        <p:nvSpPr>
          <p:cNvPr id="17" name="İçerik Yer Tutucusu 2">
            <a:extLst>
              <a:ext uri="{FF2B5EF4-FFF2-40B4-BE49-F238E27FC236}">
                <a16:creationId xmlns:a16="http://schemas.microsoft.com/office/drawing/2014/main" id="{81E45C26-AE6B-EFE9-E645-B7792E8AC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0326" y="1296141"/>
            <a:ext cx="5859262" cy="512241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tr-TR" sz="1800" b="0" i="0" u="none" strike="noStrike" baseline="0" dirty="0">
              <a:latin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400" dirty="0">
                <a:latin typeface="Times New Roman" panose="02020603050405020304" pitchFamily="18" charset="0"/>
              </a:rPr>
              <a:t>4</a:t>
            </a:r>
            <a:r>
              <a:rPr lang="tr-TR" sz="2400" b="0" i="0" u="none" strike="noStrike" baseline="0" dirty="0">
                <a:latin typeface="Times New Roman" panose="02020603050405020304" pitchFamily="18" charset="0"/>
              </a:rPr>
              <a:t>) Sürüde görülebilecek yüksek düzeyde ölümler veya hastalık olguları rapor edilmeli ve takibe alınmalıdır. 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                 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                   OLMAZSA OLMAZIMIZ</a:t>
            </a:r>
          </a:p>
          <a:p>
            <a:pPr marL="0" indent="0" algn="just">
              <a:lnSpc>
                <a:spcPct val="160000"/>
              </a:lnSpc>
              <a:spcBef>
                <a:spcPts val="0"/>
              </a:spcBef>
              <a:buNone/>
            </a:pPr>
            <a:r>
              <a:rPr lang="tr-TR" sz="2400" dirty="0">
                <a:latin typeface="Times New Roman" panose="02020603050405020304" pitchFamily="18" charset="0"/>
              </a:rPr>
              <a:t>                           </a:t>
            </a:r>
            <a:r>
              <a:rPr lang="tr-TR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KAYIT TUTMAK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sz="2400" b="1" i="0" u="none" strike="noStrike" baseline="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340144C0-7812-CA0E-6874-870C07FBAE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223" y="1799943"/>
            <a:ext cx="4487960" cy="3409970"/>
          </a:xfrm>
          <a:prstGeom prst="rect">
            <a:avLst/>
          </a:prstGeom>
        </p:spPr>
      </p:pic>
      <p:sp>
        <p:nvSpPr>
          <p:cNvPr id="7" name="Ok: Sağ 6">
            <a:extLst>
              <a:ext uri="{FF2B5EF4-FFF2-40B4-BE49-F238E27FC236}">
                <a16:creationId xmlns:a16="http://schemas.microsoft.com/office/drawing/2014/main" id="{90F2F6F8-3F96-72DC-01B5-5E24B509BA2E}"/>
              </a:ext>
            </a:extLst>
          </p:cNvPr>
          <p:cNvSpPr/>
          <p:nvPr/>
        </p:nvSpPr>
        <p:spPr>
          <a:xfrm>
            <a:off x="286519" y="4169704"/>
            <a:ext cx="1008000" cy="10245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800" dirty="0">
                <a:solidFill>
                  <a:schemeClr val="tx1"/>
                </a:solidFill>
              </a:rPr>
              <a:t>4.</a:t>
            </a:r>
            <a: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Önlemler ve Yapılması </a:t>
            </a:r>
            <a:b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Gereken Uygulamalar</a:t>
            </a:r>
            <a:endParaRPr lang="tr-TR" sz="800" dirty="0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037DB03E-E919-5B86-7D65-F8F3EB358559}"/>
              </a:ext>
            </a:extLst>
          </p:cNvPr>
          <p:cNvSpPr/>
          <p:nvPr/>
        </p:nvSpPr>
        <p:spPr>
          <a:xfrm>
            <a:off x="286519" y="2441695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 2. Biyogüvenlikte 3K prensibi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0BE789E8-1CFE-D7BA-20C3-09CCDEA9BEA0}"/>
              </a:ext>
            </a:extLst>
          </p:cNvPr>
          <p:cNvSpPr/>
          <p:nvPr/>
        </p:nvSpPr>
        <p:spPr>
          <a:xfrm>
            <a:off x="286519" y="3393552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3.Faydalar ve Riskler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405D6A52-438F-1FDE-E3B8-5F7B75A1C1DB}"/>
              </a:ext>
            </a:extLst>
          </p:cNvPr>
          <p:cNvSpPr/>
          <p:nvPr/>
        </p:nvSpPr>
        <p:spPr>
          <a:xfrm>
            <a:off x="286519" y="1514313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1.Giriş</a:t>
            </a: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701"/>
            <a:ext cx="12192001" cy="1162212"/>
          </a:xfrm>
          <a:prstGeom prst="rect">
            <a:avLst/>
          </a:prstGeom>
        </p:spPr>
      </p:pic>
      <p:sp>
        <p:nvSpPr>
          <p:cNvPr id="15" name="Aşağı Ok 14"/>
          <p:cNvSpPr/>
          <p:nvPr/>
        </p:nvSpPr>
        <p:spPr>
          <a:xfrm>
            <a:off x="4314549" y="3566626"/>
            <a:ext cx="470517" cy="6967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43618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1"/>
          <p:cNvSpPr>
            <a:spLocks noChangeArrowheads="1"/>
          </p:cNvSpPr>
          <p:nvPr/>
        </p:nvSpPr>
        <p:spPr bwMode="auto">
          <a:xfrm>
            <a:off x="2930769" y="1434612"/>
            <a:ext cx="7315200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215" dirty="0"/>
              <a:t>	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7B93B1A1-BE1F-D8DC-74E5-6E44FA7DC5A9}"/>
              </a:ext>
            </a:extLst>
          </p:cNvPr>
          <p:cNvSpPr/>
          <p:nvPr/>
        </p:nvSpPr>
        <p:spPr>
          <a:xfrm>
            <a:off x="286519" y="5312328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5.</a:t>
            </a:r>
            <a:r>
              <a:rPr lang="tr-T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Sonuç ve Öneriler</a:t>
            </a:r>
            <a:endParaRPr lang="tr-TR" sz="1000" dirty="0"/>
          </a:p>
        </p:txBody>
      </p:sp>
      <p:sp>
        <p:nvSpPr>
          <p:cNvPr id="17" name="İçerik Yer Tutucusu 2">
            <a:extLst>
              <a:ext uri="{FF2B5EF4-FFF2-40B4-BE49-F238E27FC236}">
                <a16:creationId xmlns:a16="http://schemas.microsoft.com/office/drawing/2014/main" id="{81E45C26-AE6B-EFE9-E645-B7792E8AC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0621" y="1704698"/>
            <a:ext cx="10065456" cy="469068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2000" dirty="0">
                <a:latin typeface="Times New Roman" panose="02020603050405020304" pitchFamily="18" charset="0"/>
              </a:rPr>
              <a:t>5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) İşletmeye </a:t>
            </a:r>
            <a:r>
              <a:rPr lang="tr-TR" sz="2000" dirty="0">
                <a:latin typeface="Times New Roman" panose="02020603050405020304" pitchFamily="18" charset="0"/>
              </a:rPr>
              <a:t>d</a:t>
            </a: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ışarıdan getirilen hayvanlar, sürüye katılmadan önce en az üç hafta karantinaya alınmalıdır.</a:t>
            </a:r>
          </a:p>
          <a:p>
            <a:pPr algn="just">
              <a:lnSpc>
                <a:spcPct val="150000"/>
              </a:lnSpc>
            </a:pPr>
            <a:r>
              <a:rPr lang="tr-TR" sz="2000" dirty="0">
                <a:latin typeface="Times New Roman" panose="02020603050405020304" pitchFamily="18" charset="0"/>
              </a:rPr>
              <a:t>Hasta hayvanlar diğer hayvanlara bulaşı önlemek amacıyla ayrı bir bölmede tutulmalı.</a:t>
            </a:r>
          </a:p>
          <a:p>
            <a:pPr algn="just">
              <a:lnSpc>
                <a:spcPct val="150000"/>
              </a:lnSpc>
            </a:pPr>
            <a:r>
              <a:rPr lang="tr-TR" sz="2000" b="0" i="0" u="none" strike="noStrike" baseline="0" dirty="0">
                <a:latin typeface="Times New Roman" panose="02020603050405020304" pitchFamily="18" charset="0"/>
              </a:rPr>
              <a:t>İşletmeye alınacak hayvanlar hastalık yönünden kontrollü ve sağlıklı hayvanlar seçilmiş olmalıdır.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sz="2000" b="0" i="0" u="none" strike="noStrike" baseline="0" dirty="0">
              <a:latin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</a:pPr>
            <a:endParaRPr lang="tr-TR" dirty="0"/>
          </a:p>
        </p:txBody>
      </p:sp>
      <p:sp>
        <p:nvSpPr>
          <p:cNvPr id="7" name="Ok: Sağ 6">
            <a:extLst>
              <a:ext uri="{FF2B5EF4-FFF2-40B4-BE49-F238E27FC236}">
                <a16:creationId xmlns:a16="http://schemas.microsoft.com/office/drawing/2014/main" id="{9E0BE836-A4D6-CF09-190C-67F866114EA3}"/>
              </a:ext>
            </a:extLst>
          </p:cNvPr>
          <p:cNvSpPr/>
          <p:nvPr/>
        </p:nvSpPr>
        <p:spPr>
          <a:xfrm>
            <a:off x="286519" y="4247067"/>
            <a:ext cx="1008000" cy="10245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800" dirty="0">
                <a:solidFill>
                  <a:schemeClr val="tx1"/>
                </a:solidFill>
              </a:rPr>
              <a:t>4.</a:t>
            </a:r>
            <a: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Önlemler ve Yapılması </a:t>
            </a:r>
            <a:b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Gereken Uygulamalar</a:t>
            </a:r>
            <a:endParaRPr lang="tr-TR" sz="800" dirty="0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079AE184-41EA-9596-1437-647449D3F805}"/>
              </a:ext>
            </a:extLst>
          </p:cNvPr>
          <p:cNvSpPr/>
          <p:nvPr/>
        </p:nvSpPr>
        <p:spPr>
          <a:xfrm>
            <a:off x="286519" y="2441695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 2. Biyogüvenlikte 3K prensibi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D84605DF-F63A-0079-84CE-FB7092AFD8E3}"/>
              </a:ext>
            </a:extLst>
          </p:cNvPr>
          <p:cNvSpPr/>
          <p:nvPr/>
        </p:nvSpPr>
        <p:spPr>
          <a:xfrm>
            <a:off x="286519" y="3393552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3.Faydalar ve Riskler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869D9793-25AF-1262-F89B-1252F5289109}"/>
              </a:ext>
            </a:extLst>
          </p:cNvPr>
          <p:cNvSpPr/>
          <p:nvPr/>
        </p:nvSpPr>
        <p:spPr>
          <a:xfrm>
            <a:off x="286519" y="1514313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1.Giriş</a:t>
            </a: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1162212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6150" y="4444939"/>
            <a:ext cx="3699029" cy="2080704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7243" y="4247067"/>
            <a:ext cx="2685759" cy="243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1966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1"/>
          <p:cNvSpPr>
            <a:spLocks noChangeArrowheads="1"/>
          </p:cNvSpPr>
          <p:nvPr/>
        </p:nvSpPr>
        <p:spPr bwMode="auto">
          <a:xfrm>
            <a:off x="2930769" y="1434612"/>
            <a:ext cx="7315200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215"/>
              <a:t>	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7B93B1A1-BE1F-D8DC-74E5-6E44FA7DC5A9}"/>
              </a:ext>
            </a:extLst>
          </p:cNvPr>
          <p:cNvSpPr/>
          <p:nvPr/>
        </p:nvSpPr>
        <p:spPr>
          <a:xfrm>
            <a:off x="286519" y="5312328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5.</a:t>
            </a:r>
            <a:r>
              <a:rPr lang="tr-T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Sonuç ve Öneriler</a:t>
            </a:r>
            <a:endParaRPr lang="tr-TR" sz="1000" dirty="0"/>
          </a:p>
        </p:txBody>
      </p:sp>
      <p:sp>
        <p:nvSpPr>
          <p:cNvPr id="17" name="İçerik Yer Tutucusu 2">
            <a:extLst>
              <a:ext uri="{FF2B5EF4-FFF2-40B4-BE49-F238E27FC236}">
                <a16:creationId xmlns:a16="http://schemas.microsoft.com/office/drawing/2014/main" id="{81E45C26-AE6B-EFE9-E645-B7792E8AC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530" y="1260755"/>
            <a:ext cx="7555298" cy="546072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tr-TR" sz="2400" dirty="0">
              <a:latin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r-TR" sz="2400" dirty="0">
                <a:latin typeface="Times New Roman" panose="02020603050405020304" pitchFamily="18" charset="0"/>
              </a:rPr>
              <a:t>6. Yem deposu, yem silosu gibi yerler tamamen dış ortamlara kapalı olmalı, yani;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</a:rPr>
              <a:t>Evcil hayvan, tavşan fare, yılan ve yabani kuşların girişleri engellenmeli, </a:t>
            </a:r>
            <a:endParaRPr lang="tr-TR" sz="2400" b="0" i="0" u="none" strike="noStrike" baseline="0" dirty="0">
              <a:latin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</a:rPr>
              <a:t>Hayvanlara temin edilecek suyun temiz ve kaliteli olmasına dikkat edilmeli, suluk ve yemliklerin düzenli olarak temizlenmesi ve dezenfekte edilmesi gerekmektedir.</a:t>
            </a:r>
            <a:endParaRPr lang="tr-TR" sz="2400" b="0" i="0" u="none" strike="noStrike" baseline="0" dirty="0">
              <a:latin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tr-TR" sz="1800" b="0" i="0" u="none" strike="noStrike" baseline="0" dirty="0">
              <a:latin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CBF6FFC6-EC57-F26B-587F-D165582DEE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314" y="568194"/>
            <a:ext cx="2830086" cy="2781689"/>
          </a:xfrm>
          <a:prstGeom prst="rect">
            <a:avLst/>
          </a:prstGeom>
        </p:spPr>
      </p:pic>
      <p:sp>
        <p:nvSpPr>
          <p:cNvPr id="7" name="Ok: Sağ 6">
            <a:extLst>
              <a:ext uri="{FF2B5EF4-FFF2-40B4-BE49-F238E27FC236}">
                <a16:creationId xmlns:a16="http://schemas.microsoft.com/office/drawing/2014/main" id="{6DF42B1F-0045-F8A3-4FE5-29EEBDBB7F86}"/>
              </a:ext>
            </a:extLst>
          </p:cNvPr>
          <p:cNvSpPr/>
          <p:nvPr/>
        </p:nvSpPr>
        <p:spPr>
          <a:xfrm>
            <a:off x="286519" y="4247067"/>
            <a:ext cx="1008000" cy="10245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800" dirty="0">
                <a:solidFill>
                  <a:schemeClr val="tx1"/>
                </a:solidFill>
              </a:rPr>
              <a:t>4.</a:t>
            </a:r>
            <a: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Önlemler ve Yapılması </a:t>
            </a:r>
            <a:b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Gereken Uygulamalar</a:t>
            </a:r>
            <a:endParaRPr lang="tr-TR" sz="800" dirty="0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9AE8BE73-3009-2F67-0DE6-B43B832CB516}"/>
              </a:ext>
            </a:extLst>
          </p:cNvPr>
          <p:cNvSpPr/>
          <p:nvPr/>
        </p:nvSpPr>
        <p:spPr>
          <a:xfrm>
            <a:off x="286519" y="2441695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 2. Biyogüvenlikte 3K prensibi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4C68E982-A4F6-9EAD-E3E3-7F1823F49ADB}"/>
              </a:ext>
            </a:extLst>
          </p:cNvPr>
          <p:cNvSpPr/>
          <p:nvPr/>
        </p:nvSpPr>
        <p:spPr>
          <a:xfrm>
            <a:off x="286519" y="3393552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3.Faydalar ve Riskler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259556A4-EBC5-625D-9180-315366F7D3D2}"/>
              </a:ext>
            </a:extLst>
          </p:cNvPr>
          <p:cNvSpPr/>
          <p:nvPr/>
        </p:nvSpPr>
        <p:spPr>
          <a:xfrm>
            <a:off x="286519" y="1514313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1.Giriş</a:t>
            </a: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2912"/>
            <a:ext cx="12192000" cy="1162212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5839" y="3525169"/>
            <a:ext cx="2219122" cy="319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7324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1"/>
          <p:cNvSpPr>
            <a:spLocks noChangeArrowheads="1"/>
          </p:cNvSpPr>
          <p:nvPr/>
        </p:nvSpPr>
        <p:spPr bwMode="auto">
          <a:xfrm>
            <a:off x="2930769" y="1434612"/>
            <a:ext cx="7315200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215"/>
              <a:t>	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7B93B1A1-BE1F-D8DC-74E5-6E44FA7DC5A9}"/>
              </a:ext>
            </a:extLst>
          </p:cNvPr>
          <p:cNvSpPr/>
          <p:nvPr/>
        </p:nvSpPr>
        <p:spPr>
          <a:xfrm>
            <a:off x="286519" y="5312328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5.</a:t>
            </a:r>
            <a:r>
              <a:rPr lang="tr-T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Sonuç ve Öneriler</a:t>
            </a:r>
            <a:endParaRPr lang="tr-TR" sz="1000" dirty="0"/>
          </a:p>
        </p:txBody>
      </p:sp>
      <p:sp>
        <p:nvSpPr>
          <p:cNvPr id="17" name="İçerik Yer Tutucusu 2">
            <a:extLst>
              <a:ext uri="{FF2B5EF4-FFF2-40B4-BE49-F238E27FC236}">
                <a16:creationId xmlns:a16="http://schemas.microsoft.com/office/drawing/2014/main" id="{81E45C26-AE6B-EFE9-E645-B7792E8AC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5119" y="1318211"/>
            <a:ext cx="9027672" cy="469068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7) Çiftliklerde </a:t>
            </a:r>
            <a:r>
              <a:rPr lang="tr-T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tehdit oluşturabilecek canlıların hayvanlara zarar vermemesi amacıyla güvenlik kameraları ile düzenli olarak gözlem yapılmalı.</a:t>
            </a:r>
            <a:endParaRPr lang="tr-TR" sz="24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EA2B9830-983B-4936-0EAE-4732AADB3D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542" y="3786816"/>
            <a:ext cx="4287914" cy="2820169"/>
          </a:xfrm>
          <a:prstGeom prst="rect">
            <a:avLst/>
          </a:prstGeom>
        </p:spPr>
      </p:pic>
      <p:sp>
        <p:nvSpPr>
          <p:cNvPr id="7" name="Ok: Sağ 6">
            <a:extLst>
              <a:ext uri="{FF2B5EF4-FFF2-40B4-BE49-F238E27FC236}">
                <a16:creationId xmlns:a16="http://schemas.microsoft.com/office/drawing/2014/main" id="{8390294D-4B3D-13BF-2CCC-EC6E0C0F5575}"/>
              </a:ext>
            </a:extLst>
          </p:cNvPr>
          <p:cNvSpPr/>
          <p:nvPr/>
        </p:nvSpPr>
        <p:spPr>
          <a:xfrm>
            <a:off x="286519" y="4247067"/>
            <a:ext cx="1008000" cy="10245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800" dirty="0">
                <a:solidFill>
                  <a:schemeClr val="tx1"/>
                </a:solidFill>
              </a:rPr>
              <a:t>4.</a:t>
            </a:r>
            <a: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Önlemler ve Yapılması </a:t>
            </a:r>
            <a:b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Gereken Uygulamalar</a:t>
            </a:r>
            <a:endParaRPr lang="tr-TR" sz="800" dirty="0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73F2BC5F-8CFF-0DA8-50FE-02BFDE5D51BA}"/>
              </a:ext>
            </a:extLst>
          </p:cNvPr>
          <p:cNvSpPr/>
          <p:nvPr/>
        </p:nvSpPr>
        <p:spPr>
          <a:xfrm>
            <a:off x="286519" y="2441695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 2. Biyogüvenlikte 3K prensibi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B0D96BC8-CC68-4469-B5E3-91464C0E6BFC}"/>
              </a:ext>
            </a:extLst>
          </p:cNvPr>
          <p:cNvSpPr/>
          <p:nvPr/>
        </p:nvSpPr>
        <p:spPr>
          <a:xfrm>
            <a:off x="286519" y="3393552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3.Faydalar ve Riskler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50CDED43-0D90-1944-7674-281E577068F9}"/>
              </a:ext>
            </a:extLst>
          </p:cNvPr>
          <p:cNvSpPr/>
          <p:nvPr/>
        </p:nvSpPr>
        <p:spPr>
          <a:xfrm>
            <a:off x="286519" y="1514313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1.Giriş</a:t>
            </a: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6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7330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1"/>
          <p:cNvSpPr>
            <a:spLocks noChangeArrowheads="1"/>
          </p:cNvSpPr>
          <p:nvPr/>
        </p:nvSpPr>
        <p:spPr bwMode="auto">
          <a:xfrm>
            <a:off x="2930769" y="1434612"/>
            <a:ext cx="7315200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215" dirty="0"/>
              <a:t>	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7B93B1A1-BE1F-D8DC-74E5-6E44FA7DC5A9}"/>
              </a:ext>
            </a:extLst>
          </p:cNvPr>
          <p:cNvSpPr/>
          <p:nvPr/>
        </p:nvSpPr>
        <p:spPr>
          <a:xfrm>
            <a:off x="286519" y="5312328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5.</a:t>
            </a:r>
            <a:r>
              <a:rPr lang="tr-T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Sonuç ve Öneriler</a:t>
            </a:r>
            <a:endParaRPr lang="tr-TR" sz="1000" dirty="0"/>
          </a:p>
        </p:txBody>
      </p:sp>
      <p:sp>
        <p:nvSpPr>
          <p:cNvPr id="17" name="İçerik Yer Tutucusu 2">
            <a:extLst>
              <a:ext uri="{FF2B5EF4-FFF2-40B4-BE49-F238E27FC236}">
                <a16:creationId xmlns:a16="http://schemas.microsoft.com/office/drawing/2014/main" id="{81E45C26-AE6B-EFE9-E645-B7792E8AC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3795" y="1048211"/>
            <a:ext cx="10040564" cy="4690681"/>
          </a:xfrm>
        </p:spPr>
        <p:txBody>
          <a:bodyPr>
            <a:norm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 İşletme personelleri ve dışarıdan gelecek misafirler için işletme girişlerinde ayakkabı ve çizme dezenfeksiyonu için kireç, dezenfektanlı sünger kabı ve küvet bulundurmalı,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 işletme personelleri için  tek kullanımlık giysiler sağlanmalı, personelin de kişisel temizliklerine dikkat etmeleri sağlanmalıdır.</a:t>
            </a:r>
          </a:p>
          <a:p>
            <a:pPr marL="0" indent="0" algn="l">
              <a:lnSpc>
                <a:spcPct val="150000"/>
              </a:lnSpc>
              <a:buNone/>
            </a:pP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50B17853-243F-FF9B-3F1E-311BF8753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4293" y="4796825"/>
            <a:ext cx="3288411" cy="1744462"/>
          </a:xfrm>
          <a:prstGeom prst="rect">
            <a:avLst/>
          </a:prstGeom>
        </p:spPr>
      </p:pic>
      <p:sp>
        <p:nvSpPr>
          <p:cNvPr id="12" name="Ok: Sağ 11">
            <a:extLst>
              <a:ext uri="{FF2B5EF4-FFF2-40B4-BE49-F238E27FC236}">
                <a16:creationId xmlns:a16="http://schemas.microsoft.com/office/drawing/2014/main" id="{702611D8-6AB9-36B0-2C35-B06D245FE67D}"/>
              </a:ext>
            </a:extLst>
          </p:cNvPr>
          <p:cNvSpPr/>
          <p:nvPr/>
        </p:nvSpPr>
        <p:spPr>
          <a:xfrm>
            <a:off x="286519" y="4247067"/>
            <a:ext cx="1008000" cy="10245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800" dirty="0">
                <a:solidFill>
                  <a:schemeClr val="tx1"/>
                </a:solidFill>
              </a:rPr>
              <a:t>4.</a:t>
            </a:r>
            <a: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Önlemler ve Yapılması </a:t>
            </a:r>
            <a:b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Gereken Uygulamalar</a:t>
            </a:r>
            <a:endParaRPr lang="tr-TR" sz="800" dirty="0"/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80B7AEA2-8E1B-F0D2-7A3E-3B1E6AEC91FE}"/>
              </a:ext>
            </a:extLst>
          </p:cNvPr>
          <p:cNvSpPr/>
          <p:nvPr/>
        </p:nvSpPr>
        <p:spPr>
          <a:xfrm>
            <a:off x="286519" y="2441695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 2. Biyogüvenlikte 3K prensibi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CE162BD9-0BD9-92CC-0288-EFCBA87F2D2D}"/>
              </a:ext>
            </a:extLst>
          </p:cNvPr>
          <p:cNvSpPr/>
          <p:nvPr/>
        </p:nvSpPr>
        <p:spPr>
          <a:xfrm>
            <a:off x="286519" y="3393552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3.Faydalar ve Riskler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AE5C5E91-6C10-6ADE-EAD6-46B7E993D778}"/>
              </a:ext>
            </a:extLst>
          </p:cNvPr>
          <p:cNvSpPr/>
          <p:nvPr/>
        </p:nvSpPr>
        <p:spPr>
          <a:xfrm>
            <a:off x="286519" y="1514313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1.Giriş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162212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3936" y="4697667"/>
            <a:ext cx="1942776" cy="1942776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5745" y="4621007"/>
            <a:ext cx="2096097" cy="209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11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1"/>
          <p:cNvSpPr>
            <a:spLocks noChangeArrowheads="1"/>
          </p:cNvSpPr>
          <p:nvPr/>
        </p:nvSpPr>
        <p:spPr bwMode="auto">
          <a:xfrm>
            <a:off x="3254645" y="1590810"/>
            <a:ext cx="3165231" cy="46166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None/>
            </a:pPr>
            <a:r>
              <a:rPr lang="tr-TR" sz="2400" dirty="0">
                <a:latin typeface="Calibri" panose="020F0502020204030204" pitchFamily="34" charset="0"/>
              </a:rPr>
              <a:t>BİYOGÜVENLİK NEDİR?</a:t>
            </a:r>
          </a:p>
        </p:txBody>
      </p:sp>
      <p:grpSp>
        <p:nvGrpSpPr>
          <p:cNvPr id="3" name="Grup 2"/>
          <p:cNvGrpSpPr/>
          <p:nvPr/>
        </p:nvGrpSpPr>
        <p:grpSpPr>
          <a:xfrm>
            <a:off x="0" y="-17756"/>
            <a:ext cx="12192000" cy="6866878"/>
            <a:chOff x="0" y="-8878"/>
            <a:chExt cx="9144000" cy="6866878"/>
          </a:xfrm>
        </p:grpSpPr>
        <p:sp>
          <p:nvSpPr>
            <p:cNvPr id="10" name="Dikdörtgen 9">
              <a:extLst>
                <a:ext uri="{FF2B5EF4-FFF2-40B4-BE49-F238E27FC236}">
                  <a16:creationId xmlns:a16="http://schemas.microsoft.com/office/drawing/2014/main" id="{A2C319E1-7B4C-724F-A0DE-51433E2D2DA3}"/>
                </a:ext>
              </a:extLst>
            </p:cNvPr>
            <p:cNvSpPr/>
            <p:nvPr/>
          </p:nvSpPr>
          <p:spPr>
            <a:xfrm>
              <a:off x="1944210" y="-8878"/>
              <a:ext cx="4980373" cy="980728"/>
            </a:xfrm>
            <a:prstGeom prst="rect">
              <a:avLst/>
            </a:prstGeom>
            <a:solidFill>
              <a:schemeClr val="accent1">
                <a:lumMod val="7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/>
            </a:p>
          </p:txBody>
        </p:sp>
        <p:sp>
          <p:nvSpPr>
            <p:cNvPr id="8" name="Başlık 7" descr="Van İli Süt Sığırlarında TLR4 Gen Polimorfizminin Süt Verimi ile Bileşenleri, Somatik Hücre Sayısı, Mastitis ve Topallık Sorunları ile İlişkisi&#10;"/>
            <p:cNvSpPr txBox="1">
              <a:spLocks/>
            </p:cNvSpPr>
            <p:nvPr/>
          </p:nvSpPr>
          <p:spPr>
            <a:xfrm>
              <a:off x="914400" y="258971"/>
              <a:ext cx="7041976" cy="562074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07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1800" b="1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Hayvancılık İşletmelerinde Biyogüvenlik Uygulamalarının Önemi</a:t>
              </a:r>
              <a:endParaRPr lang="tr-T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Dikdörtgen 10">
              <a:extLst>
                <a:ext uri="{FF2B5EF4-FFF2-40B4-BE49-F238E27FC236}">
                  <a16:creationId xmlns:a16="http://schemas.microsoft.com/office/drawing/2014/main" id="{1C5E98B6-678A-4D47-99D2-BF52C0A12B06}"/>
                </a:ext>
              </a:extLst>
            </p:cNvPr>
            <p:cNvSpPr/>
            <p:nvPr/>
          </p:nvSpPr>
          <p:spPr>
            <a:xfrm rot="10800000">
              <a:off x="0" y="6592440"/>
              <a:ext cx="9144000" cy="265560"/>
            </a:xfrm>
            <a:prstGeom prst="rect">
              <a:avLst/>
            </a:prstGeom>
            <a:solidFill>
              <a:schemeClr val="accent1">
                <a:lumMod val="7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/>
            </a:p>
          </p:txBody>
        </p:sp>
      </p:grpSp>
      <p:pic>
        <p:nvPicPr>
          <p:cNvPr id="25" name="Resim 24">
            <a:extLst>
              <a:ext uri="{FF2B5EF4-FFF2-40B4-BE49-F238E27FC236}">
                <a16:creationId xmlns:a16="http://schemas.microsoft.com/office/drawing/2014/main" id="{7B246165-3434-1B24-7C76-AEC236A7886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99" y="6809"/>
            <a:ext cx="1011106" cy="992232"/>
          </a:xfrm>
          <a:prstGeom prst="rect">
            <a:avLst/>
          </a:prstGeom>
        </p:spPr>
      </p:pic>
      <p:sp>
        <p:nvSpPr>
          <p:cNvPr id="26" name="Ok: Sağ 25">
            <a:extLst>
              <a:ext uri="{FF2B5EF4-FFF2-40B4-BE49-F238E27FC236}">
                <a16:creationId xmlns:a16="http://schemas.microsoft.com/office/drawing/2014/main" id="{48230EB2-6A85-406F-A680-D1A12270D217}"/>
              </a:ext>
            </a:extLst>
          </p:cNvPr>
          <p:cNvSpPr/>
          <p:nvPr/>
        </p:nvSpPr>
        <p:spPr>
          <a:xfrm>
            <a:off x="286519" y="1474776"/>
            <a:ext cx="1008000" cy="540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dirty="0"/>
              <a:t>1.GİRİŞ</a:t>
            </a:r>
          </a:p>
        </p:txBody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BC2A573A-7F1C-A762-7155-6857F5A47A8C}"/>
              </a:ext>
            </a:extLst>
          </p:cNvPr>
          <p:cNvSpPr/>
          <p:nvPr/>
        </p:nvSpPr>
        <p:spPr>
          <a:xfrm>
            <a:off x="286519" y="2441695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 2. Biyogüvenlikte 3K prensibi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7B93B1A1-BE1F-D8DC-74E5-6E44FA7DC5A9}"/>
              </a:ext>
            </a:extLst>
          </p:cNvPr>
          <p:cNvSpPr/>
          <p:nvPr/>
        </p:nvSpPr>
        <p:spPr>
          <a:xfrm>
            <a:off x="286519" y="5312328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5. </a:t>
            </a:r>
            <a:r>
              <a:rPr lang="tr-T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Sonuç ve Öneriler</a:t>
            </a:r>
            <a:endParaRPr lang="tr-TR" sz="1000" dirty="0"/>
          </a:p>
        </p:txBody>
      </p:sp>
      <p:sp>
        <p:nvSpPr>
          <p:cNvPr id="29" name="Dikdörtgen 28">
            <a:extLst>
              <a:ext uri="{FF2B5EF4-FFF2-40B4-BE49-F238E27FC236}">
                <a16:creationId xmlns:a16="http://schemas.microsoft.com/office/drawing/2014/main" id="{AFEBEEE6-14C9-C3A2-E35E-53B72B6C6A08}"/>
              </a:ext>
            </a:extLst>
          </p:cNvPr>
          <p:cNvSpPr/>
          <p:nvPr/>
        </p:nvSpPr>
        <p:spPr>
          <a:xfrm>
            <a:off x="286519" y="4349841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900" dirty="0"/>
              <a:t>4.</a:t>
            </a:r>
            <a:r>
              <a:rPr lang="tr-TR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Önlemler ve Yapılması </a:t>
            </a:r>
            <a:br>
              <a:rPr lang="tr-TR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Gereken Uygulamalar</a:t>
            </a:r>
            <a:endParaRPr lang="tr-TR" sz="900" dirty="0"/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A98FAE32-B188-FEF2-E59B-D5A7A08AF589}"/>
              </a:ext>
            </a:extLst>
          </p:cNvPr>
          <p:cNvSpPr/>
          <p:nvPr/>
        </p:nvSpPr>
        <p:spPr>
          <a:xfrm>
            <a:off x="286519" y="3393552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3. Faydalar ve Riskler</a:t>
            </a:r>
          </a:p>
        </p:txBody>
      </p:sp>
      <p:sp>
        <p:nvSpPr>
          <p:cNvPr id="17" name="İçerik Yer Tutucusu 2">
            <a:extLst>
              <a:ext uri="{FF2B5EF4-FFF2-40B4-BE49-F238E27FC236}">
                <a16:creationId xmlns:a16="http://schemas.microsoft.com/office/drawing/2014/main" id="{81E45C26-AE6B-EFE9-E645-B7792E8AC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8184" y="2203280"/>
            <a:ext cx="6123100" cy="4014665"/>
          </a:xfrm>
        </p:spPr>
        <p:txBody>
          <a:bodyPr/>
          <a:lstStyle/>
          <a:p>
            <a:pPr marL="0" indent="0">
              <a:buNone/>
            </a:pPr>
            <a:endParaRPr lang="tr-TR" sz="1800" b="0" i="0" u="none" strike="noStrike" baseline="0" dirty="0">
              <a:latin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Hastalık etkenlerinin insan ve hayvanların yaşam alanlarına girişini ve yayılmasını engellemeye yönelik önlemlerin tamamıdır</a:t>
            </a:r>
            <a:r>
              <a:rPr lang="tr-TR" sz="20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Tarım işletmelerinde biyogüvenliğin uygulanmasını uluslararası düzeyde araştıran birçok çalışma yapılmıştır (Faust 2001,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Delabbio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2006,Pol ve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Ruegg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2007, </a:t>
            </a:r>
            <a:r>
              <a:rPr lang="tr-TR" sz="2000" b="0" i="0" u="none" strike="noStrike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Brandt</a:t>
            </a:r>
            <a:r>
              <a:rPr lang="tr-TR" sz="20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ark. 2008).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tr-T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4E670B37-07D7-9C9F-F8AD-024F7B2A50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524" y="2383402"/>
            <a:ext cx="3705742" cy="3505219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1966" y="18607"/>
            <a:ext cx="1012024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990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1"/>
          <p:cNvSpPr>
            <a:spLocks noChangeArrowheads="1"/>
          </p:cNvSpPr>
          <p:nvPr/>
        </p:nvSpPr>
        <p:spPr bwMode="auto">
          <a:xfrm>
            <a:off x="2930769" y="1434612"/>
            <a:ext cx="7315200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215" dirty="0"/>
              <a:t>	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1C5E98B6-678A-4D47-99D2-BF52C0A12B06}"/>
              </a:ext>
            </a:extLst>
          </p:cNvPr>
          <p:cNvSpPr/>
          <p:nvPr/>
        </p:nvSpPr>
        <p:spPr>
          <a:xfrm rot="10800000">
            <a:off x="0" y="6592440"/>
            <a:ext cx="12192000" cy="265560"/>
          </a:xfrm>
          <a:prstGeom prst="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7B93B1A1-BE1F-D8DC-74E5-6E44FA7DC5A9}"/>
              </a:ext>
            </a:extLst>
          </p:cNvPr>
          <p:cNvSpPr/>
          <p:nvPr/>
        </p:nvSpPr>
        <p:spPr>
          <a:xfrm>
            <a:off x="286519" y="5312328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5.</a:t>
            </a:r>
            <a:r>
              <a:rPr lang="tr-T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Sonuç ve Öneriler</a:t>
            </a:r>
            <a:endParaRPr lang="tr-TR" sz="1000" dirty="0"/>
          </a:p>
        </p:txBody>
      </p:sp>
      <p:sp>
        <p:nvSpPr>
          <p:cNvPr id="17" name="İçerik Yer Tutucusu 2">
            <a:extLst>
              <a:ext uri="{FF2B5EF4-FFF2-40B4-BE49-F238E27FC236}">
                <a16:creationId xmlns:a16="http://schemas.microsoft.com/office/drawing/2014/main" id="{81E45C26-AE6B-EFE9-E645-B7792E8AC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3693" y="1048211"/>
            <a:ext cx="9525133" cy="469068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9) İşletme içerinde uygun teknikler kullanılarak gübre temizliği gerçekleştirilmeli. 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Özellikle büyükbaş işletmelerinde otomatik gübre sıyırıcı sistemler kullanılmalıdır.</a:t>
            </a:r>
          </a:p>
          <a:p>
            <a:pPr>
              <a:lnSpc>
                <a:spcPct val="150000"/>
              </a:lnSpc>
            </a:pPr>
            <a:r>
              <a:rPr lang="tr-TR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İşletme etrafındaki atıklar kontrollü bir şekilde uzaklaştırılmalı ve biriktirilmemelidir.</a:t>
            </a:r>
            <a:endParaRPr lang="tr-TR" sz="2000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480D3EB9-06D8-8AC0-E788-B92AA04CCB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693" y="3147005"/>
            <a:ext cx="4589312" cy="3080634"/>
          </a:xfrm>
          <a:prstGeom prst="rect">
            <a:avLst/>
          </a:prstGeo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6CACBA50-4105-E85E-7A99-E81C5A378F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922" y="3188602"/>
            <a:ext cx="4056488" cy="3031222"/>
          </a:xfrm>
          <a:prstGeom prst="rect">
            <a:avLst/>
          </a:prstGeom>
        </p:spPr>
      </p:pic>
      <p:sp>
        <p:nvSpPr>
          <p:cNvPr id="14" name="Ok: Sağ 13">
            <a:extLst>
              <a:ext uri="{FF2B5EF4-FFF2-40B4-BE49-F238E27FC236}">
                <a16:creationId xmlns:a16="http://schemas.microsoft.com/office/drawing/2014/main" id="{589BA579-F5C0-F5C1-0902-90508F260AB7}"/>
              </a:ext>
            </a:extLst>
          </p:cNvPr>
          <p:cNvSpPr/>
          <p:nvPr/>
        </p:nvSpPr>
        <p:spPr>
          <a:xfrm>
            <a:off x="286519" y="4247067"/>
            <a:ext cx="1008000" cy="10245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800" dirty="0">
                <a:solidFill>
                  <a:schemeClr val="tx1"/>
                </a:solidFill>
              </a:rPr>
              <a:t>4.</a:t>
            </a:r>
            <a: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Önlemler ve Yapılması </a:t>
            </a:r>
            <a:b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Gereken Uygulamalar</a:t>
            </a:r>
            <a:endParaRPr lang="tr-TR" sz="800" dirty="0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AAE4D8B0-0789-E78E-D9E3-9DB2F0BABEE8}"/>
              </a:ext>
            </a:extLst>
          </p:cNvPr>
          <p:cNvSpPr/>
          <p:nvPr/>
        </p:nvSpPr>
        <p:spPr>
          <a:xfrm>
            <a:off x="286519" y="2441695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 2. Biyogüvenlikte 3K prensibi</a:t>
            </a:r>
          </a:p>
        </p:txBody>
      </p:sp>
      <p:sp>
        <p:nvSpPr>
          <p:cNvPr id="16" name="Dikdörtgen 15">
            <a:extLst>
              <a:ext uri="{FF2B5EF4-FFF2-40B4-BE49-F238E27FC236}">
                <a16:creationId xmlns:a16="http://schemas.microsoft.com/office/drawing/2014/main" id="{BCBF4EDD-53BD-5F2A-8932-E37385392C28}"/>
              </a:ext>
            </a:extLst>
          </p:cNvPr>
          <p:cNvSpPr/>
          <p:nvPr/>
        </p:nvSpPr>
        <p:spPr>
          <a:xfrm>
            <a:off x="286519" y="3393552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3.Faydalar ve Riskler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F2E1F68F-D5B1-C86B-DEE0-29988A1C9CB5}"/>
              </a:ext>
            </a:extLst>
          </p:cNvPr>
          <p:cNvSpPr/>
          <p:nvPr/>
        </p:nvSpPr>
        <p:spPr>
          <a:xfrm>
            <a:off x="286519" y="1514313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1.Giriş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2912"/>
            <a:ext cx="12192000" cy="116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3729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1"/>
          <p:cNvSpPr>
            <a:spLocks noChangeArrowheads="1"/>
          </p:cNvSpPr>
          <p:nvPr/>
        </p:nvSpPr>
        <p:spPr bwMode="auto">
          <a:xfrm>
            <a:off x="2930769" y="1434612"/>
            <a:ext cx="7315200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215"/>
              <a:t>	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1C4CB912-E888-D42B-FCAE-E484B3726C71}"/>
              </a:ext>
            </a:extLst>
          </p:cNvPr>
          <p:cNvSpPr/>
          <p:nvPr/>
        </p:nvSpPr>
        <p:spPr>
          <a:xfrm>
            <a:off x="2196172" y="1651210"/>
            <a:ext cx="7160891" cy="2601194"/>
          </a:xfrm>
          <a:prstGeom prst="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4.Sonuç ve Öneriler</a:t>
            </a:r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8230EB2-6A85-406F-A680-D1A12270D217}"/>
              </a:ext>
            </a:extLst>
          </p:cNvPr>
          <p:cNvSpPr/>
          <p:nvPr/>
        </p:nvSpPr>
        <p:spPr>
          <a:xfrm>
            <a:off x="1301371" y="5509038"/>
            <a:ext cx="1591428" cy="7860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1.GİRİŞ</a:t>
            </a:r>
          </a:p>
        </p:txBody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BC2A573A-7F1C-A762-7155-6857F5A47A8C}"/>
              </a:ext>
            </a:extLst>
          </p:cNvPr>
          <p:cNvSpPr/>
          <p:nvPr/>
        </p:nvSpPr>
        <p:spPr>
          <a:xfrm>
            <a:off x="3230296" y="5497887"/>
            <a:ext cx="1591428" cy="7860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2. </a:t>
            </a:r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Biyogüvenlik</a:t>
            </a:r>
          </a:p>
          <a:p>
            <a:pPr algn="ctr"/>
            <a:r>
              <a:rPr lang="tr-TR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3K Prensibi</a:t>
            </a:r>
            <a:endParaRPr lang="tr-TR" dirty="0"/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7B93B1A1-BE1F-D8DC-74E5-6E44FA7DC5A9}"/>
              </a:ext>
            </a:extLst>
          </p:cNvPr>
          <p:cNvSpPr/>
          <p:nvPr/>
        </p:nvSpPr>
        <p:spPr>
          <a:xfrm>
            <a:off x="6926650" y="5497886"/>
            <a:ext cx="1591428" cy="7860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200" dirty="0"/>
              <a:t>4.</a:t>
            </a:r>
            <a:r>
              <a:rPr lang="tr-T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Önlemler ve Yapılması </a:t>
            </a:r>
            <a:br>
              <a:rPr lang="tr-T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Gereken Uygulamalar</a:t>
            </a:r>
            <a:r>
              <a:rPr lang="tr-TR" sz="1200" dirty="0"/>
              <a:t> </a:t>
            </a:r>
          </a:p>
        </p:txBody>
      </p:sp>
      <p:sp>
        <p:nvSpPr>
          <p:cNvPr id="29" name="Dikdörtgen 28">
            <a:extLst>
              <a:ext uri="{FF2B5EF4-FFF2-40B4-BE49-F238E27FC236}">
                <a16:creationId xmlns:a16="http://schemas.microsoft.com/office/drawing/2014/main" id="{AFEBEEE6-14C9-C3A2-E35E-53B72B6C6A08}"/>
              </a:ext>
            </a:extLst>
          </p:cNvPr>
          <p:cNvSpPr/>
          <p:nvPr/>
        </p:nvSpPr>
        <p:spPr>
          <a:xfrm>
            <a:off x="8855576" y="5500873"/>
            <a:ext cx="1591428" cy="7860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5. Sonuç ve Öneriler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A98FAE32-B188-FEF2-E59B-D5A7A08AF589}"/>
              </a:ext>
            </a:extLst>
          </p:cNvPr>
          <p:cNvSpPr/>
          <p:nvPr/>
        </p:nvSpPr>
        <p:spPr>
          <a:xfrm>
            <a:off x="5159222" y="5497887"/>
            <a:ext cx="1591428" cy="7860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3.Faydalar ve Riskler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6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7006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1"/>
          <p:cNvSpPr>
            <a:spLocks noChangeArrowheads="1"/>
          </p:cNvSpPr>
          <p:nvPr/>
        </p:nvSpPr>
        <p:spPr bwMode="auto">
          <a:xfrm>
            <a:off x="2930769" y="1434612"/>
            <a:ext cx="7315200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215"/>
              <a:t>	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1C5E98B6-678A-4D47-99D2-BF52C0A12B06}"/>
              </a:ext>
            </a:extLst>
          </p:cNvPr>
          <p:cNvSpPr/>
          <p:nvPr/>
        </p:nvSpPr>
        <p:spPr>
          <a:xfrm rot="10800000">
            <a:off x="0" y="6592440"/>
            <a:ext cx="12192000" cy="265560"/>
          </a:xfrm>
          <a:prstGeom prst="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6" name="Dikdörtgen 25">
            <a:extLst>
              <a:ext uri="{FF2B5EF4-FFF2-40B4-BE49-F238E27FC236}">
                <a16:creationId xmlns:a16="http://schemas.microsoft.com/office/drawing/2014/main" id="{48230EB2-6A85-406F-A680-D1A12270D217}"/>
              </a:ext>
            </a:extLst>
          </p:cNvPr>
          <p:cNvSpPr/>
          <p:nvPr/>
        </p:nvSpPr>
        <p:spPr>
          <a:xfrm>
            <a:off x="91136" y="1434612"/>
            <a:ext cx="1008000" cy="540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1.GİRİŞ</a:t>
            </a:r>
          </a:p>
        </p:txBody>
      </p:sp>
      <p:sp>
        <p:nvSpPr>
          <p:cNvPr id="27" name="Dikdörtgen 26">
            <a:extLst>
              <a:ext uri="{FF2B5EF4-FFF2-40B4-BE49-F238E27FC236}">
                <a16:creationId xmlns:a16="http://schemas.microsoft.com/office/drawing/2014/main" id="{BC2A573A-7F1C-A762-7155-6857F5A47A8C}"/>
              </a:ext>
            </a:extLst>
          </p:cNvPr>
          <p:cNvSpPr/>
          <p:nvPr/>
        </p:nvSpPr>
        <p:spPr>
          <a:xfrm>
            <a:off x="91136" y="2399501"/>
            <a:ext cx="1008000" cy="540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2. </a:t>
            </a:r>
            <a:r>
              <a:rPr lang="tr-T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Biyogüvenlik 3K Prensibi</a:t>
            </a:r>
            <a:endParaRPr lang="tr-TR" sz="1000" dirty="0"/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7B93B1A1-BE1F-D8DC-74E5-6E44FA7DC5A9}"/>
              </a:ext>
            </a:extLst>
          </p:cNvPr>
          <p:cNvSpPr/>
          <p:nvPr/>
        </p:nvSpPr>
        <p:spPr>
          <a:xfrm>
            <a:off x="91136" y="4349221"/>
            <a:ext cx="1008000" cy="540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800" dirty="0"/>
              <a:t>4</a:t>
            </a:r>
            <a:r>
              <a:rPr lang="tr-TR" sz="1000" dirty="0"/>
              <a:t>.</a:t>
            </a:r>
            <a:r>
              <a:rPr lang="tr-T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Önlemler ve Yapılması </a:t>
            </a:r>
            <a:b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Gereken Uygulamalar</a:t>
            </a:r>
            <a:r>
              <a:rPr lang="tr-TR" sz="800" dirty="0"/>
              <a:t> </a:t>
            </a:r>
          </a:p>
        </p:txBody>
      </p:sp>
      <p:sp>
        <p:nvSpPr>
          <p:cNvPr id="29" name="Ok: Sağ 28">
            <a:extLst>
              <a:ext uri="{FF2B5EF4-FFF2-40B4-BE49-F238E27FC236}">
                <a16:creationId xmlns:a16="http://schemas.microsoft.com/office/drawing/2014/main" id="{AFEBEEE6-14C9-C3A2-E35E-53B72B6C6A08}"/>
              </a:ext>
            </a:extLst>
          </p:cNvPr>
          <p:cNvSpPr/>
          <p:nvPr/>
        </p:nvSpPr>
        <p:spPr>
          <a:xfrm>
            <a:off x="91136" y="5125311"/>
            <a:ext cx="1008000" cy="540000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5.Sonuç ve Öneriler</a:t>
            </a:r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A98FAE32-B188-FEF2-E59B-D5A7A08AF589}"/>
              </a:ext>
            </a:extLst>
          </p:cNvPr>
          <p:cNvSpPr/>
          <p:nvPr/>
        </p:nvSpPr>
        <p:spPr>
          <a:xfrm>
            <a:off x="91136" y="3364390"/>
            <a:ext cx="1008000" cy="540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3.Faydalar ve Riskler</a:t>
            </a:r>
          </a:p>
        </p:txBody>
      </p:sp>
      <p:sp>
        <p:nvSpPr>
          <p:cNvPr id="17" name="İçerik Yer Tutucusu 2">
            <a:extLst>
              <a:ext uri="{FF2B5EF4-FFF2-40B4-BE49-F238E27FC236}">
                <a16:creationId xmlns:a16="http://schemas.microsoft.com/office/drawing/2014/main" id="{A00DC65D-75C9-D09A-A2FB-1C22EFD3A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6030" y="1441243"/>
            <a:ext cx="9790249" cy="46906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SONUÇ</a:t>
            </a:r>
          </a:p>
          <a:p>
            <a:pPr algn="just"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İşletmelerde</a:t>
            </a:r>
            <a:r>
              <a:rPr lang="tr-T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biyogüvenlik uygulamalarına uyulmaması nedeni ile birçok kuzu ve buzağı ölümü gerçekleşmekte olup, işletmelerde  </a:t>
            </a:r>
            <a:r>
              <a:rPr lang="tr-TR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şap, mastitis, çiçek, </a:t>
            </a:r>
            <a:r>
              <a:rPr lang="tr-TR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brusella</a:t>
            </a:r>
            <a:r>
              <a:rPr lang="tr-TR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vb</a:t>
            </a:r>
            <a:r>
              <a:rPr lang="tr-T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gibi 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hastalıklar </a:t>
            </a:r>
            <a:r>
              <a:rPr lang="tr-T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çok sık  olarak görülmektedir. </a:t>
            </a:r>
          </a:p>
          <a:p>
            <a:pPr algn="just">
              <a:lnSpc>
                <a:spcPct val="150000"/>
              </a:lnSpc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Bunun s</a:t>
            </a:r>
            <a:r>
              <a:rPr lang="tr-T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onucu olarak da işletmelerin  hem verim hem de ekonomik kayıplarına neden olmaktadır.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16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2226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589103" y="1047565"/>
            <a:ext cx="10602897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>
                <a:latin typeface="Times New Roman" panose="02020603050405020304" pitchFamily="18" charset="0"/>
                <a:ea typeface="Calibri" panose="020F0502020204030204" pitchFamily="34" charset="0"/>
              </a:rPr>
              <a:t>Öneriler;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Hayvancılık işletmelerinde biyogüvenlik uygulamaları arttırılmalı ve titizlikle uygulanmalı,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Bu konuda yetiştiricileri bilinçlendirecek eğitimler verilmeli,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Tarım ve Orman Bakanlığı yetkilileri bu konudaki denetimlerini artırmalı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Çiftçiler, </a:t>
            </a:r>
            <a:r>
              <a:rPr lang="tr-TR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zooteknistler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ve veteriner hekimler arasındaki işbirlikleri sağlanmalı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Biyogüvenlik uygulamalarını uygulayan yetiştiricilere çeşitli desteklemelerden yararlanmaları sağlanmalıdır. </a:t>
            </a:r>
          </a:p>
          <a:p>
            <a:pPr>
              <a:lnSpc>
                <a:spcPct val="150000"/>
              </a:lnSpc>
            </a:pP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tr-TR" sz="2400" dirty="0"/>
          </a:p>
          <a:p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952861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18" y="1396465"/>
            <a:ext cx="1238423" cy="481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6119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B9B7F9-5889-81C0-837E-7F2F515324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3059"/>
            <a:ext cx="10515600" cy="5683904"/>
          </a:xfrm>
        </p:spPr>
        <p:txBody>
          <a:bodyPr>
            <a:normAutofit/>
          </a:bodyPr>
          <a:lstStyle/>
          <a:p>
            <a:pPr algn="l"/>
            <a:r>
              <a:rPr lang="nb-NO" sz="1800" b="1" i="0" u="none" strike="noStrike" baseline="0" dirty="0">
                <a:latin typeface="Times New Roman" panose="02020603050405020304" pitchFamily="18" charset="0"/>
              </a:rPr>
              <a:t>Brandt, A. W., Sanderson, M. W., DeGroot, B. D., Thomson, D. U., Hollis, L. C.</a:t>
            </a:r>
            <a:r>
              <a:rPr lang="tr-TR" sz="1800" b="1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1" i="0" u="none" strike="noStrike" baseline="0" dirty="0">
                <a:latin typeface="Times New Roman" panose="02020603050405020304" pitchFamily="18" charset="0"/>
              </a:rPr>
              <a:t>2008.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Biocontainment, biosecurity, and security practices in beef </a:t>
            </a:r>
            <a:r>
              <a:rPr lang="en-US" sz="1800" b="0" i="0" u="none" strike="noStrike" baseline="0" dirty="0" err="1">
                <a:latin typeface="Times New Roman" panose="02020603050405020304" pitchFamily="18" charset="0"/>
              </a:rPr>
              <a:t>feedyards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. </a:t>
            </a:r>
            <a:r>
              <a:rPr lang="en-US" sz="1800" b="0" i="1" u="none" strike="noStrike" baseline="0" dirty="0">
                <a:latin typeface="Times New Roman" panose="02020603050405020304" pitchFamily="18" charset="0"/>
              </a:rPr>
              <a:t>Journal of</a:t>
            </a:r>
            <a:r>
              <a:rPr lang="tr-TR" sz="1800" b="0" i="1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1" u="none" strike="noStrike" baseline="0" dirty="0">
                <a:latin typeface="Times New Roman" panose="02020603050405020304" pitchFamily="18" charset="0"/>
              </a:rPr>
              <a:t>the American Veterinary Medical Association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en-US" sz="1800" b="0" i="1" u="none" strike="noStrike" baseline="0" dirty="0">
                <a:latin typeface="Times New Roman" panose="02020603050405020304" pitchFamily="18" charset="0"/>
              </a:rPr>
              <a:t>232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(2), 262-269.</a:t>
            </a:r>
            <a:endParaRPr lang="tr-TR" sz="1800" b="1" i="0" u="none" strike="noStrike" baseline="0" dirty="0">
              <a:latin typeface="Times New Roman" panose="02020603050405020304" pitchFamily="18" charset="0"/>
            </a:endParaRPr>
          </a:p>
          <a:p>
            <a:r>
              <a:rPr lang="en-US" sz="1800" b="1" i="0" u="none" strike="noStrike" baseline="0" dirty="0" err="1">
                <a:latin typeface="Times New Roman" panose="02020603050405020304" pitchFamily="18" charset="0"/>
              </a:rPr>
              <a:t>Cullor</a:t>
            </a:r>
            <a:r>
              <a:rPr lang="en-US" sz="1800" b="1" i="0" u="none" strike="noStrike" baseline="0" dirty="0">
                <a:latin typeface="Times New Roman" panose="02020603050405020304" pitchFamily="18" charset="0"/>
              </a:rPr>
              <a:t>, J.S. 2004.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Applied Biosecurity for Dairy Farms. Proceedings of the WBC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Congress Quebec Canada 2004 Veterinary Medicine Teaching and Research Center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University of California. Available at: http//www.ivis.org.</a:t>
            </a:r>
            <a:endParaRPr lang="tr-TR" sz="1800" b="0" i="0" u="none" strike="noStrike" baseline="0" dirty="0">
              <a:latin typeface="Times New Roman" panose="02020603050405020304" pitchFamily="18" charset="0"/>
            </a:endParaRPr>
          </a:p>
          <a:p>
            <a:r>
              <a:rPr lang="en-US" sz="1800" b="1" i="0" u="none" strike="noStrike" baseline="0" dirty="0">
                <a:latin typeface="Times New Roman" panose="02020603050405020304" pitchFamily="18" charset="0"/>
              </a:rPr>
              <a:t>Delabbio, J. 2006.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How farm workers learn to use and practice biosecurity. </a:t>
            </a:r>
            <a:r>
              <a:rPr lang="en-US" sz="1800" b="0" i="1" u="none" strike="noStrike" baseline="0" dirty="0">
                <a:latin typeface="Times New Roman" panose="02020603050405020304" pitchFamily="18" charset="0"/>
              </a:rPr>
              <a:t>Journal of</a:t>
            </a:r>
            <a:r>
              <a:rPr lang="tr-TR" sz="1800" b="0" i="1" u="none" strike="noStrike" baseline="0" dirty="0" err="1">
                <a:latin typeface="Times New Roman" panose="02020603050405020304" pitchFamily="18" charset="0"/>
              </a:rPr>
              <a:t>extension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, 44(6), 6FEA1</a:t>
            </a:r>
          </a:p>
          <a:p>
            <a:r>
              <a:rPr lang="en-US" sz="1800" b="1" dirty="0">
                <a:latin typeface="Times New Roman" panose="02020603050405020304" pitchFamily="18" charset="0"/>
              </a:rPr>
              <a:t>Faust, R. J. 2001. </a:t>
            </a:r>
            <a:r>
              <a:rPr lang="en-US" sz="1800" dirty="0">
                <a:latin typeface="Times New Roman" panose="02020603050405020304" pitchFamily="18" charset="0"/>
              </a:rPr>
              <a:t>Nile monitors: everything about history, care, nutrition, </a:t>
            </a:r>
            <a:r>
              <a:rPr lang="en-US" sz="1800" dirty="0" err="1">
                <a:latin typeface="Times New Roman" panose="02020603050405020304" pitchFamily="18" charset="0"/>
              </a:rPr>
              <a:t>handling,and</a:t>
            </a:r>
            <a:r>
              <a:rPr lang="en-US" sz="1800" dirty="0">
                <a:latin typeface="Times New Roman" panose="02020603050405020304" pitchFamily="18" charset="0"/>
              </a:rPr>
              <a:t> behavior. Barron's Educational Series</a:t>
            </a:r>
            <a:r>
              <a:rPr lang="tr-TR" sz="1800" dirty="0">
                <a:latin typeface="Times New Roman" panose="02020603050405020304" pitchFamily="18" charset="0"/>
              </a:rPr>
              <a:t>.</a:t>
            </a:r>
          </a:p>
          <a:p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Göncü, S. (2016). Sığır yetiştiriciliğinde biyogüvenlik. </a:t>
            </a:r>
          </a:p>
          <a:p>
            <a:r>
              <a:rPr lang="en-US" sz="1800" b="1" i="0" u="none" strike="noStrike" baseline="0" dirty="0">
                <a:latin typeface="Times New Roman" panose="02020603050405020304" pitchFamily="18" charset="0"/>
              </a:rPr>
              <a:t>Pol, M., </a:t>
            </a:r>
            <a:r>
              <a:rPr lang="en-US" sz="1800" b="1" i="0" u="none" strike="noStrike" baseline="0" dirty="0" err="1">
                <a:latin typeface="Times New Roman" panose="02020603050405020304" pitchFamily="18" charset="0"/>
              </a:rPr>
              <a:t>Ruegg</a:t>
            </a:r>
            <a:r>
              <a:rPr lang="en-US" sz="1800" b="1" i="0" u="none" strike="noStrike" baseline="0" dirty="0">
                <a:latin typeface="Times New Roman" panose="02020603050405020304" pitchFamily="18" charset="0"/>
              </a:rPr>
              <a:t>, P.L. 2007.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Treatment practices and quantification of antimicrobial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drug usage in conventional and organic dairy farms in Wisconsin. </a:t>
            </a:r>
            <a:r>
              <a:rPr lang="en-US" sz="1800" b="0" i="1" u="none" strike="noStrike" baseline="0" dirty="0">
                <a:latin typeface="Times New Roman" panose="02020603050405020304" pitchFamily="18" charset="0"/>
              </a:rPr>
              <a:t>Journal of dairy</a:t>
            </a:r>
            <a:r>
              <a:rPr lang="tr-TR" sz="1800" b="0" i="1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tr-TR" sz="1800" b="0" i="1" u="none" strike="noStrike" baseline="0" dirty="0" err="1">
                <a:latin typeface="Times New Roman" panose="02020603050405020304" pitchFamily="18" charset="0"/>
              </a:rPr>
              <a:t>science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, </a:t>
            </a:r>
            <a:r>
              <a:rPr lang="tr-TR" sz="1800" b="0" i="1" u="none" strike="noStrike" baseline="0" dirty="0">
                <a:latin typeface="Times New Roman" panose="02020603050405020304" pitchFamily="18" charset="0"/>
              </a:rPr>
              <a:t>90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(1), 249-261.</a:t>
            </a:r>
          </a:p>
          <a:p>
            <a:r>
              <a:rPr lang="tr-TR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YILMAZ, Ş., &amp; KOYUNCU, M. Evaluation on </a:t>
            </a:r>
            <a:r>
              <a:rPr lang="tr-TR" sz="18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Biosecurity</a:t>
            </a:r>
            <a:r>
              <a:rPr lang="tr-TR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Practices</a:t>
            </a:r>
            <a:r>
              <a:rPr lang="tr-TR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18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Dairy</a:t>
            </a:r>
            <a:r>
              <a:rPr lang="tr-TR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Farms</a:t>
            </a:r>
            <a:r>
              <a:rPr lang="tr-TR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Bursa </a:t>
            </a:r>
            <a:r>
              <a:rPr lang="tr-TR" sz="1800" b="0" i="0" dirty="0" err="1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Province</a:t>
            </a:r>
            <a:r>
              <a:rPr lang="tr-TR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-I. </a:t>
            </a:r>
            <a:r>
              <a:rPr lang="tr-TR" sz="1800" b="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Bursa Uludağ Üniversitesi Ziraat Fakültesi Dergisi</a:t>
            </a:r>
            <a:r>
              <a:rPr lang="tr-TR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tr-TR" sz="1800" b="0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r>
              <a:rPr lang="tr-TR" sz="1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(2), 317-336.</a:t>
            </a:r>
            <a:endParaRPr lang="tr-TR" sz="1800" dirty="0">
              <a:solidFill>
                <a:srgbClr val="3D446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b="1" i="0" u="none" strike="noStrike" baseline="0" dirty="0">
                <a:latin typeface="Times New Roman" panose="02020603050405020304" pitchFamily="18" charset="0"/>
              </a:rPr>
              <a:t>Wallace, R.L. 2003.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Practical and sensible dairy farm biosecurity. Proceedings of the</a:t>
            </a:r>
            <a:r>
              <a:rPr lang="tr-TR" sz="18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en-US" sz="1800" b="0" i="0" u="none" strike="noStrike" baseline="0" dirty="0">
                <a:latin typeface="Times New Roman" panose="02020603050405020304" pitchFamily="18" charset="0"/>
              </a:rPr>
              <a:t>6th Western Dairy Management Conference _March 12- 14 2003_Reno NV- 202.</a:t>
            </a:r>
            <a:endParaRPr lang="tr-TR" dirty="0"/>
          </a:p>
        </p:txBody>
      </p:sp>
      <p:sp>
        <p:nvSpPr>
          <p:cNvPr id="4" name="Ok: Köşeli Çift Ayraç 3">
            <a:extLst>
              <a:ext uri="{FF2B5EF4-FFF2-40B4-BE49-F238E27FC236}">
                <a16:creationId xmlns:a16="http://schemas.microsoft.com/office/drawing/2014/main" id="{C4D706A1-CD87-E8DB-C506-A525603FDFCE}"/>
              </a:ext>
            </a:extLst>
          </p:cNvPr>
          <p:cNvSpPr/>
          <p:nvPr/>
        </p:nvSpPr>
        <p:spPr>
          <a:xfrm rot="16200000">
            <a:off x="-3274888" y="3274888"/>
            <a:ext cx="6858000" cy="308224"/>
          </a:xfrm>
          <a:prstGeom prst="chevron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Kaynakçalar</a:t>
            </a:r>
          </a:p>
        </p:txBody>
      </p:sp>
    </p:spTree>
    <p:extLst>
      <p:ext uri="{BB962C8B-B14F-4D97-AF65-F5344CB8AC3E}">
        <p14:creationId xmlns:p14="http://schemas.microsoft.com/office/powerpoint/2010/main" val="2135241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77" y="0"/>
            <a:ext cx="11896078" cy="962159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1562470" y="2532494"/>
            <a:ext cx="65605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Bu çalışmaların büyük bir çoğunluğunda ortaya çıkan ortak görüş, </a:t>
            </a:r>
            <a:r>
              <a:rPr lang="tr-TR" sz="2400" dirty="0" err="1"/>
              <a:t>biyogüvenlik</a:t>
            </a:r>
            <a:r>
              <a:rPr lang="tr-TR" sz="2400" dirty="0"/>
              <a:t> konusunda bir farkındalığın olmasına rağmen, çiftlik düzeyinde </a:t>
            </a:r>
            <a:r>
              <a:rPr lang="tr-TR" sz="2400" dirty="0" err="1"/>
              <a:t>biyogüvenlik</a:t>
            </a:r>
            <a:r>
              <a:rPr lang="tr-TR" sz="2400" dirty="0"/>
              <a:t> önlemlerinin uygulanmasının genellikle zayıf olduğunu şeklindedir.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334" y="1889312"/>
            <a:ext cx="3706689" cy="350550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482" y="1609324"/>
            <a:ext cx="1514686" cy="5077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917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0148" y="1"/>
            <a:ext cx="54617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12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846" y="28177"/>
            <a:ext cx="10795248" cy="6829823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6516210" y="701336"/>
            <a:ext cx="4483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Genlerinde mutasyonlara neden olan nadir, genetik ve nörolojik bir hastalıklar</a:t>
            </a:r>
          </a:p>
        </p:txBody>
      </p:sp>
    </p:spTree>
    <p:extLst>
      <p:ext uri="{BB962C8B-B14F-4D97-AF65-F5344CB8AC3E}">
        <p14:creationId xmlns:p14="http://schemas.microsoft.com/office/powerpoint/2010/main" val="195398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730" y="159796"/>
            <a:ext cx="9467207" cy="6698203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624615" y="6081923"/>
            <a:ext cx="21927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/>
              <a:t>En Düşük Güvenlik Seviyesi</a:t>
            </a:r>
          </a:p>
        </p:txBody>
      </p:sp>
      <p:sp>
        <p:nvSpPr>
          <p:cNvPr id="4" name="Dikdörtgen 3"/>
          <p:cNvSpPr/>
          <p:nvPr/>
        </p:nvSpPr>
        <p:spPr>
          <a:xfrm>
            <a:off x="3986075" y="6065826"/>
            <a:ext cx="17133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b="1" dirty="0"/>
              <a:t>Orta Tehlike Seviyesi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5983551" y="6065826"/>
            <a:ext cx="19922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1400" b="1" dirty="0"/>
              <a:t>Şiddetli veya Potansiyel </a:t>
            </a:r>
          </a:p>
          <a:p>
            <a:pPr algn="ctr"/>
            <a:r>
              <a:rPr lang="tr-TR" sz="1400" b="1" dirty="0"/>
              <a:t>Seviye</a:t>
            </a:r>
          </a:p>
        </p:txBody>
      </p:sp>
      <p:sp>
        <p:nvSpPr>
          <p:cNvPr id="6" name="Dikdörtgen 5"/>
          <p:cNvSpPr/>
          <p:nvPr/>
        </p:nvSpPr>
        <p:spPr>
          <a:xfrm>
            <a:off x="7970631" y="6065825"/>
            <a:ext cx="22521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b="1" dirty="0"/>
              <a:t>En Yüksek Güvenlik Seviyesi</a:t>
            </a:r>
          </a:p>
        </p:txBody>
      </p:sp>
    </p:spTree>
    <p:extLst>
      <p:ext uri="{BB962C8B-B14F-4D97-AF65-F5344CB8AC3E}">
        <p14:creationId xmlns:p14="http://schemas.microsoft.com/office/powerpoint/2010/main" val="3054830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1"/>
          <p:cNvSpPr>
            <a:spLocks noChangeArrowheads="1"/>
          </p:cNvSpPr>
          <p:nvPr/>
        </p:nvSpPr>
        <p:spPr bwMode="auto">
          <a:xfrm>
            <a:off x="2930769" y="1434612"/>
            <a:ext cx="7315200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215" dirty="0"/>
              <a:t>	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1C5E98B6-678A-4D47-99D2-BF52C0A12B06}"/>
              </a:ext>
            </a:extLst>
          </p:cNvPr>
          <p:cNvSpPr/>
          <p:nvPr/>
        </p:nvSpPr>
        <p:spPr>
          <a:xfrm rot="10800000">
            <a:off x="-47673" y="6690094"/>
            <a:ext cx="12192000" cy="265560"/>
          </a:xfrm>
          <a:prstGeom prst="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26" name="Ok: Sağ 25">
            <a:extLst>
              <a:ext uri="{FF2B5EF4-FFF2-40B4-BE49-F238E27FC236}">
                <a16:creationId xmlns:a16="http://schemas.microsoft.com/office/drawing/2014/main" id="{48230EB2-6A85-406F-A680-D1A12270D217}"/>
              </a:ext>
            </a:extLst>
          </p:cNvPr>
          <p:cNvSpPr/>
          <p:nvPr/>
        </p:nvSpPr>
        <p:spPr>
          <a:xfrm>
            <a:off x="286519" y="1474776"/>
            <a:ext cx="1008000" cy="540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dirty="0"/>
              <a:t>1.GİRİŞ</a:t>
            </a:r>
          </a:p>
        </p:txBody>
      </p:sp>
      <p:sp>
        <p:nvSpPr>
          <p:cNvPr id="28" name="Dikdörtgen 27">
            <a:extLst>
              <a:ext uri="{FF2B5EF4-FFF2-40B4-BE49-F238E27FC236}">
                <a16:creationId xmlns:a16="http://schemas.microsoft.com/office/drawing/2014/main" id="{7B93B1A1-BE1F-D8DC-74E5-6E44FA7DC5A9}"/>
              </a:ext>
            </a:extLst>
          </p:cNvPr>
          <p:cNvSpPr/>
          <p:nvPr/>
        </p:nvSpPr>
        <p:spPr>
          <a:xfrm>
            <a:off x="286519" y="5312328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5.</a:t>
            </a:r>
            <a:r>
              <a:rPr lang="tr-T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Sonuç ve Öneriler</a:t>
            </a:r>
            <a:endParaRPr lang="tr-TR" sz="1000" dirty="0"/>
          </a:p>
        </p:txBody>
      </p:sp>
      <p:sp>
        <p:nvSpPr>
          <p:cNvPr id="30" name="Dikdörtgen 29">
            <a:extLst>
              <a:ext uri="{FF2B5EF4-FFF2-40B4-BE49-F238E27FC236}">
                <a16:creationId xmlns:a16="http://schemas.microsoft.com/office/drawing/2014/main" id="{A98FAE32-B188-FEF2-E59B-D5A7A08AF589}"/>
              </a:ext>
            </a:extLst>
          </p:cNvPr>
          <p:cNvSpPr/>
          <p:nvPr/>
        </p:nvSpPr>
        <p:spPr>
          <a:xfrm>
            <a:off x="286519" y="3393552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3. Faydalar ve Riskler</a:t>
            </a:r>
          </a:p>
        </p:txBody>
      </p:sp>
      <p:sp>
        <p:nvSpPr>
          <p:cNvPr id="17" name="İçerik Yer Tutucusu 2">
            <a:extLst>
              <a:ext uri="{FF2B5EF4-FFF2-40B4-BE49-F238E27FC236}">
                <a16:creationId xmlns:a16="http://schemas.microsoft.com/office/drawing/2014/main" id="{81E45C26-AE6B-EFE9-E645-B7792E8ACE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271" y="1902551"/>
            <a:ext cx="6801836" cy="43686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Hayvancılık İşletmelerde; </a:t>
            </a:r>
          </a:p>
          <a:p>
            <a:pPr marL="285750" indent="-285750"/>
            <a:r>
              <a:rPr lang="tr-TR" sz="2400" dirty="0"/>
              <a:t>Büyüme ve gelişimi sağlamak,</a:t>
            </a:r>
          </a:p>
          <a:p>
            <a:pPr marL="285750" indent="-285750"/>
            <a:r>
              <a:rPr lang="tr-TR" sz="2400" dirty="0"/>
              <a:t>Hastalıktan ari sağlıklı sürüleri oluşturmak  ve</a:t>
            </a:r>
          </a:p>
          <a:p>
            <a:pPr marL="285750" indent="-285750"/>
            <a:r>
              <a:rPr lang="tr-TR" sz="2400" dirty="0"/>
              <a:t>Yüksek verimin sürdürülebilir olmasını sağlamak için</a:t>
            </a:r>
          </a:p>
          <a:p>
            <a:pPr marL="285750" indent="-285750"/>
            <a:r>
              <a:rPr lang="tr-TR" sz="2400" dirty="0"/>
              <a:t>Mutlaka ve mutlaka </a:t>
            </a:r>
            <a:r>
              <a:rPr lang="tr-TR" sz="2400" b="1" dirty="0">
                <a:solidFill>
                  <a:srgbClr val="FF0000"/>
                </a:solidFill>
              </a:rPr>
              <a:t>BİYOGÜVENLİK ÖNLEMLERİNE UYMAK </a:t>
            </a:r>
            <a:r>
              <a:rPr lang="tr-TR" sz="2400" dirty="0"/>
              <a:t>zorundadırlar</a:t>
            </a:r>
            <a:r>
              <a:rPr lang="tr-TR" sz="2000" dirty="0"/>
              <a:t>. 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F7FE13D2-3E33-B9EA-A0D0-044C738F3822}"/>
              </a:ext>
            </a:extLst>
          </p:cNvPr>
          <p:cNvSpPr txBox="1"/>
          <p:nvPr/>
        </p:nvSpPr>
        <p:spPr>
          <a:xfrm>
            <a:off x="8316894" y="4645758"/>
            <a:ext cx="3721303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400" b="1" dirty="0"/>
              <a:t>SLOGANIMIZ</a:t>
            </a:r>
          </a:p>
          <a:p>
            <a:pPr algn="ctr"/>
            <a:r>
              <a:rPr lang="tr-TR" dirty="0"/>
              <a:t>‘</a:t>
            </a:r>
            <a:r>
              <a:rPr lang="tr-TR" b="1" dirty="0"/>
              <a:t>Korunma tedaviden daha iyidir.’</a:t>
            </a:r>
          </a:p>
          <a:p>
            <a:pPr algn="ctr"/>
            <a:r>
              <a:rPr lang="tr-TR" b="1" dirty="0"/>
              <a:t>«</a:t>
            </a:r>
            <a:r>
              <a:rPr lang="tr-TR" b="1" dirty="0" err="1"/>
              <a:t>Erasmus</a:t>
            </a:r>
            <a:r>
              <a:rPr lang="tr-TR" b="1" dirty="0"/>
              <a:t>»</a:t>
            </a:r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28C77232-8D34-2B6C-CF7F-C138328F87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8328" y="1744776"/>
            <a:ext cx="3518437" cy="2819794"/>
          </a:xfrm>
          <a:prstGeom prst="rect">
            <a:avLst/>
          </a:prstGeom>
        </p:spPr>
      </p:pic>
      <p:sp>
        <p:nvSpPr>
          <p:cNvPr id="14" name="Dikdörtgen 13">
            <a:extLst>
              <a:ext uri="{FF2B5EF4-FFF2-40B4-BE49-F238E27FC236}">
                <a16:creationId xmlns:a16="http://schemas.microsoft.com/office/drawing/2014/main" id="{19057F5B-0646-A925-809C-5D5B632E7069}"/>
              </a:ext>
            </a:extLst>
          </p:cNvPr>
          <p:cNvSpPr/>
          <p:nvPr/>
        </p:nvSpPr>
        <p:spPr>
          <a:xfrm>
            <a:off x="286519" y="4349841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900" dirty="0"/>
              <a:t>4.</a:t>
            </a:r>
            <a:r>
              <a:rPr lang="tr-TR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Önlemler ve Yapılması </a:t>
            </a:r>
            <a:br>
              <a:rPr lang="tr-TR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Gereken Uygulamalar</a:t>
            </a:r>
            <a:endParaRPr lang="tr-TR" sz="900" dirty="0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57898BB6-E3E9-6D8B-9F3E-2B7C7E1F1206}"/>
              </a:ext>
            </a:extLst>
          </p:cNvPr>
          <p:cNvSpPr/>
          <p:nvPr/>
        </p:nvSpPr>
        <p:spPr>
          <a:xfrm>
            <a:off x="286519" y="2441695"/>
            <a:ext cx="1008000" cy="540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000" dirty="0"/>
              <a:t> 2. Biyogüvenlikte 3K prensibi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32" y="-6456"/>
            <a:ext cx="12085468" cy="116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8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819922" y="1562470"/>
            <a:ext cx="6063449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FF0000"/>
                </a:solidFill>
                <a:latin typeface="Algerian" panose="04020705040A02060702" pitchFamily="82" charset="0"/>
                <a:ea typeface="Microsoft JhengHei UI" panose="020B0604030504040204" pitchFamily="34" charset="-120"/>
              </a:rPr>
              <a:t>İŞLETMELERE HASTALIK NASIL BULAŞIR?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latin typeface="Times New Roman" panose="02020603050405020304" pitchFamily="18" charset="0"/>
              </a:rPr>
              <a:t>Birçok bulaşıcı hastalık dışarıdan satın alınan hayvanlar ile sürüye girebilir, çiftliğe taşınması ile hayvanlar ve insanlarda olumsuz etkilere neden olabilir (</a:t>
            </a:r>
            <a:r>
              <a:rPr lang="tr-TR" dirty="0" err="1">
                <a:latin typeface="Times New Roman" panose="02020603050405020304" pitchFamily="18" charset="0"/>
              </a:rPr>
              <a:t>Wellace</a:t>
            </a:r>
            <a:r>
              <a:rPr lang="tr-TR" dirty="0">
                <a:latin typeface="Times New Roman" panose="02020603050405020304" pitchFamily="18" charset="0"/>
              </a:rPr>
              <a:t>, 2003).</a:t>
            </a:r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rgbClr val="FF0000"/>
                </a:solidFill>
                <a:latin typeface="Algerian" panose="04020705040A02060702" pitchFamily="82" charset="0"/>
                <a:ea typeface="Microsoft JhengHei UI" panose="020B0604030504040204" pitchFamily="34" charset="-120"/>
              </a:rPr>
              <a:t>BUNUN İÇİN NE YAPMALIYIZ?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latin typeface="Times New Roman" panose="02020603050405020304" pitchFamily="18" charset="0"/>
              </a:rPr>
              <a:t>Bu noktada işletme kapsamında;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latin typeface="Times New Roman" panose="02020603050405020304" pitchFamily="18" charset="0"/>
              </a:rPr>
              <a:t>Sıkı karantina uygulamaları,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latin typeface="Times New Roman" panose="02020603050405020304" pitchFamily="18" charset="0"/>
              </a:rPr>
              <a:t>Kapsamlı sağlık koruma yönetimi,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latin typeface="Times New Roman" panose="02020603050405020304" pitchFamily="18" charset="0"/>
              </a:rPr>
              <a:t>Patojenler için yapılan testler ve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latin typeface="Times New Roman" panose="02020603050405020304" pitchFamily="18" charset="0"/>
              </a:rPr>
              <a:t>Hayvanların birbirleri ile temasının kısıtlanması öne çıkan önlemlerdir (</a:t>
            </a:r>
            <a:r>
              <a:rPr lang="tr-TR" dirty="0" err="1">
                <a:latin typeface="Times New Roman" panose="02020603050405020304" pitchFamily="18" charset="0"/>
              </a:rPr>
              <a:t>Cullor</a:t>
            </a:r>
            <a:r>
              <a:rPr lang="tr-TR" dirty="0">
                <a:latin typeface="Times New Roman" panose="02020603050405020304" pitchFamily="18" charset="0"/>
              </a:rPr>
              <a:t>, 2004).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01" y="1014083"/>
            <a:ext cx="1518036" cy="5078408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73" y="50832"/>
            <a:ext cx="11802591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363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</TotalTime>
  <Words>1542</Words>
  <Application>Microsoft Office PowerPoint</Application>
  <PresentationFormat>Geniş ekran</PresentationFormat>
  <Paragraphs>211</Paragraphs>
  <Slides>34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41" baseType="lpstr">
      <vt:lpstr>Algerian</vt:lpstr>
      <vt:lpstr>Arial</vt:lpstr>
      <vt:lpstr>Arial Narrow</vt:lpstr>
      <vt:lpstr>Calibri</vt:lpstr>
      <vt:lpstr>Calibri Light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Murat Turan</dc:creator>
  <cp:lastModifiedBy>vethek cemcagdas</cp:lastModifiedBy>
  <cp:revision>115</cp:revision>
  <dcterms:created xsi:type="dcterms:W3CDTF">2022-07-20T18:56:22Z</dcterms:created>
  <dcterms:modified xsi:type="dcterms:W3CDTF">2026-07-20T23:32:01Z</dcterms:modified>
</cp:coreProperties>
</file>