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8"/>
  </p:notesMasterIdLst>
  <p:sldIdLst>
    <p:sldId id="484" r:id="rId2"/>
    <p:sldId id="256" r:id="rId3"/>
    <p:sldId id="257" r:id="rId4"/>
    <p:sldId id="258" r:id="rId5"/>
    <p:sldId id="259" r:id="rId6"/>
    <p:sldId id="260" r:id="rId7"/>
    <p:sldId id="261" r:id="rId8"/>
    <p:sldId id="262" r:id="rId9"/>
    <p:sldId id="263" r:id="rId10"/>
    <p:sldId id="264" r:id="rId11"/>
    <p:sldId id="265" r:id="rId12"/>
    <p:sldId id="266" r:id="rId13"/>
    <p:sldId id="319" r:id="rId14"/>
    <p:sldId id="267" r:id="rId15"/>
    <p:sldId id="320"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313" r:id="rId30"/>
    <p:sldId id="282" r:id="rId31"/>
    <p:sldId id="283" r:id="rId32"/>
    <p:sldId id="285" r:id="rId33"/>
    <p:sldId id="286" r:id="rId34"/>
    <p:sldId id="287" r:id="rId35"/>
    <p:sldId id="288" r:id="rId36"/>
    <p:sldId id="289" r:id="rId37"/>
    <p:sldId id="321"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4" r:id="rId52"/>
    <p:sldId id="314" r:id="rId53"/>
    <p:sldId id="316" r:id="rId54"/>
    <p:sldId id="317" r:id="rId55"/>
    <p:sldId id="318" r:id="rId56"/>
    <p:sldId id="322" r:id="rId57"/>
    <p:sldId id="427" r:id="rId58"/>
    <p:sldId id="323" r:id="rId59"/>
    <p:sldId id="324" r:id="rId60"/>
    <p:sldId id="325" r:id="rId61"/>
    <p:sldId id="428" r:id="rId62"/>
    <p:sldId id="326" r:id="rId63"/>
    <p:sldId id="429" r:id="rId64"/>
    <p:sldId id="327" r:id="rId65"/>
    <p:sldId id="328" r:id="rId66"/>
    <p:sldId id="430"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431"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432" r:id="rId135"/>
    <p:sldId id="396" r:id="rId136"/>
    <p:sldId id="397" r:id="rId137"/>
    <p:sldId id="398" r:id="rId138"/>
    <p:sldId id="399" r:id="rId139"/>
    <p:sldId id="433" r:id="rId140"/>
    <p:sldId id="434" r:id="rId141"/>
    <p:sldId id="435" r:id="rId142"/>
    <p:sldId id="400" r:id="rId143"/>
    <p:sldId id="401" r:id="rId144"/>
    <p:sldId id="436" r:id="rId145"/>
    <p:sldId id="402" r:id="rId146"/>
    <p:sldId id="403" r:id="rId147"/>
    <p:sldId id="437" r:id="rId148"/>
    <p:sldId id="438" r:id="rId149"/>
    <p:sldId id="439" r:id="rId150"/>
    <p:sldId id="440" r:id="rId151"/>
    <p:sldId id="441" r:id="rId152"/>
    <p:sldId id="442"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43" r:id="rId177"/>
    <p:sldId id="444" r:id="rId178"/>
    <p:sldId id="445" r:id="rId179"/>
    <p:sldId id="446" r:id="rId180"/>
    <p:sldId id="447" r:id="rId181"/>
    <p:sldId id="448" r:id="rId182"/>
    <p:sldId id="449" r:id="rId183"/>
    <p:sldId id="450" r:id="rId184"/>
    <p:sldId id="451" r:id="rId185"/>
    <p:sldId id="452" r:id="rId186"/>
    <p:sldId id="453" r:id="rId187"/>
    <p:sldId id="454" r:id="rId188"/>
    <p:sldId id="455" r:id="rId189"/>
    <p:sldId id="456" r:id="rId190"/>
    <p:sldId id="457" r:id="rId191"/>
    <p:sldId id="458" r:id="rId192"/>
    <p:sldId id="459" r:id="rId193"/>
    <p:sldId id="460" r:id="rId194"/>
    <p:sldId id="461" r:id="rId195"/>
    <p:sldId id="462" r:id="rId196"/>
    <p:sldId id="463" r:id="rId197"/>
    <p:sldId id="464" r:id="rId198"/>
    <p:sldId id="465" r:id="rId199"/>
    <p:sldId id="466" r:id="rId200"/>
    <p:sldId id="467" r:id="rId201"/>
    <p:sldId id="468" r:id="rId202"/>
    <p:sldId id="469" r:id="rId203"/>
    <p:sldId id="470" r:id="rId204"/>
    <p:sldId id="472" r:id="rId205"/>
    <p:sldId id="473" r:id="rId206"/>
    <p:sldId id="474" r:id="rId207"/>
    <p:sldId id="475" r:id="rId208"/>
    <p:sldId id="477" r:id="rId209"/>
    <p:sldId id="478" r:id="rId210"/>
    <p:sldId id="479" r:id="rId211"/>
    <p:sldId id="480" r:id="rId212"/>
    <p:sldId id="481" r:id="rId213"/>
    <p:sldId id="482" r:id="rId214"/>
    <p:sldId id="483" r:id="rId215"/>
    <p:sldId id="485" r:id="rId216"/>
    <p:sldId id="521" r:id="rId217"/>
    <p:sldId id="522" r:id="rId218"/>
    <p:sldId id="486" r:id="rId219"/>
    <p:sldId id="487" r:id="rId220"/>
    <p:sldId id="488" r:id="rId221"/>
    <p:sldId id="489" r:id="rId222"/>
    <p:sldId id="490" r:id="rId223"/>
    <p:sldId id="491" r:id="rId224"/>
    <p:sldId id="492" r:id="rId225"/>
    <p:sldId id="493" r:id="rId226"/>
    <p:sldId id="494" r:id="rId227"/>
    <p:sldId id="495" r:id="rId228"/>
    <p:sldId id="496" r:id="rId229"/>
    <p:sldId id="497" r:id="rId230"/>
    <p:sldId id="498" r:id="rId231"/>
    <p:sldId id="499" r:id="rId232"/>
    <p:sldId id="500" r:id="rId233"/>
    <p:sldId id="501" r:id="rId234"/>
    <p:sldId id="502" r:id="rId235"/>
    <p:sldId id="503" r:id="rId236"/>
    <p:sldId id="504" r:id="rId237"/>
    <p:sldId id="505" r:id="rId238"/>
    <p:sldId id="506" r:id="rId239"/>
    <p:sldId id="508" r:id="rId240"/>
    <p:sldId id="509" r:id="rId241"/>
    <p:sldId id="510" r:id="rId242"/>
    <p:sldId id="511" r:id="rId243"/>
    <p:sldId id="512" r:id="rId244"/>
    <p:sldId id="513" r:id="rId245"/>
    <p:sldId id="514" r:id="rId246"/>
    <p:sldId id="515" r:id="rId247"/>
    <p:sldId id="516" r:id="rId248"/>
    <p:sldId id="517" r:id="rId249"/>
    <p:sldId id="518" r:id="rId250"/>
    <p:sldId id="519" r:id="rId251"/>
    <p:sldId id="520" r:id="rId252"/>
    <p:sldId id="523" r:id="rId253"/>
    <p:sldId id="524" r:id="rId254"/>
    <p:sldId id="525" r:id="rId255"/>
    <p:sldId id="526" r:id="rId256"/>
    <p:sldId id="527" r:id="rId257"/>
    <p:sldId id="528" r:id="rId258"/>
    <p:sldId id="529" r:id="rId259"/>
    <p:sldId id="530" r:id="rId260"/>
    <p:sldId id="531" r:id="rId261"/>
    <p:sldId id="532" r:id="rId262"/>
    <p:sldId id="533" r:id="rId263"/>
    <p:sldId id="534" r:id="rId264"/>
    <p:sldId id="535" r:id="rId265"/>
    <p:sldId id="536" r:id="rId266"/>
    <p:sldId id="537" r:id="rId267"/>
    <p:sldId id="538" r:id="rId268"/>
    <p:sldId id="539" r:id="rId269"/>
    <p:sldId id="540" r:id="rId270"/>
    <p:sldId id="541" r:id="rId271"/>
    <p:sldId id="542" r:id="rId272"/>
    <p:sldId id="543" r:id="rId273"/>
    <p:sldId id="544" r:id="rId274"/>
    <p:sldId id="545" r:id="rId275"/>
    <p:sldId id="546" r:id="rId276"/>
    <p:sldId id="547" r:id="rId277"/>
    <p:sldId id="548" r:id="rId278"/>
    <p:sldId id="549" r:id="rId279"/>
    <p:sldId id="550" r:id="rId280"/>
    <p:sldId id="551" r:id="rId281"/>
    <p:sldId id="552" r:id="rId282"/>
    <p:sldId id="554" r:id="rId283"/>
    <p:sldId id="555" r:id="rId284"/>
    <p:sldId id="556" r:id="rId285"/>
    <p:sldId id="557" r:id="rId286"/>
    <p:sldId id="558" r:id="rId287"/>
    <p:sldId id="559" r:id="rId288"/>
    <p:sldId id="560" r:id="rId289"/>
    <p:sldId id="561" r:id="rId290"/>
    <p:sldId id="562" r:id="rId291"/>
    <p:sldId id="563" r:id="rId292"/>
    <p:sldId id="564" r:id="rId293"/>
    <p:sldId id="565" r:id="rId294"/>
    <p:sldId id="566" r:id="rId295"/>
    <p:sldId id="567" r:id="rId296"/>
    <p:sldId id="568" r:id="rId297"/>
    <p:sldId id="569" r:id="rId298"/>
    <p:sldId id="570" r:id="rId299"/>
    <p:sldId id="571" r:id="rId300"/>
    <p:sldId id="572" r:id="rId301"/>
    <p:sldId id="573" r:id="rId302"/>
    <p:sldId id="574" r:id="rId303"/>
    <p:sldId id="575" r:id="rId304"/>
    <p:sldId id="576" r:id="rId305"/>
    <p:sldId id="577" r:id="rId306"/>
    <p:sldId id="578" r:id="rId30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8" d="100"/>
          <a:sy n="68"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viewProps" Target="viewProps.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tableStyles" Target="tableStyle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E942E-DD4C-4FA2-A1F4-CF36C7A4E2A7}" type="datetimeFigureOut">
              <a:rPr lang="tr-TR" smtClean="0"/>
              <a:pPr/>
              <a:t>28.04.2024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3A400F-BAFF-4D19-B7EA-3B5A5DE6A42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63A400F-BAFF-4D19-B7EA-3B5A5DE6A424}" type="slidenum">
              <a:rPr lang="tr-TR" smtClean="0"/>
              <a:pPr/>
              <a:t>25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63A400F-BAFF-4D19-B7EA-3B5A5DE6A424}" type="slidenum">
              <a:rPr lang="tr-TR" smtClean="0"/>
              <a:pPr/>
              <a:t>304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57677225-5187-4DF4-AC54-EB97AB86E12F}" type="datetimeFigureOut">
              <a:rPr lang="tr-TR" smtClean="0"/>
              <a:pPr/>
              <a:t>28.04.2024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9B87EA3-C2E5-46DD-B6AE-FF50A31750A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7677225-5187-4DF4-AC54-EB97AB86E12F}" type="datetimeFigureOut">
              <a:rPr lang="tr-TR" smtClean="0"/>
              <a:pPr/>
              <a:t>28.04.2024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9B87EA3-C2E5-46DD-B6AE-FF50A31750A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7677225-5187-4DF4-AC54-EB97AB86E12F}" type="datetimeFigureOut">
              <a:rPr lang="tr-TR" smtClean="0"/>
              <a:pPr/>
              <a:t>28.04.2024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9B87EA3-C2E5-46DD-B6AE-FF50A31750A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7677225-5187-4DF4-AC54-EB97AB86E12F}" type="datetimeFigureOut">
              <a:rPr lang="tr-TR" smtClean="0"/>
              <a:pPr/>
              <a:t>28.04.2024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9B87EA3-C2E5-46DD-B6AE-FF50A31750A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57677225-5187-4DF4-AC54-EB97AB86E12F}" type="datetimeFigureOut">
              <a:rPr lang="tr-TR" smtClean="0"/>
              <a:pPr/>
              <a:t>28.04.2024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9B87EA3-C2E5-46DD-B6AE-FF50A31750A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57677225-5187-4DF4-AC54-EB97AB86E12F}" type="datetimeFigureOut">
              <a:rPr lang="tr-TR" smtClean="0"/>
              <a:pPr/>
              <a:t>28.04.2024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9B87EA3-C2E5-46DD-B6AE-FF50A31750A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57677225-5187-4DF4-AC54-EB97AB86E12F}" type="datetimeFigureOut">
              <a:rPr lang="tr-TR" smtClean="0"/>
              <a:pPr/>
              <a:t>28.04.2024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9B87EA3-C2E5-46DD-B6AE-FF50A31750A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57677225-5187-4DF4-AC54-EB97AB86E12F}" type="datetimeFigureOut">
              <a:rPr lang="tr-TR" smtClean="0"/>
              <a:pPr/>
              <a:t>28.04.2024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9B87EA3-C2E5-46DD-B6AE-FF50A31750A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7677225-5187-4DF4-AC54-EB97AB86E12F}" type="datetimeFigureOut">
              <a:rPr lang="tr-TR" smtClean="0"/>
              <a:pPr/>
              <a:t>28.04.2024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9B87EA3-C2E5-46DD-B6AE-FF50A31750A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7677225-5187-4DF4-AC54-EB97AB86E12F}" type="datetimeFigureOut">
              <a:rPr lang="tr-TR" smtClean="0"/>
              <a:pPr/>
              <a:t>28.04.2024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9B87EA3-C2E5-46DD-B6AE-FF50A31750A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7677225-5187-4DF4-AC54-EB97AB86E12F}" type="datetimeFigureOut">
              <a:rPr lang="tr-TR" smtClean="0"/>
              <a:pPr/>
              <a:t>28.04.2024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9B87EA3-C2E5-46DD-B6AE-FF50A31750A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77225-5187-4DF4-AC54-EB97AB86E12F}" type="datetimeFigureOut">
              <a:rPr lang="tr-TR" smtClean="0"/>
              <a:pPr/>
              <a:t>28.04.2024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87EA3-C2E5-46DD-B6AE-FF50A31750A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6000" b="1" dirty="0">
                <a:solidFill>
                  <a:srgbClr val="C00000"/>
                </a:solidFill>
              </a:rPr>
              <a:t>HİJYEN VE SANİTASYON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143668"/>
          </a:xfrm>
        </p:spPr>
        <p:txBody>
          <a:bodyPr>
            <a:noAutofit/>
          </a:bodyPr>
          <a:lstStyle/>
          <a:p>
            <a:pPr algn="ctr">
              <a:buNone/>
            </a:pPr>
            <a:r>
              <a:rPr lang="tr-TR" sz="3400" b="1" dirty="0"/>
              <a:t>Bu temel amaç öncelikle kişisel hijyen kurallarına uyulması ve yaşanılan ortamlarda alanların hijyen kuralları çerçevesinde oluşturulması ile gerçekleşebilir.</a:t>
            </a:r>
          </a:p>
          <a:p>
            <a:pPr algn="ctr">
              <a:buNone/>
            </a:pPr>
            <a:endParaRPr lang="tr-TR" sz="3400" b="1" dirty="0"/>
          </a:p>
          <a:p>
            <a:pPr algn="ctr">
              <a:buNone/>
            </a:pPr>
            <a:endParaRPr lang="tr-TR" sz="3400" b="1" dirty="0"/>
          </a:p>
          <a:p>
            <a:pPr algn="ctr">
              <a:buNone/>
            </a:pPr>
            <a:r>
              <a:rPr lang="tr-TR" sz="3400" b="1" dirty="0"/>
              <a:t>Çünkü hastalıklar yalnız insan yapısındaki eksikliklerden veya vücutta kendiliğinden oluşan bozukluklar sonucu ortaya çıkmamaktadır.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229600" cy="6072230"/>
          </a:xfrm>
        </p:spPr>
        <p:txBody>
          <a:bodyPr/>
          <a:lstStyle/>
          <a:p>
            <a:pPr algn="ctr">
              <a:buNone/>
            </a:pPr>
            <a:r>
              <a:rPr lang="tr-TR" sz="4000" b="1" dirty="0"/>
              <a:t>Küfler bakterilere göre daha geniş bir </a:t>
            </a:r>
            <a:r>
              <a:rPr lang="tr-TR" sz="4000" b="1" dirty="0" err="1"/>
              <a:t>pH</a:t>
            </a:r>
            <a:r>
              <a:rPr lang="tr-TR" sz="4000" b="1" dirty="0"/>
              <a:t> ve sıcaklık değerleri aralığında üreyebilme yeteneğine sahiptirler.</a:t>
            </a:r>
          </a:p>
          <a:p>
            <a:pPr algn="ctr">
              <a:buNone/>
            </a:pPr>
            <a:endParaRPr lang="tr-TR" sz="4000" b="1" dirty="0"/>
          </a:p>
          <a:p>
            <a:pPr algn="ctr">
              <a:buNone/>
            </a:pPr>
            <a:r>
              <a:rPr lang="tr-TR" sz="4000" b="1" dirty="0"/>
              <a:t> En iyi gelişme gösterdikleri </a:t>
            </a:r>
            <a:r>
              <a:rPr lang="tr-TR" sz="4000" b="1" dirty="0" err="1"/>
              <a:t>pH</a:t>
            </a:r>
            <a:r>
              <a:rPr lang="tr-TR" sz="4000" b="1" dirty="0"/>
              <a:t> değeri 7,0 olmasına rağmen; </a:t>
            </a:r>
            <a:r>
              <a:rPr lang="tr-TR" sz="4000" b="1" dirty="0" err="1"/>
              <a:t>pH</a:t>
            </a:r>
            <a:r>
              <a:rPr lang="tr-TR" sz="4000" b="1" dirty="0"/>
              <a:t> değerleri 2,0-8,0 arasındaki ortamlarda da gelişebilirler.</a:t>
            </a:r>
          </a:p>
          <a:p>
            <a:pPr>
              <a:buNone/>
            </a:pPr>
            <a:r>
              <a:rPr lang="tr-TR" dirty="0"/>
              <a:t>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lnSpcReduction="10000"/>
          </a:bodyPr>
          <a:lstStyle/>
          <a:p>
            <a:pPr algn="ctr">
              <a:buNone/>
            </a:pPr>
            <a:r>
              <a:rPr lang="tr-TR" sz="4000" b="1" dirty="0"/>
              <a:t>Oda sıcaklığında gelişme gösteren küfler, düşük sıcaklıklarda ve hatta 0 °</a:t>
            </a:r>
            <a:r>
              <a:rPr lang="tr-TR" sz="4000" b="1" dirty="0" err="1"/>
              <a:t>C’nin</a:t>
            </a:r>
            <a:r>
              <a:rPr lang="tr-TR" sz="4000" b="1" dirty="0"/>
              <a:t> altındaki sıcaklıklarda çoğalabilir.</a:t>
            </a:r>
          </a:p>
          <a:p>
            <a:pPr algn="ctr">
              <a:buNone/>
            </a:pPr>
            <a:endParaRPr lang="tr-TR" sz="4000" b="1" dirty="0"/>
          </a:p>
          <a:p>
            <a:pPr algn="ctr">
              <a:buNone/>
            </a:pPr>
            <a:r>
              <a:rPr lang="tr-TR" sz="4000" b="1" dirty="0"/>
              <a:t>Tercih ettikleri su aktivitesi (</a:t>
            </a:r>
            <a:r>
              <a:rPr lang="tr-TR" sz="4000" b="1" dirty="0" err="1"/>
              <a:t>a</a:t>
            </a:r>
            <a:r>
              <a:rPr lang="tr-TR" sz="4000" b="1" baseline="-25000" dirty="0" err="1"/>
              <a:t>w</a:t>
            </a:r>
            <a:r>
              <a:rPr lang="tr-TR" sz="4000" b="1" dirty="0"/>
              <a:t>) değeri yaklaşık 0,90 civarındadır. </a:t>
            </a:r>
          </a:p>
          <a:p>
            <a:pPr algn="ctr">
              <a:buNone/>
            </a:pPr>
            <a:endParaRPr lang="tr-TR" sz="4000" b="1" dirty="0"/>
          </a:p>
          <a:p>
            <a:pPr algn="ctr">
              <a:buNone/>
            </a:pPr>
            <a:r>
              <a:rPr lang="tr-TR" sz="4000" b="1" dirty="0"/>
              <a:t>Genel olarak gıdalarda bozulmalara yol açan küflerin minimal su aktivitesi değeri 0,80 civarındadır.</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Genellikle ılık ve nemli ortamlar küflerin üremesi için en uygun şartlardır.</a:t>
            </a:r>
          </a:p>
          <a:p>
            <a:pPr algn="ctr">
              <a:buNone/>
            </a:pPr>
            <a:endParaRPr lang="tr-TR" sz="4000" b="1" dirty="0"/>
          </a:p>
          <a:p>
            <a:pPr algn="ctr">
              <a:buNone/>
            </a:pPr>
            <a:r>
              <a:rPr lang="tr-TR" sz="4000" b="1" dirty="0"/>
              <a:t> Ortamda % 5-7 gibi oranlarda </a:t>
            </a:r>
            <a:r>
              <a:rPr lang="tr-TR" sz="4000" b="1" dirty="0">
                <a:solidFill>
                  <a:srgbClr val="C00000"/>
                </a:solidFill>
              </a:rPr>
              <a:t>CO2 </a:t>
            </a:r>
            <a:r>
              <a:rPr lang="tr-TR" sz="4000" b="1" dirty="0"/>
              <a:t>bulunması ise, küflerin üremesi üzerinde </a:t>
            </a:r>
            <a:r>
              <a:rPr lang="tr-TR" sz="4000" b="1" dirty="0" err="1"/>
              <a:t>inhibe</a:t>
            </a:r>
            <a:r>
              <a:rPr lang="tr-TR" sz="4000" b="1" dirty="0"/>
              <a:t> edici etki oluşturur.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6429420"/>
          </a:xfrm>
        </p:spPr>
        <p:txBody>
          <a:bodyPr>
            <a:noAutofit/>
          </a:bodyPr>
          <a:lstStyle/>
          <a:p>
            <a:pPr algn="ctr">
              <a:buNone/>
            </a:pPr>
            <a:r>
              <a:rPr lang="tr-TR" sz="4000" b="1" dirty="0"/>
              <a:t>Küfler; bakterilerin gelişimleri için uygun olmayan, yüksek oranda şeker içeren ortamlarda veya asidik ortamlarda gelişme yeteneği gösterirler.</a:t>
            </a:r>
          </a:p>
          <a:p>
            <a:pPr algn="ctr">
              <a:buNone/>
            </a:pPr>
            <a:endParaRPr lang="tr-TR" sz="4000" b="1" dirty="0"/>
          </a:p>
          <a:p>
            <a:pPr algn="ctr">
              <a:buNone/>
            </a:pPr>
            <a:r>
              <a:rPr lang="tr-TR" sz="4000" b="1" dirty="0"/>
              <a:t> Bu özellikleri nedeni ile de reçel, marmelat ve turşu gibi gıdaların yüzeylerinde üreyerek bozulmalara yol açarlar,</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Hemen hemen her gıdada küf üremesi sonucunda bozulmalar görülmekle birlikte, düşük su aktivitesi veya düşük </a:t>
            </a:r>
            <a:r>
              <a:rPr lang="tr-TR" sz="4000" b="1" dirty="0" err="1"/>
              <a:t>pH’ya</a:t>
            </a:r>
            <a:r>
              <a:rPr lang="tr-TR" sz="4000" b="1" dirty="0"/>
              <a:t> sahip olan, hububatlar, ceviz, sebze ve meyveler gibi gıdalarda küflerden ileri gelen bozulmalara daha çok rastlanılır.</a:t>
            </a:r>
          </a:p>
          <a:p>
            <a:pPr algn="ctr">
              <a:buNone/>
            </a:pPr>
            <a:endParaRPr lang="tr-TR" sz="4000" b="1"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Autofit/>
          </a:bodyPr>
          <a:lstStyle/>
          <a:p>
            <a:pPr algn="ctr">
              <a:buNone/>
            </a:pPr>
            <a:r>
              <a:rPr lang="tr-TR" sz="3800" b="1" dirty="0"/>
              <a:t>Küflerin çoğalması sonucunda sümüksü yapı, pamuksu görünüm veya değişik renkte üremeler gözlenir.</a:t>
            </a:r>
          </a:p>
          <a:p>
            <a:pPr algn="ctr">
              <a:buNone/>
            </a:pPr>
            <a:endParaRPr lang="tr-TR" sz="3800" b="1" dirty="0"/>
          </a:p>
          <a:p>
            <a:pPr algn="ctr">
              <a:buNone/>
            </a:pPr>
            <a:r>
              <a:rPr lang="tr-TR" sz="3800" b="1" dirty="0"/>
              <a:t> Küfler, içermiş oldukları enzimler yardımı ile gıda maddelerinde bulunan karbonhidrat, protein ve yağları parçalayarak anormal tat ve koku oluşumuna neden olurlar,</a:t>
            </a:r>
          </a:p>
          <a:p>
            <a:pPr algn="ctr">
              <a:buNone/>
            </a:pPr>
            <a:endParaRPr lang="tr-TR" sz="3800" b="1"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Küflerin çoğunluğu sağlık açısından sakıncalı olmamakla birlikte, bazı küfler gıdalarda toksin (</a:t>
            </a:r>
            <a:r>
              <a:rPr lang="tr-TR" sz="4000" b="1" dirty="0" err="1"/>
              <a:t>mikotoksin</a:t>
            </a:r>
            <a:r>
              <a:rPr lang="tr-TR" sz="4000" b="1" dirty="0"/>
              <a:t>) </a:t>
            </a:r>
            <a:r>
              <a:rPr lang="tr-TR" sz="4000" b="1" dirty="0" err="1"/>
              <a:t>oluşturararak</a:t>
            </a:r>
            <a:r>
              <a:rPr lang="tr-TR" sz="4000" b="1" dirty="0"/>
              <a:t> insan ve hayvanlarda </a:t>
            </a:r>
            <a:r>
              <a:rPr lang="tr-TR" sz="4000" b="1" dirty="0" err="1"/>
              <a:t>mikotoksikozis</a:t>
            </a:r>
            <a:r>
              <a:rPr lang="tr-TR" sz="4000" b="1" dirty="0"/>
              <a:t> denilen hastalığı oluşturabilmektedir.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4000" b="1" dirty="0"/>
          </a:p>
          <a:p>
            <a:pPr algn="ctr">
              <a:buNone/>
            </a:pPr>
            <a:r>
              <a:rPr lang="tr-TR" sz="4000" b="1" dirty="0"/>
              <a:t>Küflerin bir kısmından ise gıda teknolojisinde faydalanılmaktadır.</a:t>
            </a:r>
          </a:p>
          <a:p>
            <a:pPr algn="ctr">
              <a:buNone/>
            </a:pPr>
            <a:endParaRPr lang="tr-TR" sz="4000" b="1" dirty="0"/>
          </a:p>
          <a:p>
            <a:pPr algn="ctr">
              <a:buNone/>
            </a:pPr>
            <a:r>
              <a:rPr lang="tr-TR" sz="4000" b="1" dirty="0"/>
              <a:t> Örneğin, </a:t>
            </a:r>
            <a:r>
              <a:rPr lang="tr-TR" sz="4000" b="1" dirty="0" err="1"/>
              <a:t>rokford</a:t>
            </a:r>
            <a:r>
              <a:rPr lang="tr-TR" sz="4000" b="1" dirty="0"/>
              <a:t> ve </a:t>
            </a:r>
            <a:r>
              <a:rPr lang="tr-TR" sz="4000" b="1" dirty="0" err="1"/>
              <a:t>camambert</a:t>
            </a:r>
            <a:r>
              <a:rPr lang="tr-TR" sz="4000" b="1" dirty="0"/>
              <a:t> peynirlerinin üretimlerinde küflerden yararlanılır.</a:t>
            </a:r>
          </a:p>
          <a:p>
            <a:pPr>
              <a:buNone/>
            </a:pPr>
            <a:endParaRPr lang="tr-T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a:bodyPr>
          <a:lstStyle/>
          <a:p>
            <a:pPr>
              <a:buNone/>
            </a:pPr>
            <a:br>
              <a:rPr lang="tr-TR" dirty="0"/>
            </a:br>
            <a:r>
              <a:rPr lang="tr-TR" b="1" dirty="0" err="1">
                <a:solidFill>
                  <a:srgbClr val="C00000"/>
                </a:solidFill>
              </a:rPr>
              <a:t>Protozoa</a:t>
            </a:r>
            <a:endParaRPr lang="tr-TR" b="1" dirty="0">
              <a:solidFill>
                <a:srgbClr val="C00000"/>
              </a:solidFill>
            </a:endParaRPr>
          </a:p>
          <a:p>
            <a:pPr>
              <a:buNone/>
            </a:pPr>
            <a:endParaRPr lang="tr-TR" b="1" dirty="0">
              <a:solidFill>
                <a:srgbClr val="C00000"/>
              </a:solidFill>
            </a:endParaRPr>
          </a:p>
          <a:p>
            <a:pPr algn="ctr">
              <a:buNone/>
            </a:pPr>
            <a:r>
              <a:rPr lang="tr-TR" sz="4000" b="1" dirty="0"/>
              <a:t>Bazılarının </a:t>
            </a:r>
            <a:r>
              <a:rPr lang="tr-TR" sz="4000" b="1" dirty="0" err="1"/>
              <a:t>patojenik</a:t>
            </a:r>
            <a:r>
              <a:rPr lang="tr-TR" sz="4000" b="1" dirty="0"/>
              <a:t> veya </a:t>
            </a:r>
            <a:r>
              <a:rPr lang="tr-TR" sz="4000" b="1" dirty="0" err="1"/>
              <a:t>toksik</a:t>
            </a:r>
            <a:r>
              <a:rPr lang="tr-TR" sz="4000" b="1" dirty="0"/>
              <a:t> olması ve çeşitli işlemlere karşı dirençli olması bunların önemini artırır.</a:t>
            </a:r>
          </a:p>
          <a:p>
            <a:pPr algn="ctr">
              <a:buNone/>
            </a:pPr>
            <a:endParaRPr lang="tr-TR" sz="4000" b="1" dirty="0">
              <a:solidFill>
                <a:srgbClr val="C00000"/>
              </a:solidFill>
            </a:endParaRPr>
          </a:p>
          <a:p>
            <a:pPr algn="ctr">
              <a:buNone/>
            </a:pPr>
            <a:r>
              <a:rPr lang="tr-TR" sz="4000" b="1" dirty="0" err="1"/>
              <a:t>Protozoa</a:t>
            </a:r>
            <a:r>
              <a:rPr lang="tr-TR" sz="4000" b="1" dirty="0"/>
              <a:t>, hayvan hücresine benzer yapıda olup, tek hücrelidir ve gıdada üremez. Dış etkenlere karşı duyarlıdır.</a:t>
            </a:r>
            <a:endParaRPr lang="tr-TR" sz="4000" b="1" dirty="0">
              <a:solidFill>
                <a:srgbClr val="C0000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4000" b="1" dirty="0"/>
          </a:p>
          <a:p>
            <a:pPr algn="ctr">
              <a:buNone/>
            </a:pPr>
            <a:r>
              <a:rPr lang="tr-TR" sz="4000" b="1" dirty="0"/>
              <a:t>Ancak uyku dönemine girdiği zaman dezenfektanlara ve özellikle klora karşı direnci artarak suda sorunlar yaratır. </a:t>
            </a:r>
          </a:p>
          <a:p>
            <a:pPr algn="ctr">
              <a:buNone/>
            </a:pPr>
            <a:endParaRPr lang="tr-TR" sz="4000" b="1" dirty="0"/>
          </a:p>
          <a:p>
            <a:pPr algn="ctr">
              <a:buNone/>
            </a:pPr>
            <a:r>
              <a:rPr lang="tr-TR" sz="4000" b="1" dirty="0"/>
              <a:t>Bazı parazitler de </a:t>
            </a:r>
            <a:r>
              <a:rPr lang="tr-TR" sz="4000" b="1" dirty="0" err="1"/>
              <a:t>protozoalar</a:t>
            </a:r>
            <a:r>
              <a:rPr lang="tr-TR" sz="4000" b="1" dirty="0"/>
              <a:t> içinde sınıflandırılır.</a:t>
            </a:r>
          </a:p>
          <a:p>
            <a:pPr>
              <a:buNone/>
            </a:pP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42852"/>
            <a:ext cx="9144000" cy="3714776"/>
          </a:xfrm>
        </p:spPr>
        <p:txBody>
          <a:bodyPr>
            <a:normAutofit lnSpcReduction="10000"/>
          </a:bodyPr>
          <a:lstStyle/>
          <a:p>
            <a:pPr algn="ctr">
              <a:buNone/>
            </a:pPr>
            <a:r>
              <a:rPr lang="tr-TR" sz="3400" b="1" dirty="0"/>
              <a:t>Bireyin yaşadığı ve etkileşim halinde olduğu çevre de hastalıkların ortaya çıkmasında önemli bir etkendir.</a:t>
            </a:r>
          </a:p>
          <a:p>
            <a:pPr algn="ctr">
              <a:buNone/>
            </a:pPr>
            <a:endParaRPr lang="tr-TR" sz="3400" b="1" dirty="0"/>
          </a:p>
          <a:p>
            <a:pPr algn="ctr">
              <a:buNone/>
            </a:pPr>
            <a:r>
              <a:rPr lang="tr-TR" sz="3400" b="1" dirty="0"/>
              <a:t> Bu çevre içinde yer alan faktörlerden belki de en önemlisi enfeksiyonun ana nedeni olan </a:t>
            </a:r>
            <a:r>
              <a:rPr lang="tr-TR" sz="3400" b="1" dirty="0">
                <a:solidFill>
                  <a:srgbClr val="C00000"/>
                </a:solidFill>
              </a:rPr>
              <a:t>mikroorganizmalar</a:t>
            </a:r>
            <a:r>
              <a:rPr lang="tr-TR" sz="3400" b="1" dirty="0"/>
              <a:t>dır. </a:t>
            </a:r>
          </a:p>
        </p:txBody>
      </p:sp>
      <p:pic>
        <p:nvPicPr>
          <p:cNvPr id="1026" name="Picture 2" descr="image2"/>
          <p:cNvPicPr>
            <a:picLocks noChangeAspect="1" noChangeArrowheads="1"/>
          </p:cNvPicPr>
          <p:nvPr/>
        </p:nvPicPr>
        <p:blipFill>
          <a:blip r:embed="rId2" cstate="print"/>
          <a:srcRect/>
          <a:stretch>
            <a:fillRect/>
          </a:stretch>
        </p:blipFill>
        <p:spPr bwMode="auto">
          <a:xfrm rot="5400000">
            <a:off x="3036095" y="750095"/>
            <a:ext cx="3071810" cy="9144000"/>
          </a:xfrm>
          <a:prstGeom prst="rect">
            <a:avLst/>
          </a:prstGeo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r>
              <a:rPr lang="tr-TR" b="1" dirty="0">
                <a:solidFill>
                  <a:srgbClr val="C00000"/>
                </a:solidFill>
              </a:rPr>
              <a:t>MİKROORGANİZMALARIN ÇOĞALMA AŞAMALARI</a:t>
            </a:r>
          </a:p>
          <a:p>
            <a:pPr algn="ctr">
              <a:buNone/>
            </a:pPr>
            <a:endParaRPr lang="tr-TR" b="1" dirty="0">
              <a:solidFill>
                <a:srgbClr val="C00000"/>
              </a:solidFill>
            </a:endParaRPr>
          </a:p>
          <a:p>
            <a:pPr algn="ctr">
              <a:buNone/>
            </a:pPr>
            <a:r>
              <a:rPr lang="tr-TR" sz="4000" b="1" dirty="0"/>
              <a:t>Uygun ortam koşullarında mikroorganizmalar hızla çoğalarak, gıdaların bozulmasına ya da sağlık açısından riskli hale gelmesine neden olurlar.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r>
              <a:rPr lang="tr-TR" sz="4000" b="1" dirty="0"/>
              <a:t>Mikroorganizmalar uygun koşullarda geometrik bir çoğalma göstermektedirler. </a:t>
            </a:r>
          </a:p>
          <a:p>
            <a:pPr algn="ctr">
              <a:buNone/>
            </a:pPr>
            <a:endParaRPr lang="tr-TR" sz="4000" b="1" dirty="0"/>
          </a:p>
          <a:p>
            <a:pPr algn="ctr">
              <a:buNone/>
            </a:pPr>
            <a:r>
              <a:rPr lang="tr-TR" sz="4000" b="1" dirty="0"/>
              <a:t>Örneğin bir bakteri hücresi uygun koşullar altında her 20-30 dakikada bir, ikiye bölünerek çoğalır.</a:t>
            </a:r>
          </a:p>
          <a:p>
            <a:pPr>
              <a:buNone/>
            </a:pPr>
            <a:endParaRPr lang="tr-T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lnSpcReduction="10000"/>
          </a:bodyPr>
          <a:lstStyle/>
          <a:p>
            <a:pPr algn="ctr">
              <a:buNone/>
            </a:pPr>
            <a:r>
              <a:rPr lang="tr-TR" sz="4000" b="1" dirty="0"/>
              <a:t>Mikroorganizmaların çoğalmasında 4 faz bulunmaktadır, </a:t>
            </a:r>
          </a:p>
          <a:p>
            <a:pPr algn="ctr">
              <a:buNone/>
            </a:pPr>
            <a:endParaRPr lang="tr-TR" sz="4000" b="1" dirty="0"/>
          </a:p>
          <a:p>
            <a:pPr lvl="0" algn="just">
              <a:buNone/>
            </a:pPr>
            <a:r>
              <a:rPr lang="tr-TR" sz="3700" b="1" dirty="0">
                <a:solidFill>
                  <a:srgbClr val="C00000"/>
                </a:solidFill>
              </a:rPr>
              <a:t>1. </a:t>
            </a:r>
            <a:r>
              <a:rPr lang="tr-TR" sz="3700" b="1" dirty="0" err="1">
                <a:solidFill>
                  <a:srgbClr val="C00000"/>
                </a:solidFill>
              </a:rPr>
              <a:t>Lag</a:t>
            </a:r>
            <a:r>
              <a:rPr lang="tr-TR" sz="3700" b="1" dirty="0">
                <a:solidFill>
                  <a:srgbClr val="C00000"/>
                </a:solidFill>
              </a:rPr>
              <a:t> (Adaptasyon) Fazı: </a:t>
            </a:r>
            <a:r>
              <a:rPr lang="tr-TR" sz="3700" b="1" dirty="0" err="1"/>
              <a:t>Kontaminasyondan</a:t>
            </a:r>
            <a:r>
              <a:rPr lang="tr-TR" sz="3700" b="1" dirty="0"/>
              <a:t> sonra oluşan, mikroorganizmaların yeni ortama adapte olduğu aşamadır.</a:t>
            </a:r>
          </a:p>
          <a:p>
            <a:pPr lvl="0" algn="ctr">
              <a:buNone/>
            </a:pPr>
            <a:endParaRPr lang="tr-TR" sz="4000" b="1" dirty="0"/>
          </a:p>
          <a:p>
            <a:pPr lvl="0" algn="ctr">
              <a:buNone/>
            </a:pPr>
            <a:r>
              <a:rPr lang="tr-TR" sz="4000" b="1" dirty="0"/>
              <a:t> Bu aşamada hücre sayısında önemli bir değişiklik gözlenmez.</a:t>
            </a:r>
          </a:p>
          <a:p>
            <a:pPr lvl="0" algn="ctr">
              <a:buNone/>
            </a:pPr>
            <a:r>
              <a:rPr lang="tr-TR" sz="4000" b="1" dirty="0"/>
              <a:t> </a:t>
            </a:r>
          </a:p>
          <a:p>
            <a:pPr>
              <a:buNone/>
            </a:pPr>
            <a:endParaRPr lang="tr-T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lnSpcReduction="10000"/>
          </a:bodyPr>
          <a:lstStyle/>
          <a:p>
            <a:pPr algn="ctr">
              <a:buNone/>
            </a:pPr>
            <a:r>
              <a:rPr lang="tr-TR" sz="4000" b="1" dirty="0" err="1"/>
              <a:t>Lag</a:t>
            </a:r>
            <a:r>
              <a:rPr lang="tr-TR" sz="4000" b="1" dirty="0"/>
              <a:t> fazında hijyenik tedbirlerin arttırılması ve sanitasyon uygulamaları ile mikroorganizma sayısı azaltılabilir.</a:t>
            </a:r>
          </a:p>
          <a:p>
            <a:pPr algn="ctr">
              <a:buNone/>
            </a:pPr>
            <a:endParaRPr lang="tr-TR" sz="4000" b="1" dirty="0"/>
          </a:p>
          <a:p>
            <a:pPr algn="ctr">
              <a:buNone/>
            </a:pPr>
            <a:r>
              <a:rPr lang="tr-TR" sz="4000" b="1" dirty="0"/>
              <a:t> </a:t>
            </a:r>
            <a:r>
              <a:rPr lang="tr-TR" sz="4000" b="1" dirty="0" err="1"/>
              <a:t>Lag</a:t>
            </a:r>
            <a:r>
              <a:rPr lang="tr-TR" sz="4000" b="1" dirty="0"/>
              <a:t> fazının süresi uzatılabilir veya bundan sonraki faz olan logaritmik üreme fazına giriş geciktirilebilir.</a:t>
            </a:r>
          </a:p>
          <a:p>
            <a:pPr algn="ctr">
              <a:buNone/>
            </a:pPr>
            <a:endParaRPr lang="tr-TR" sz="4000" b="1" dirty="0"/>
          </a:p>
          <a:p>
            <a:pPr algn="ctr">
              <a:buNone/>
            </a:pPr>
            <a:r>
              <a:rPr lang="tr-TR" sz="4000" b="1" dirty="0"/>
              <a:t>Sıcaklık düşürüldüğü takdirde de </a:t>
            </a:r>
            <a:r>
              <a:rPr lang="tr-TR" sz="4000" b="1" dirty="0" err="1"/>
              <a:t>lag</a:t>
            </a:r>
            <a:r>
              <a:rPr lang="tr-TR" sz="4000" b="1" dirty="0"/>
              <a:t> fazı uzatılabilir.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buNone/>
            </a:pPr>
            <a:r>
              <a:rPr lang="tr-TR" sz="4000" b="1" dirty="0">
                <a:solidFill>
                  <a:srgbClr val="C00000"/>
                </a:solidFill>
              </a:rPr>
              <a:t>2.Logaritmik Gelişme Fazı:</a:t>
            </a:r>
            <a:r>
              <a:rPr lang="tr-TR" sz="4000" b="1" dirty="0"/>
              <a:t> </a:t>
            </a:r>
          </a:p>
          <a:p>
            <a:pPr lvl="0" algn="ctr">
              <a:buNone/>
            </a:pPr>
            <a:r>
              <a:rPr lang="tr-TR" sz="4000" b="1" dirty="0"/>
              <a:t>Mikroorganizmaların bölünerek sayılarının arttığı aşamadır. </a:t>
            </a:r>
          </a:p>
          <a:p>
            <a:pPr lvl="0" algn="ctr">
              <a:buNone/>
            </a:pPr>
            <a:endParaRPr lang="tr-TR" sz="4000" b="1" dirty="0"/>
          </a:p>
          <a:p>
            <a:pPr lvl="0" algn="ctr">
              <a:buNone/>
            </a:pPr>
            <a:r>
              <a:rPr lang="tr-TR" sz="4000" b="1" dirty="0"/>
              <a:t>Bu fazda da etkili sanitasyon önlemlerinin uygulanması ile mikroorganizma sayısı artışının kontrol edilmesi mümkün olmaktadır.</a:t>
            </a:r>
          </a:p>
          <a:p>
            <a:pPr>
              <a:buNone/>
            </a:pPr>
            <a:endParaRPr lang="tr-TR" sz="4000" b="1"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sz="4000" b="1" dirty="0">
                <a:solidFill>
                  <a:srgbClr val="C00000"/>
                </a:solidFill>
              </a:rPr>
              <a:t>3. Duraklama Fazı: </a:t>
            </a:r>
          </a:p>
          <a:p>
            <a:pPr>
              <a:buNone/>
            </a:pPr>
            <a:endParaRPr lang="tr-TR" b="1" dirty="0">
              <a:solidFill>
                <a:srgbClr val="C00000"/>
              </a:solidFill>
            </a:endParaRPr>
          </a:p>
          <a:p>
            <a:pPr algn="ctr">
              <a:buNone/>
            </a:pPr>
            <a:r>
              <a:rPr lang="tr-TR" sz="4000" b="1" dirty="0"/>
              <a:t>Ortamda bulunan besin maddelerinin azalması, </a:t>
            </a:r>
            <a:r>
              <a:rPr lang="tr-TR" sz="4000" b="1" dirty="0" err="1"/>
              <a:t>toksik</a:t>
            </a:r>
            <a:r>
              <a:rPr lang="tr-TR" sz="4000" b="1" dirty="0"/>
              <a:t> metabolizma artıklarının birikmesi, </a:t>
            </a:r>
            <a:r>
              <a:rPr lang="tr-TR" sz="4000" b="1" dirty="0" err="1"/>
              <a:t>pH</a:t>
            </a:r>
            <a:r>
              <a:rPr lang="tr-TR" sz="4000" b="1" dirty="0"/>
              <a:t> değerinin değişmesi gibi faktörler sonuncunda üreme durur,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4000" b="1" dirty="0"/>
          </a:p>
          <a:p>
            <a:pPr algn="ctr">
              <a:buNone/>
            </a:pPr>
            <a:r>
              <a:rPr lang="tr-TR" sz="4000" b="1" dirty="0"/>
              <a:t>Üremenin durması sonucu sabit sayısal değerlere ulaşılır.</a:t>
            </a:r>
          </a:p>
          <a:p>
            <a:pPr algn="ctr">
              <a:buNone/>
            </a:pPr>
            <a:endParaRPr lang="tr-TR" sz="4000" b="1" dirty="0"/>
          </a:p>
          <a:p>
            <a:pPr algn="ctr">
              <a:buNone/>
            </a:pPr>
            <a:r>
              <a:rPr lang="tr-TR" sz="4000" b="1" dirty="0"/>
              <a:t> Bu fazda ortamdaki metabolizma artıklarında artış gözlenir</a:t>
            </a:r>
            <a:r>
              <a:rPr lang="tr-TR" dirty="0"/>
              <a: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sz="4000" b="1" dirty="0">
                <a:solidFill>
                  <a:srgbClr val="C00000"/>
                </a:solidFill>
              </a:rPr>
              <a:t>4.Ölüm fazı: </a:t>
            </a:r>
          </a:p>
          <a:p>
            <a:pPr>
              <a:buNone/>
            </a:pPr>
            <a:endParaRPr lang="tr-TR" sz="4000" b="1" dirty="0">
              <a:solidFill>
                <a:srgbClr val="C00000"/>
              </a:solidFill>
            </a:endParaRPr>
          </a:p>
          <a:p>
            <a:pPr algn="ctr">
              <a:buNone/>
            </a:pPr>
            <a:r>
              <a:rPr lang="tr-TR" sz="4000" b="1" dirty="0"/>
              <a:t>Mikroorganizmalar için ortamdaki besin maddelerinin kısıtlanması ve </a:t>
            </a:r>
            <a:r>
              <a:rPr lang="tr-TR" sz="4000" b="1" dirty="0" err="1"/>
              <a:t>metabolik</a:t>
            </a:r>
            <a:r>
              <a:rPr lang="tr-TR" sz="4000" b="1" dirty="0"/>
              <a:t> artıkları miktarının artışı gibi faktörler sonucunda mikroorganizmalarda ölüm oranı hızlanır.</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lvl="0" algn="ctr">
              <a:buNone/>
            </a:pPr>
            <a:endParaRPr lang="tr-TR" sz="4000" b="1" dirty="0"/>
          </a:p>
          <a:p>
            <a:pPr lvl="0" algn="ctr">
              <a:buNone/>
            </a:pPr>
            <a:r>
              <a:rPr lang="tr-TR" sz="4000" b="1" dirty="0"/>
              <a:t>Bu fazın süresi de 24 saat ile 30 saat arasında değişmektedir.</a:t>
            </a:r>
          </a:p>
          <a:p>
            <a:pPr lvl="0" algn="ctr">
              <a:buNone/>
            </a:pPr>
            <a:endParaRPr lang="tr-TR" sz="4000" b="1" dirty="0"/>
          </a:p>
          <a:p>
            <a:pPr lvl="0" algn="ctr">
              <a:buNone/>
            </a:pPr>
            <a:r>
              <a:rPr lang="tr-TR" sz="4000" b="1" dirty="0"/>
              <a:t> Bunu etkileyen faktörler içersinde mikroorganizmaların cinsi, türü, uygulanan sanitasyon tekniği, vb, sayılabilir.</a:t>
            </a:r>
          </a:p>
          <a:p>
            <a:pPr>
              <a:buNone/>
            </a:pPr>
            <a:endParaRPr lang="tr-T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endParaRPr lang="tr-TR" dirty="0"/>
          </a:p>
        </p:txBody>
      </p:sp>
      <p:pic>
        <p:nvPicPr>
          <p:cNvPr id="6146" name="Picture 2" descr="image15"/>
          <p:cNvPicPr>
            <a:picLocks noChangeAspect="1" noChangeArrowheads="1"/>
          </p:cNvPicPr>
          <p:nvPr/>
        </p:nvPicPr>
        <p:blipFill>
          <a:blip r:embed="rId2" cstate="print"/>
          <a:srcRect/>
          <a:stretch>
            <a:fillRect/>
          </a:stretch>
        </p:blipFill>
        <p:spPr bwMode="auto">
          <a:xfrm>
            <a:off x="0" y="0"/>
            <a:ext cx="908553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500042"/>
            <a:ext cx="7858180" cy="5715040"/>
          </a:xfrm>
        </p:spPr>
        <p:txBody>
          <a:bodyPr>
            <a:normAutofit/>
          </a:bodyPr>
          <a:lstStyle/>
          <a:p>
            <a:pPr algn="ctr">
              <a:buNone/>
            </a:pPr>
            <a:endParaRPr lang="tr-TR" sz="4000" b="1" dirty="0">
              <a:solidFill>
                <a:srgbClr val="C00000"/>
              </a:solidFill>
            </a:endParaRPr>
          </a:p>
          <a:p>
            <a:pPr algn="ctr">
              <a:buNone/>
            </a:pPr>
            <a:r>
              <a:rPr lang="tr-TR" sz="4000" b="1" dirty="0">
                <a:solidFill>
                  <a:srgbClr val="C00000"/>
                </a:solidFill>
              </a:rPr>
              <a:t>Enfeksiyon;</a:t>
            </a:r>
            <a:r>
              <a:rPr lang="tr-TR" sz="4000" b="1" dirty="0"/>
              <a:t> </a:t>
            </a:r>
          </a:p>
          <a:p>
            <a:pPr algn="ctr">
              <a:buNone/>
            </a:pPr>
            <a:endParaRPr lang="tr-TR" sz="4000" b="1" dirty="0"/>
          </a:p>
          <a:p>
            <a:pPr algn="ctr">
              <a:buNone/>
            </a:pPr>
            <a:r>
              <a:rPr lang="tr-TR" sz="3600" b="1" dirty="0"/>
              <a:t> Mikroorganizmaların vücudun tamamında ya da bir bölümünde yayılma durumudur. </a:t>
            </a:r>
          </a:p>
          <a:p>
            <a:pPr>
              <a:buNone/>
            </a:pPr>
            <a:endParaRPr lang="tr-TR" sz="3400" b="1"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endParaRPr lang="tr-TR" b="1" dirty="0">
              <a:solidFill>
                <a:srgbClr val="C00000"/>
              </a:solidFill>
            </a:endParaRPr>
          </a:p>
          <a:p>
            <a:pPr>
              <a:buNone/>
            </a:pPr>
            <a:r>
              <a:rPr lang="tr-TR" b="1" dirty="0">
                <a:solidFill>
                  <a:srgbClr val="C00000"/>
                </a:solidFill>
              </a:rPr>
              <a:t>MİKROBİYAL GELİŞMEYİ ETKİLEYEN FAKTÖRLER</a:t>
            </a:r>
          </a:p>
          <a:p>
            <a:pPr algn="ctr">
              <a:buNone/>
            </a:pPr>
            <a:endParaRPr lang="tr-TR" sz="4000" b="1" dirty="0"/>
          </a:p>
          <a:p>
            <a:pPr algn="ctr">
              <a:buNone/>
            </a:pPr>
            <a:r>
              <a:rPr lang="tr-TR" sz="4000" b="1" dirty="0"/>
              <a:t>Mikroorganizmaların gelişimini etkileyen faktörler genel olarak </a:t>
            </a:r>
            <a:r>
              <a:rPr lang="tr-TR" sz="4000" b="1" dirty="0">
                <a:solidFill>
                  <a:srgbClr val="C00000"/>
                </a:solidFill>
              </a:rPr>
              <a:t>iç faktörler </a:t>
            </a:r>
            <a:r>
              <a:rPr lang="tr-TR" sz="4000" b="1" dirty="0"/>
              <a:t>ve </a:t>
            </a:r>
            <a:r>
              <a:rPr lang="tr-TR" sz="4000" b="1" dirty="0">
                <a:solidFill>
                  <a:srgbClr val="C00000"/>
                </a:solidFill>
              </a:rPr>
              <a:t>dış faktörler </a:t>
            </a:r>
            <a:r>
              <a:rPr lang="tr-TR" sz="4000" b="1" dirty="0"/>
              <a:t>olmak üzere ikiye ayrılır.</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85721" y="785793"/>
          <a:ext cx="8572559" cy="4929223"/>
        </p:xfrm>
        <a:graphic>
          <a:graphicData uri="http://schemas.openxmlformats.org/drawingml/2006/table">
            <a:tbl>
              <a:tblPr/>
              <a:tblGrid>
                <a:gridCol w="4391246">
                  <a:extLst>
                    <a:ext uri="{9D8B030D-6E8A-4147-A177-3AD203B41FA5}">
                      <a16:colId xmlns:a16="http://schemas.microsoft.com/office/drawing/2014/main" val="20000"/>
                    </a:ext>
                  </a:extLst>
                </a:gridCol>
                <a:gridCol w="4181313">
                  <a:extLst>
                    <a:ext uri="{9D8B030D-6E8A-4147-A177-3AD203B41FA5}">
                      <a16:colId xmlns:a16="http://schemas.microsoft.com/office/drawing/2014/main" val="20001"/>
                    </a:ext>
                  </a:extLst>
                </a:gridCol>
              </a:tblGrid>
              <a:tr h="642942">
                <a:tc>
                  <a:txBody>
                    <a:bodyPr/>
                    <a:lstStyle/>
                    <a:p>
                      <a:pPr marL="215900" indent="-381000" algn="ctr">
                        <a:lnSpc>
                          <a:spcPct val="115000"/>
                        </a:lnSpc>
                        <a:spcAft>
                          <a:spcPts val="0"/>
                        </a:spcAft>
                      </a:pPr>
                      <a:r>
                        <a:rPr lang="tr-TR" sz="2800" b="1" spc="0" dirty="0">
                          <a:solidFill>
                            <a:srgbClr val="C00000"/>
                          </a:solidFill>
                          <a:latin typeface="Calibri"/>
                          <a:ea typeface="Arial"/>
                          <a:cs typeface="Arial"/>
                        </a:rPr>
                        <a:t>İç Faktörler</a:t>
                      </a:r>
                      <a:endParaRPr lang="tr-TR" sz="2800" dirty="0">
                        <a:solidFill>
                          <a:srgbClr val="C00000"/>
                        </a:solidFill>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indent="-381000" algn="ctr">
                        <a:lnSpc>
                          <a:spcPct val="115000"/>
                        </a:lnSpc>
                        <a:spcAft>
                          <a:spcPts val="0"/>
                        </a:spcAft>
                      </a:pPr>
                      <a:r>
                        <a:rPr lang="tr-TR" sz="2800" b="1" spc="0" dirty="0">
                          <a:solidFill>
                            <a:srgbClr val="C00000"/>
                          </a:solidFill>
                          <a:latin typeface="Calibri"/>
                          <a:ea typeface="Arial"/>
                          <a:cs typeface="Arial"/>
                        </a:rPr>
                        <a:t>Dış Faktörler</a:t>
                      </a:r>
                      <a:endParaRPr lang="tr-TR" sz="2800" dirty="0">
                        <a:solidFill>
                          <a:srgbClr val="C00000"/>
                        </a:solidFill>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42942">
                <a:tc>
                  <a:txBody>
                    <a:bodyPr/>
                    <a:lstStyle/>
                    <a:p>
                      <a:pPr marL="215900" indent="-381000" algn="ctr">
                        <a:lnSpc>
                          <a:spcPct val="115000"/>
                        </a:lnSpc>
                        <a:spcAft>
                          <a:spcPts val="0"/>
                        </a:spcAft>
                      </a:pPr>
                      <a:r>
                        <a:rPr lang="tr-TR" sz="2800" b="1" spc="0" dirty="0">
                          <a:solidFill>
                            <a:srgbClr val="000000"/>
                          </a:solidFill>
                          <a:latin typeface="Calibri"/>
                          <a:ea typeface="Arial"/>
                          <a:cs typeface="Arial"/>
                        </a:rPr>
                        <a:t>Besin maddeleri</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indent="-381000" algn="ctr">
                        <a:lnSpc>
                          <a:spcPct val="115000"/>
                        </a:lnSpc>
                        <a:spcAft>
                          <a:spcPts val="0"/>
                        </a:spcAft>
                      </a:pPr>
                      <a:r>
                        <a:rPr lang="tr-TR" sz="2800" b="1" spc="0">
                          <a:solidFill>
                            <a:srgbClr val="000000"/>
                          </a:solidFill>
                          <a:latin typeface="Calibri"/>
                          <a:ea typeface="Arial"/>
                          <a:cs typeface="Arial"/>
                        </a:rPr>
                        <a:t>Sıcaklık</a:t>
                      </a:r>
                      <a:endParaRPr lang="tr-TR" sz="280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42942">
                <a:tc>
                  <a:txBody>
                    <a:bodyPr/>
                    <a:lstStyle/>
                    <a:p>
                      <a:pPr marL="215900" indent="-381000" algn="ctr">
                        <a:lnSpc>
                          <a:spcPct val="115000"/>
                        </a:lnSpc>
                        <a:spcAft>
                          <a:spcPts val="0"/>
                        </a:spcAft>
                      </a:pPr>
                      <a:r>
                        <a:rPr lang="tr-TR" sz="2800" b="1" spc="0" dirty="0" err="1">
                          <a:solidFill>
                            <a:srgbClr val="000000"/>
                          </a:solidFill>
                          <a:latin typeface="Calibri"/>
                          <a:ea typeface="Arial"/>
                          <a:cs typeface="Arial"/>
                        </a:rPr>
                        <a:t>pH</a:t>
                      </a:r>
                      <a:r>
                        <a:rPr lang="tr-TR" sz="2800" b="1" spc="0" dirty="0">
                          <a:solidFill>
                            <a:srgbClr val="000000"/>
                          </a:solidFill>
                          <a:latin typeface="Calibri"/>
                          <a:ea typeface="Arial"/>
                          <a:cs typeface="Arial"/>
                        </a:rPr>
                        <a:t> değeri</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indent="-381000" algn="ctr">
                        <a:lnSpc>
                          <a:spcPct val="115000"/>
                        </a:lnSpc>
                        <a:spcAft>
                          <a:spcPts val="0"/>
                        </a:spcAft>
                      </a:pPr>
                      <a:r>
                        <a:rPr lang="tr-TR" sz="2800" b="1" spc="0" dirty="0">
                          <a:solidFill>
                            <a:srgbClr val="000000"/>
                          </a:solidFill>
                          <a:latin typeface="Calibri"/>
                          <a:ea typeface="Arial"/>
                          <a:cs typeface="Arial"/>
                        </a:rPr>
                        <a:t>Rutubet</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71571">
                <a:tc>
                  <a:txBody>
                    <a:bodyPr/>
                    <a:lstStyle/>
                    <a:p>
                      <a:pPr marL="215900" indent="-381000" algn="ctr">
                        <a:lnSpc>
                          <a:spcPct val="115000"/>
                        </a:lnSpc>
                        <a:spcAft>
                          <a:spcPts val="0"/>
                        </a:spcAft>
                      </a:pPr>
                      <a:r>
                        <a:rPr lang="tr-TR" sz="2800" b="1" spc="0" dirty="0">
                          <a:solidFill>
                            <a:srgbClr val="000000"/>
                          </a:solidFill>
                          <a:latin typeface="Calibri"/>
                          <a:ea typeface="Arial"/>
                          <a:cs typeface="Arial"/>
                        </a:rPr>
                        <a:t>Su aktivitesi (</a:t>
                      </a:r>
                      <a:r>
                        <a:rPr lang="tr-TR" sz="2800" b="1" spc="0" dirty="0" err="1">
                          <a:solidFill>
                            <a:srgbClr val="000000"/>
                          </a:solidFill>
                          <a:latin typeface="Calibri"/>
                          <a:ea typeface="Arial"/>
                          <a:cs typeface="Arial"/>
                        </a:rPr>
                        <a:t>a</a:t>
                      </a:r>
                      <a:r>
                        <a:rPr lang="tr-TR" sz="2800" b="1" spc="0" baseline="-25000" dirty="0" err="1">
                          <a:solidFill>
                            <a:srgbClr val="000000"/>
                          </a:solidFill>
                          <a:latin typeface="Calibri"/>
                          <a:ea typeface="Arial"/>
                          <a:cs typeface="Arial"/>
                        </a:rPr>
                        <a:t>w</a:t>
                      </a:r>
                      <a:r>
                        <a:rPr lang="tr-TR" sz="2800" b="1" spc="0" dirty="0">
                          <a:solidFill>
                            <a:srgbClr val="000000"/>
                          </a:solidFill>
                          <a:latin typeface="Calibri"/>
                          <a:ea typeface="Arial"/>
                          <a:cs typeface="Arial"/>
                        </a:rPr>
                        <a:t>)</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indent="-381000" algn="ctr">
                        <a:lnSpc>
                          <a:spcPct val="115000"/>
                        </a:lnSpc>
                        <a:spcAft>
                          <a:spcPts val="0"/>
                        </a:spcAft>
                      </a:pPr>
                      <a:r>
                        <a:rPr lang="tr-TR" sz="2800" b="1" spc="0" dirty="0">
                          <a:solidFill>
                            <a:srgbClr val="000000"/>
                          </a:solidFill>
                          <a:latin typeface="Calibri"/>
                          <a:ea typeface="Arial"/>
                          <a:cs typeface="Arial"/>
                        </a:rPr>
                        <a:t>Çevredeki gazlar ve konsantrasyonları</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42942">
                <a:tc>
                  <a:txBody>
                    <a:bodyPr/>
                    <a:lstStyle/>
                    <a:p>
                      <a:pPr marL="215900" indent="-381000" algn="ctr">
                        <a:lnSpc>
                          <a:spcPct val="115000"/>
                        </a:lnSpc>
                        <a:spcAft>
                          <a:spcPts val="0"/>
                        </a:spcAft>
                      </a:pPr>
                      <a:r>
                        <a:rPr lang="tr-TR" sz="2800" b="1" spc="0" dirty="0">
                          <a:solidFill>
                            <a:srgbClr val="000000"/>
                          </a:solidFill>
                          <a:latin typeface="Calibri"/>
                          <a:ea typeface="Arial"/>
                          <a:cs typeface="Arial"/>
                        </a:rPr>
                        <a:t>Redoks potansiyeli (E</a:t>
                      </a:r>
                      <a:r>
                        <a:rPr lang="tr-TR" sz="2800" b="1" spc="0" baseline="-25000" dirty="0">
                          <a:solidFill>
                            <a:srgbClr val="000000"/>
                          </a:solidFill>
                          <a:latin typeface="Calibri"/>
                          <a:ea typeface="Arial"/>
                          <a:cs typeface="Arial"/>
                        </a:rPr>
                        <a:t>h</a:t>
                      </a:r>
                      <a:r>
                        <a:rPr lang="tr-TR" sz="2800" b="1" spc="0" dirty="0">
                          <a:solidFill>
                            <a:srgbClr val="000000"/>
                          </a:solidFill>
                          <a:latin typeface="Calibri"/>
                          <a:ea typeface="Arial"/>
                          <a:cs typeface="Arial"/>
                        </a:rPr>
                        <a:t>)</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tr-TR" sz="2800" dirty="0">
                        <a:solidFill>
                          <a:srgbClr val="000000"/>
                        </a:solidFill>
                        <a:latin typeface="Calibri"/>
                        <a:ea typeface="Courier New"/>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42942">
                <a:tc>
                  <a:txBody>
                    <a:bodyPr/>
                    <a:lstStyle/>
                    <a:p>
                      <a:pPr marL="215900" indent="-381000" algn="ctr">
                        <a:lnSpc>
                          <a:spcPct val="115000"/>
                        </a:lnSpc>
                        <a:spcAft>
                          <a:spcPts val="0"/>
                        </a:spcAft>
                      </a:pPr>
                      <a:r>
                        <a:rPr lang="tr-TR" sz="2800" b="1" spc="0">
                          <a:solidFill>
                            <a:srgbClr val="000000"/>
                          </a:solidFill>
                          <a:latin typeface="Calibri"/>
                          <a:ea typeface="Arial"/>
                          <a:cs typeface="Arial"/>
                        </a:rPr>
                        <a:t>Antimikrobiyal maddeler</a:t>
                      </a:r>
                      <a:endParaRPr lang="tr-TR" sz="280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tr-TR" sz="2800" dirty="0">
                        <a:solidFill>
                          <a:srgbClr val="000000"/>
                        </a:solidFill>
                        <a:latin typeface="Calibri"/>
                        <a:ea typeface="Courier New"/>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42942">
                <a:tc>
                  <a:txBody>
                    <a:bodyPr/>
                    <a:lstStyle/>
                    <a:p>
                      <a:pPr marL="215900" indent="-381000" algn="ctr">
                        <a:lnSpc>
                          <a:spcPct val="115000"/>
                        </a:lnSpc>
                        <a:spcAft>
                          <a:spcPts val="0"/>
                        </a:spcAft>
                      </a:pPr>
                      <a:r>
                        <a:rPr lang="tr-TR" sz="2800" b="1" spc="0" dirty="0">
                          <a:solidFill>
                            <a:srgbClr val="000000"/>
                          </a:solidFill>
                          <a:latin typeface="Calibri"/>
                          <a:ea typeface="Arial"/>
                          <a:cs typeface="Arial"/>
                        </a:rPr>
                        <a:t>Koruyucu biyolojik yapılar</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tr-TR" sz="2800" dirty="0">
                        <a:solidFill>
                          <a:srgbClr val="000000"/>
                        </a:solidFill>
                        <a:latin typeface="Calibri"/>
                        <a:ea typeface="Courier New"/>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solidFill>
                  <a:srgbClr val="C00000"/>
                </a:solidFill>
              </a:rPr>
              <a:t>İç Faktörler</a:t>
            </a:r>
          </a:p>
          <a:p>
            <a:pPr>
              <a:buNone/>
            </a:pPr>
            <a:r>
              <a:rPr lang="tr-TR" sz="4000" b="1" dirty="0">
                <a:solidFill>
                  <a:srgbClr val="C00000"/>
                </a:solidFill>
              </a:rPr>
              <a:t>Besin Maddeleri</a:t>
            </a:r>
          </a:p>
          <a:p>
            <a:pPr algn="ctr">
              <a:buNone/>
            </a:pPr>
            <a:endParaRPr lang="tr-TR" sz="4000" b="1" dirty="0"/>
          </a:p>
          <a:p>
            <a:pPr algn="ctr">
              <a:buNone/>
            </a:pPr>
            <a:r>
              <a:rPr lang="tr-TR" sz="4000" b="1" dirty="0"/>
              <a:t>Diğer canlılarda olduğu gibi mikroorganizmalar da yaşamlarını sürdürebilmek ve çoğalabilmek için çeşitli besin maddelerine ihtiyaç duyar.</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Mikroorganizmalar sadece enerji kaynağı olarak değil, aynı zamanda yapısal maddelerin sentezlenmesi için de besin maddelerine ihtiyaç duyarlar.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r>
              <a:rPr lang="tr-TR" sz="4000" b="1" dirty="0"/>
              <a:t>Bu besin maddelerinin </a:t>
            </a:r>
            <a:r>
              <a:rPr lang="tr-TR" sz="4000" b="1" dirty="0" err="1"/>
              <a:t>başlıcaları</a:t>
            </a:r>
            <a:r>
              <a:rPr lang="tr-TR" sz="4000" b="1" dirty="0"/>
              <a:t> karbon ve enerji kaynağı, azot kaynağı, üreme faktörleri ve minerallerdir.</a:t>
            </a:r>
          </a:p>
          <a:p>
            <a:pPr algn="ctr">
              <a:buNone/>
            </a:pPr>
            <a:endParaRPr lang="tr-TR" sz="4000" b="1" dirty="0"/>
          </a:p>
          <a:p>
            <a:pPr algn="ctr">
              <a:buNone/>
            </a:pPr>
            <a:r>
              <a:rPr lang="tr-TR" sz="4000" b="1" dirty="0"/>
              <a:t>Mikroorganizmalar, karbon ve enerji kaynağı olarak genellikle karbonhidratları ve amino asitleri kullanırlar.</a:t>
            </a:r>
          </a:p>
          <a:p>
            <a:pPr>
              <a:buNone/>
            </a:pPr>
            <a:endParaRPr lang="tr-T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t>Mikroorganizmalar azot kaynağı olarak amino asitleri ve diğer protein olmayan azot kaynaklarını kullanırlar.</a:t>
            </a:r>
          </a:p>
          <a:p>
            <a:pPr algn="ctr">
              <a:buNone/>
            </a:pPr>
            <a:endParaRPr lang="tr-TR" sz="4000" b="1" dirty="0"/>
          </a:p>
          <a:p>
            <a:pPr algn="ctr">
              <a:buNone/>
            </a:pPr>
            <a:r>
              <a:rPr lang="tr-TR" sz="4000" b="1" dirty="0"/>
              <a:t>Amino asitler öncelikle yapısal bileşiklerin sentezlenmesinde kullanılır.</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Özellikle küfler içermiş oldukları enzimler yardımı ile protein, karbonhidrat ve </a:t>
            </a:r>
            <a:r>
              <a:rPr lang="tr-TR" sz="4000" b="1" dirty="0" err="1"/>
              <a:t>lipidleri</a:t>
            </a:r>
            <a:r>
              <a:rPr lang="tr-TR" sz="4000" b="1" dirty="0"/>
              <a:t> daha basit bileşiklere dönüştürme yeteneğindedirler.</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Küfler gibi zengin enzim sistemlerine sahip olan mikroorganizmalar besin elementlerinin çok az olduğu ortamlarda bile üreyebilmektedirler.</a:t>
            </a:r>
          </a:p>
          <a:p>
            <a:pPr algn="ctr">
              <a:buNone/>
            </a:pPr>
            <a:endParaRPr lang="tr-TR" sz="4000" b="1" dirty="0"/>
          </a:p>
          <a:p>
            <a:pPr algn="ctr">
              <a:buNone/>
            </a:pPr>
            <a:r>
              <a:rPr lang="tr-TR" sz="4000" b="1" dirty="0"/>
              <a:t>Mayalar ise basit yapıdaki bileşiklere ihtiyaç göstermektedirler,</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6429420"/>
          </a:xfrm>
        </p:spPr>
        <p:txBody>
          <a:bodyPr>
            <a:noAutofit/>
          </a:bodyPr>
          <a:lstStyle/>
          <a:p>
            <a:pPr algn="ctr">
              <a:buNone/>
            </a:pPr>
            <a:r>
              <a:rPr lang="tr-TR" sz="4000" b="1" dirty="0"/>
              <a:t>Mikroorganizmaların büyük bir kısmı </a:t>
            </a:r>
            <a:r>
              <a:rPr lang="tr-TR" sz="4000" b="1" dirty="0" err="1"/>
              <a:t>lipazlar</a:t>
            </a:r>
            <a:r>
              <a:rPr lang="tr-TR" sz="4000" b="1" dirty="0"/>
              <a:t> yardımı ile </a:t>
            </a:r>
            <a:r>
              <a:rPr lang="tr-TR" sz="4000" b="1" dirty="0" err="1"/>
              <a:t>gliseridleri</a:t>
            </a:r>
            <a:r>
              <a:rPr lang="tr-TR" sz="4000" b="1" dirty="0"/>
              <a:t> </a:t>
            </a:r>
            <a:r>
              <a:rPr lang="tr-TR" sz="4000" b="1" dirty="0">
                <a:solidFill>
                  <a:srgbClr val="C00000"/>
                </a:solidFill>
              </a:rPr>
              <a:t>yağ asitleri </a:t>
            </a:r>
            <a:r>
              <a:rPr lang="tr-TR" sz="4000" b="1" dirty="0"/>
              <a:t>ve </a:t>
            </a:r>
            <a:r>
              <a:rPr lang="tr-TR" sz="4000" b="1" dirty="0" err="1">
                <a:solidFill>
                  <a:srgbClr val="C00000"/>
                </a:solidFill>
              </a:rPr>
              <a:t>gliserole</a:t>
            </a:r>
            <a:r>
              <a:rPr lang="tr-TR" sz="4000" b="1" dirty="0"/>
              <a:t> indirger ve yağ asitlerini enerji sentezlenmesinde kullanırlar.</a:t>
            </a:r>
          </a:p>
          <a:p>
            <a:pPr algn="ctr">
              <a:buNone/>
            </a:pPr>
            <a:endParaRPr lang="tr-TR" sz="4000" b="1" dirty="0"/>
          </a:p>
          <a:p>
            <a:pPr algn="ctr">
              <a:buNone/>
            </a:pPr>
            <a:r>
              <a:rPr lang="tr-TR" sz="4000" b="1" dirty="0"/>
              <a:t> Ancak yağlar, daha çok ortamda basit şekerler gibi kullanılabilir enerji kaynakları olmadığında enerji sağlamak için kullanılır.</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Mikroorganizmaların gelişebilmeleri için gerekli en önemli elementler arasında karbon, hidrojen, oksijen, nitrojen, sülfür ve fosfor sayılabilir.</a:t>
            </a:r>
          </a:p>
          <a:p>
            <a:pPr algn="ctr">
              <a:buNone/>
            </a:pPr>
            <a:endParaRPr lang="tr-TR" sz="4000" b="1" dirty="0"/>
          </a:p>
          <a:p>
            <a:pPr algn="ctr">
              <a:buNone/>
            </a:pPr>
            <a:r>
              <a:rPr lang="tr-TR" sz="4000" b="1" dirty="0"/>
              <a:t> Ayrıca daha az miktarda da demir, magnezyum, potasyum ve kalsiyuma ihtiyaç gösterirler,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197493"/>
          </a:xfrm>
        </p:spPr>
        <p:txBody>
          <a:bodyPr/>
          <a:lstStyle/>
          <a:p>
            <a:pPr algn="ctr">
              <a:buNone/>
            </a:pPr>
            <a:endParaRPr lang="tr-TR" sz="3600" b="1" dirty="0"/>
          </a:p>
          <a:p>
            <a:pPr algn="ctr">
              <a:buNone/>
            </a:pPr>
            <a:r>
              <a:rPr lang="tr-TR" sz="3600" b="1" dirty="0"/>
              <a:t>Bu nedenle mikroorganizmaların insan yaşamı üzerinde oluşturduğu tehditleri bilmek ve farklı yollarla insan vücuduna transferini önlemek için temizliğe önem vermek ve hijyen kuralları esas alınarak mücadele etmek gereklidir. </a:t>
            </a:r>
          </a:p>
          <a:p>
            <a:pPr>
              <a:buNone/>
            </a:pPr>
            <a:endParaRPr lang="tr-T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500858"/>
          </a:xfrm>
        </p:spPr>
        <p:txBody>
          <a:bodyPr>
            <a:noAutofit/>
          </a:bodyPr>
          <a:lstStyle/>
          <a:p>
            <a:pPr algn="ctr">
              <a:buNone/>
            </a:pPr>
            <a:r>
              <a:rPr lang="tr-TR" sz="4000" b="1" dirty="0"/>
              <a:t>Bazı mikroorganizmaların gelişmeleri için ihtiyaç duydukları, ancak sentezleyemedikleri için mutlaka dışarıdan alınması zorunlu organik maddeler vardır.</a:t>
            </a:r>
          </a:p>
          <a:p>
            <a:pPr algn="ctr">
              <a:buNone/>
            </a:pPr>
            <a:endParaRPr lang="tr-TR" sz="4000" b="1" dirty="0"/>
          </a:p>
          <a:p>
            <a:pPr algn="ctr">
              <a:buNone/>
            </a:pPr>
            <a:r>
              <a:rPr lang="tr-TR" sz="4000" b="1" dirty="0"/>
              <a:t> Bu maddelere </a:t>
            </a:r>
            <a:r>
              <a:rPr lang="tr-TR" sz="4000" b="1" i="1" dirty="0">
                <a:solidFill>
                  <a:srgbClr val="C00000"/>
                </a:solidFill>
              </a:rPr>
              <a:t>üreme faktörleri</a:t>
            </a:r>
            <a:r>
              <a:rPr lang="tr-TR" sz="4000" b="1" dirty="0">
                <a:solidFill>
                  <a:srgbClr val="C00000"/>
                </a:solidFill>
              </a:rPr>
              <a:t> </a:t>
            </a:r>
            <a:r>
              <a:rPr lang="tr-TR" sz="4000" b="1" dirty="0"/>
              <a:t>adı verilir.</a:t>
            </a:r>
          </a:p>
          <a:p>
            <a:pPr algn="ctr">
              <a:buNone/>
            </a:pPr>
            <a:r>
              <a:rPr lang="tr-TR" sz="4000" b="1" dirty="0"/>
              <a:t>Bu faktörler 3 grup altında toplanır.</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lgn="just">
              <a:buNone/>
            </a:pPr>
            <a:r>
              <a:rPr lang="tr-TR" sz="4000" b="1" dirty="0">
                <a:solidFill>
                  <a:srgbClr val="C00000"/>
                </a:solidFill>
              </a:rPr>
              <a:t>a-Amino asitler: </a:t>
            </a:r>
            <a:r>
              <a:rPr lang="tr-TR" sz="4000" b="1" dirty="0"/>
              <a:t>Protein sentezi için gereklidir,</a:t>
            </a:r>
          </a:p>
          <a:p>
            <a:pPr algn="just">
              <a:buNone/>
            </a:pPr>
            <a:endParaRPr lang="tr-TR" sz="4000" b="1" dirty="0"/>
          </a:p>
          <a:p>
            <a:pPr algn="just">
              <a:buNone/>
            </a:pPr>
            <a:r>
              <a:rPr lang="tr-TR" sz="4000" b="1" dirty="0">
                <a:solidFill>
                  <a:srgbClr val="C00000"/>
                </a:solidFill>
              </a:rPr>
              <a:t>b-</a:t>
            </a:r>
            <a:r>
              <a:rPr lang="tr-TR" sz="4000" b="1" dirty="0" err="1">
                <a:solidFill>
                  <a:srgbClr val="C00000"/>
                </a:solidFill>
              </a:rPr>
              <a:t>Purin</a:t>
            </a:r>
            <a:r>
              <a:rPr lang="tr-TR" sz="4000" b="1" dirty="0">
                <a:solidFill>
                  <a:srgbClr val="C00000"/>
                </a:solidFill>
              </a:rPr>
              <a:t> ve </a:t>
            </a:r>
            <a:r>
              <a:rPr lang="tr-TR" sz="4000" b="1" dirty="0" err="1">
                <a:solidFill>
                  <a:srgbClr val="C00000"/>
                </a:solidFill>
              </a:rPr>
              <a:t>pirimidinler</a:t>
            </a:r>
            <a:r>
              <a:rPr lang="tr-TR" sz="4000" b="1" dirty="0">
                <a:solidFill>
                  <a:srgbClr val="C00000"/>
                </a:solidFill>
              </a:rPr>
              <a:t>:</a:t>
            </a:r>
            <a:r>
              <a:rPr lang="tr-TR" sz="4000" b="1" dirty="0"/>
              <a:t> DNA ve RNA sentezlenmesi için gereklidir, </a:t>
            </a:r>
          </a:p>
          <a:p>
            <a:pPr algn="just">
              <a:buNone/>
            </a:pPr>
            <a:endParaRPr lang="tr-TR" sz="4000" b="1" dirty="0"/>
          </a:p>
          <a:p>
            <a:pPr algn="just">
              <a:buNone/>
            </a:pPr>
            <a:r>
              <a:rPr lang="tr-TR" sz="4000" b="1" dirty="0">
                <a:solidFill>
                  <a:srgbClr val="C00000"/>
                </a:solidFill>
              </a:rPr>
              <a:t>c-</a:t>
            </a:r>
            <a:r>
              <a:rPr lang="tr-TR" sz="4000" b="1" dirty="0" err="1">
                <a:solidFill>
                  <a:srgbClr val="C00000"/>
                </a:solidFill>
              </a:rPr>
              <a:t>Tiamin</a:t>
            </a:r>
            <a:r>
              <a:rPr lang="tr-TR" sz="4000" b="1" dirty="0">
                <a:solidFill>
                  <a:srgbClr val="C00000"/>
                </a:solidFill>
              </a:rPr>
              <a:t> (vitamin B1), </a:t>
            </a:r>
            <a:r>
              <a:rPr lang="tr-TR" sz="4000" b="1" dirty="0" err="1">
                <a:solidFill>
                  <a:srgbClr val="C00000"/>
                </a:solidFill>
              </a:rPr>
              <a:t>riboflavin</a:t>
            </a:r>
            <a:r>
              <a:rPr lang="tr-TR" sz="4000" b="1" dirty="0">
                <a:solidFill>
                  <a:srgbClr val="C00000"/>
                </a:solidFill>
              </a:rPr>
              <a:t> (vitamin B2) ve </a:t>
            </a:r>
            <a:r>
              <a:rPr lang="tr-TR" sz="4000" b="1" dirty="0" err="1">
                <a:solidFill>
                  <a:srgbClr val="C00000"/>
                </a:solidFill>
              </a:rPr>
              <a:t>nikotinik</a:t>
            </a:r>
            <a:r>
              <a:rPr lang="tr-TR" sz="4000" b="1" dirty="0">
                <a:solidFill>
                  <a:srgbClr val="C00000"/>
                </a:solidFill>
              </a:rPr>
              <a:t> asit (vitamin B3):  </a:t>
            </a:r>
            <a:r>
              <a:rPr lang="tr-TR" sz="4000" b="1" dirty="0"/>
              <a:t>Enzim sentezlenmesi için gereklidir,</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r>
              <a:rPr lang="tr-TR" sz="4000" b="1" dirty="0"/>
              <a:t>Mikroorganizmalar arasında besin elementleri yönünden bir sıralama yapıldığı takdirde, en az besin elementi ihtiyacını küfler göstermektedir.</a:t>
            </a:r>
          </a:p>
          <a:p>
            <a:pPr algn="ctr">
              <a:buNone/>
            </a:pPr>
            <a:endParaRPr lang="tr-TR" sz="4000" b="1" dirty="0"/>
          </a:p>
          <a:p>
            <a:pPr algn="ctr">
              <a:buNone/>
            </a:pPr>
            <a:r>
              <a:rPr lang="tr-TR" sz="4000" b="1" dirty="0"/>
              <a:t>Küfleri sırasıyla mayalar ve bakteriler </a:t>
            </a:r>
            <a:r>
              <a:rPr lang="tr-TR" sz="4000" b="1"/>
              <a:t>takip etmektedir.</a:t>
            </a:r>
            <a:endParaRPr lang="tr-TR" sz="4000" b="1" dirty="0"/>
          </a:p>
          <a:p>
            <a:pPr>
              <a:buNone/>
            </a:pPr>
            <a:endParaRPr lang="tr-T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7158" y="285728"/>
            <a:ext cx="8143932" cy="3785652"/>
          </a:xfrm>
          <a:prstGeom prst="rect">
            <a:avLst/>
          </a:prstGeom>
        </p:spPr>
        <p:txBody>
          <a:bodyPr wrap="square">
            <a:spAutoFit/>
          </a:bodyPr>
          <a:lstStyle/>
          <a:p>
            <a:pPr algn="ctr"/>
            <a:endParaRPr lang="tr-TR" sz="4000" b="1" dirty="0"/>
          </a:p>
          <a:p>
            <a:pPr algn="ctr"/>
            <a:r>
              <a:rPr lang="tr-TR" sz="4000" b="1" dirty="0" err="1"/>
              <a:t>pH</a:t>
            </a:r>
            <a:r>
              <a:rPr lang="tr-TR" sz="4000" b="1" dirty="0"/>
              <a:t> değeri hidrojen iyonları aktivitesinin negatif logaritmasıdır.</a:t>
            </a:r>
          </a:p>
          <a:p>
            <a:pPr algn="ctr"/>
            <a:endParaRPr lang="tr-TR" sz="4000" b="1" dirty="0"/>
          </a:p>
          <a:p>
            <a:pPr algn="ctr"/>
            <a:endParaRPr lang="tr-TR" sz="4000" b="1" dirty="0"/>
          </a:p>
          <a:p>
            <a:pPr algn="ctr"/>
            <a:r>
              <a:rPr lang="tr-TR" sz="4000" b="1" dirty="0"/>
              <a:t> </a:t>
            </a:r>
          </a:p>
        </p:txBody>
      </p:sp>
      <p:sp>
        <p:nvSpPr>
          <p:cNvPr id="5" name="4 Dikdörtgen"/>
          <p:cNvSpPr/>
          <p:nvPr/>
        </p:nvSpPr>
        <p:spPr>
          <a:xfrm>
            <a:off x="1357290" y="214290"/>
            <a:ext cx="6084294" cy="584775"/>
          </a:xfrm>
          <a:prstGeom prst="rect">
            <a:avLst/>
          </a:prstGeom>
        </p:spPr>
        <p:txBody>
          <a:bodyPr wrap="none">
            <a:spAutoFit/>
          </a:bodyPr>
          <a:lstStyle/>
          <a:p>
            <a:pPr algn="ctr">
              <a:buNone/>
            </a:pPr>
            <a:r>
              <a:rPr lang="tr-TR" sz="3200" b="1" dirty="0" err="1">
                <a:solidFill>
                  <a:srgbClr val="C00000"/>
                </a:solidFill>
              </a:rPr>
              <a:t>pH</a:t>
            </a:r>
            <a:r>
              <a:rPr lang="tr-TR" sz="3200" b="1" dirty="0">
                <a:solidFill>
                  <a:srgbClr val="C00000"/>
                </a:solidFill>
              </a:rPr>
              <a:t> (Hidrojen İyon Konsantrasyonu)</a:t>
            </a:r>
            <a:endParaRPr lang="tr-TR" b="1" dirty="0">
              <a:solidFill>
                <a:srgbClr val="C00000"/>
              </a:solidFill>
            </a:endParaRPr>
          </a:p>
        </p:txBody>
      </p:sp>
      <p:sp>
        <p:nvSpPr>
          <p:cNvPr id="7" name="6 Dikdörtgen"/>
          <p:cNvSpPr/>
          <p:nvPr/>
        </p:nvSpPr>
        <p:spPr>
          <a:xfrm>
            <a:off x="428596" y="2413338"/>
            <a:ext cx="8501122" cy="4247317"/>
          </a:xfrm>
          <a:prstGeom prst="rect">
            <a:avLst/>
          </a:prstGeom>
        </p:spPr>
        <p:txBody>
          <a:bodyPr wrap="square">
            <a:spAutoFit/>
          </a:bodyPr>
          <a:lstStyle/>
          <a:p>
            <a:pPr algn="ctr">
              <a:buNone/>
            </a:pPr>
            <a:r>
              <a:rPr lang="tr-TR" sz="3600" b="1" dirty="0"/>
              <a:t>Ortamda serbest hidrojen iyonu fazla olduğu zaman asitlik yüksek, düşük olduğu zaman asitlik düşüktür. </a:t>
            </a:r>
          </a:p>
          <a:p>
            <a:pPr algn="ctr">
              <a:buNone/>
            </a:pPr>
            <a:endParaRPr lang="tr-TR" sz="3600" b="1" dirty="0"/>
          </a:p>
          <a:p>
            <a:pPr algn="ctr">
              <a:buNone/>
            </a:pPr>
            <a:r>
              <a:rPr lang="tr-TR" sz="3600" b="1" dirty="0"/>
              <a:t>Asitliğin ifadesi olan </a:t>
            </a:r>
            <a:r>
              <a:rPr lang="tr-TR" sz="3600" b="1" dirty="0" err="1"/>
              <a:t>pH</a:t>
            </a:r>
            <a:r>
              <a:rPr lang="tr-TR" sz="3600" b="1" dirty="0"/>
              <a:t> değeri ise, yukarıdaki açıklamaya terstir. </a:t>
            </a:r>
          </a:p>
          <a:p>
            <a:pPr algn="ctr">
              <a:buNone/>
            </a:pPr>
            <a:r>
              <a:rPr lang="tr-TR" sz="3600" b="1" dirty="0" err="1">
                <a:solidFill>
                  <a:srgbClr val="C00000"/>
                </a:solidFill>
              </a:rPr>
              <a:t>pH</a:t>
            </a:r>
            <a:r>
              <a:rPr lang="tr-TR" sz="3600" b="1" dirty="0">
                <a:solidFill>
                  <a:srgbClr val="C00000"/>
                </a:solidFill>
              </a:rPr>
              <a:t> düşükse asitlik yüksektir.</a:t>
            </a:r>
          </a:p>
          <a:p>
            <a:pPr algn="ctr">
              <a:buNone/>
            </a:pPr>
            <a:r>
              <a:rPr lang="tr-TR" b="1" dirty="0"/>
              <a:t> </a:t>
            </a:r>
            <a:endParaRPr lang="tr-TR" b="1" dirty="0">
              <a:solidFill>
                <a:srgbClr val="C00000"/>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a:bodyPr>
          <a:lstStyle/>
          <a:p>
            <a:pPr algn="ctr">
              <a:buNone/>
            </a:pPr>
            <a:r>
              <a:rPr lang="tr-TR" sz="4000" b="1" dirty="0"/>
              <a:t>1 litre saf su her biri 10-</a:t>
            </a:r>
            <a:r>
              <a:rPr lang="tr-TR" sz="4000" b="1" baseline="30000" dirty="0"/>
              <a:t>7</a:t>
            </a:r>
            <a:r>
              <a:rPr lang="tr-TR" sz="4000" b="1" dirty="0"/>
              <a:t> molekül olmak üzere, hidrojen iyonu H</a:t>
            </a:r>
            <a:r>
              <a:rPr lang="tr-TR" sz="4000" b="1" baseline="30000" dirty="0"/>
              <a:t>+</a:t>
            </a:r>
            <a:r>
              <a:rPr lang="tr-TR" sz="4000" b="1" dirty="0"/>
              <a:t> ve hidroksil iyonu (OH)</a:t>
            </a:r>
            <a:r>
              <a:rPr lang="tr-TR" sz="4000" b="1" baseline="30000" dirty="0"/>
              <a:t>-</a:t>
            </a:r>
            <a:r>
              <a:rPr lang="tr-TR" sz="4000" b="1" dirty="0"/>
              <a:t> içerir. </a:t>
            </a:r>
          </a:p>
          <a:p>
            <a:pPr algn="ctr">
              <a:buNone/>
            </a:pPr>
            <a:endParaRPr lang="tr-TR" sz="4000" b="1" dirty="0"/>
          </a:p>
          <a:p>
            <a:pPr algn="ctr">
              <a:buNone/>
            </a:pPr>
            <a:r>
              <a:rPr lang="tr-TR" sz="4000" b="1" dirty="0"/>
              <a:t>Böylece H</a:t>
            </a:r>
            <a:r>
              <a:rPr lang="tr-TR" sz="4000" b="1" baseline="30000" dirty="0"/>
              <a:t>+</a:t>
            </a:r>
            <a:r>
              <a:rPr lang="tr-TR" sz="4000" b="1" dirty="0"/>
              <a:t> ve ( OH)</a:t>
            </a:r>
            <a:r>
              <a:rPr lang="tr-TR" sz="4000" b="1" baseline="30000" dirty="0"/>
              <a:t>-</a:t>
            </a:r>
            <a:r>
              <a:rPr lang="tr-TR" sz="4000" b="1" dirty="0"/>
              <a:t> arasında bir denge bulunmaktadır ve </a:t>
            </a:r>
            <a:r>
              <a:rPr lang="tr-TR" sz="4000" b="1" dirty="0" err="1"/>
              <a:t>pH</a:t>
            </a:r>
            <a:r>
              <a:rPr lang="tr-TR" sz="4000" b="1" dirty="0"/>
              <a:t> 7 olan bu durum </a:t>
            </a:r>
            <a:r>
              <a:rPr lang="tr-TR" sz="4000" b="1" dirty="0" err="1"/>
              <a:t>nötralite</a:t>
            </a:r>
            <a:r>
              <a:rPr lang="tr-TR" sz="4000" b="1" dirty="0"/>
              <a:t> olarak tanımlanır.</a:t>
            </a:r>
            <a:endParaRPr lang="tr-TR" sz="40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400" b="1" dirty="0"/>
          </a:p>
          <a:p>
            <a:pPr algn="ctr">
              <a:buNone/>
            </a:pPr>
            <a:r>
              <a:rPr lang="tr-TR" sz="4400" b="1" dirty="0" err="1"/>
              <a:t>pH</a:t>
            </a:r>
            <a:r>
              <a:rPr lang="tr-TR" sz="4400" b="1" dirty="0"/>
              <a:t> skalası </a:t>
            </a:r>
            <a:r>
              <a:rPr lang="tr-TR" sz="4400" b="1" dirty="0">
                <a:solidFill>
                  <a:srgbClr val="C00000"/>
                </a:solidFill>
              </a:rPr>
              <a:t>0 ile 14 </a:t>
            </a:r>
            <a:r>
              <a:rPr lang="tr-TR" sz="4400" b="1" dirty="0"/>
              <a:t>arasındadır. </a:t>
            </a:r>
          </a:p>
          <a:p>
            <a:pPr algn="ctr">
              <a:buNone/>
            </a:pPr>
            <a:endParaRPr lang="tr-TR" sz="4400" b="1" dirty="0"/>
          </a:p>
          <a:p>
            <a:pPr algn="ctr">
              <a:buNone/>
            </a:pPr>
            <a:r>
              <a:rPr lang="tr-TR" sz="4400" b="1" dirty="0"/>
              <a:t>Skalanın orta noktası olan </a:t>
            </a:r>
            <a:r>
              <a:rPr lang="tr-TR" sz="4400" b="1" dirty="0" err="1"/>
              <a:t>pH</a:t>
            </a:r>
            <a:r>
              <a:rPr lang="tr-TR" sz="4400" b="1" dirty="0"/>
              <a:t> 7’den </a:t>
            </a:r>
            <a:r>
              <a:rPr lang="tr-TR" sz="4400" b="1" dirty="0" err="1"/>
              <a:t>O’a</a:t>
            </a:r>
            <a:r>
              <a:rPr lang="tr-TR" sz="4400" b="1" dirty="0"/>
              <a:t> doğru gidiş asitliğin, 14’e doğru gidiş ise alkaliliğin göstergesidir.</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Hidrojen iyonu konsantrasyonunun mikroorganizmaların üremesi üzerine etkisi büyüktür. </a:t>
            </a:r>
          </a:p>
          <a:p>
            <a:pPr algn="ctr">
              <a:buNone/>
            </a:pPr>
            <a:endParaRPr lang="tr-TR" sz="4000" b="1" dirty="0"/>
          </a:p>
          <a:p>
            <a:pPr algn="ctr">
              <a:buNone/>
            </a:pPr>
            <a:r>
              <a:rPr lang="tr-TR" sz="4000" b="1" dirty="0"/>
              <a:t>Bütün mikroorganizmaların üreyebildikleri en düşük, en yüksek ve optimum </a:t>
            </a:r>
            <a:r>
              <a:rPr lang="tr-TR" sz="4000" b="1" dirty="0" err="1"/>
              <a:t>pH</a:t>
            </a:r>
            <a:r>
              <a:rPr lang="tr-TR" sz="4000" b="1" dirty="0"/>
              <a:t> değerleri vardır.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472518" cy="6072230"/>
          </a:xfrm>
        </p:spPr>
        <p:txBody>
          <a:bodyPr>
            <a:noAutofit/>
          </a:bodyPr>
          <a:lstStyle/>
          <a:p>
            <a:pPr algn="ctr">
              <a:buNone/>
            </a:pPr>
            <a:r>
              <a:rPr lang="tr-TR" sz="4000" b="1" dirty="0"/>
              <a:t>Bir mikroorganizmanın üreyebildiği en asidik değer </a:t>
            </a:r>
            <a:r>
              <a:rPr lang="tr-TR" sz="4000" b="1" dirty="0">
                <a:solidFill>
                  <a:srgbClr val="C00000"/>
                </a:solidFill>
              </a:rPr>
              <a:t>minimal </a:t>
            </a:r>
            <a:r>
              <a:rPr lang="tr-TR" sz="4000" b="1" dirty="0" err="1">
                <a:solidFill>
                  <a:srgbClr val="C00000"/>
                </a:solidFill>
              </a:rPr>
              <a:t>pH</a:t>
            </a:r>
            <a:r>
              <a:rPr lang="tr-TR" sz="4000" b="1" dirty="0"/>
              <a:t>, en alkalik değer de </a:t>
            </a:r>
            <a:r>
              <a:rPr lang="tr-TR" sz="4000" b="1" dirty="0">
                <a:solidFill>
                  <a:srgbClr val="C00000"/>
                </a:solidFill>
              </a:rPr>
              <a:t>maksimal </a:t>
            </a:r>
            <a:r>
              <a:rPr lang="tr-TR" sz="4000" b="1" dirty="0" err="1">
                <a:solidFill>
                  <a:srgbClr val="C00000"/>
                </a:solidFill>
              </a:rPr>
              <a:t>pH</a:t>
            </a:r>
            <a:r>
              <a:rPr lang="tr-TR" sz="4000" b="1" dirty="0">
                <a:solidFill>
                  <a:srgbClr val="C00000"/>
                </a:solidFill>
              </a:rPr>
              <a:t> </a:t>
            </a:r>
            <a:r>
              <a:rPr lang="tr-TR" sz="4000" b="1" dirty="0"/>
              <a:t>değeri olarak belirtilmektedir. </a:t>
            </a:r>
          </a:p>
          <a:p>
            <a:pPr algn="ctr">
              <a:buNone/>
            </a:pPr>
            <a:endParaRPr lang="tr-TR" sz="4000" b="1" dirty="0"/>
          </a:p>
          <a:p>
            <a:pPr algn="ctr">
              <a:buNone/>
            </a:pPr>
            <a:r>
              <a:rPr lang="tr-TR" sz="4000" b="1" dirty="0"/>
              <a:t>Mikroorganizmaların büyük bir çoğunluğu, </a:t>
            </a:r>
            <a:r>
              <a:rPr lang="tr-TR" sz="4000" b="1" dirty="0" err="1"/>
              <a:t>nötral</a:t>
            </a:r>
            <a:r>
              <a:rPr lang="tr-TR" sz="4000" b="1" dirty="0"/>
              <a:t> değerlere yakın veya hafif alkali (</a:t>
            </a:r>
            <a:r>
              <a:rPr lang="tr-TR" sz="4000" b="1" dirty="0" err="1"/>
              <a:t>pH</a:t>
            </a:r>
            <a:r>
              <a:rPr lang="tr-TR" sz="4000" b="1" dirty="0"/>
              <a:t> 6.8-7.5) değerlere sahip ortamlarda iyi ürerler.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400" b="1" dirty="0"/>
          </a:p>
          <a:p>
            <a:pPr algn="ctr">
              <a:buNone/>
            </a:pPr>
            <a:r>
              <a:rPr lang="tr-TR" sz="4400" b="1" dirty="0"/>
              <a:t>Bazı mikroorganizmalar ise daha düşük </a:t>
            </a:r>
            <a:r>
              <a:rPr lang="tr-TR" sz="4400" b="1" dirty="0" err="1"/>
              <a:t>pH</a:t>
            </a:r>
            <a:r>
              <a:rPr lang="tr-TR" sz="4400" b="1" dirty="0"/>
              <a:t> (4-6) değerlerinde üreme gösterirken, bakterilerin çok az bir kısmı da alkali ortamları ( </a:t>
            </a:r>
            <a:r>
              <a:rPr lang="tr-TR" sz="4400" b="1" dirty="0" err="1"/>
              <a:t>pH</a:t>
            </a:r>
            <a:r>
              <a:rPr lang="tr-TR" sz="4400" b="1" dirty="0"/>
              <a:t> 8.5-9.0) tercih eder.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401080" cy="6072230"/>
          </a:xfrm>
        </p:spPr>
        <p:txBody>
          <a:bodyPr>
            <a:normAutofit/>
          </a:bodyPr>
          <a:lstStyle/>
          <a:p>
            <a:pPr algn="ctr">
              <a:buNone/>
            </a:pPr>
            <a:r>
              <a:rPr lang="tr-TR" sz="3600" b="1" dirty="0" err="1"/>
              <a:t>pH</a:t>
            </a:r>
            <a:r>
              <a:rPr lang="tr-TR" sz="3600" b="1" dirty="0"/>
              <a:t> 5.0'in altında </a:t>
            </a:r>
            <a:r>
              <a:rPr lang="tr-TR" sz="3600" b="1" dirty="0" err="1"/>
              <a:t>bakteriyal</a:t>
            </a:r>
            <a:r>
              <a:rPr lang="tr-TR" sz="3600" b="1" dirty="0"/>
              <a:t> üreme azalır, yalnız laktik asit bakterileri düşük </a:t>
            </a:r>
            <a:r>
              <a:rPr lang="tr-TR" sz="3600" b="1" dirty="0" err="1"/>
              <a:t>pH'larda</a:t>
            </a:r>
            <a:r>
              <a:rPr lang="tr-TR" sz="3600" b="1" dirty="0"/>
              <a:t> ürer. </a:t>
            </a:r>
          </a:p>
          <a:p>
            <a:pPr algn="ctr">
              <a:buNone/>
            </a:pPr>
            <a:endParaRPr lang="tr-TR" sz="3600" b="1" dirty="0"/>
          </a:p>
          <a:p>
            <a:pPr algn="ctr">
              <a:buNone/>
            </a:pPr>
            <a:r>
              <a:rPr lang="tr-TR" sz="3600" b="1" dirty="0"/>
              <a:t>Gıdalardaki bakterilerin çoğu </a:t>
            </a:r>
            <a:r>
              <a:rPr lang="tr-TR" sz="3600" b="1" dirty="0" err="1"/>
              <a:t>pH</a:t>
            </a:r>
            <a:r>
              <a:rPr lang="tr-TR" sz="3600" b="1" dirty="0"/>
              <a:t> 4.5'in altında üreyemediği için, gıda sektöründe düşük </a:t>
            </a:r>
            <a:r>
              <a:rPr lang="tr-TR" sz="3600" b="1" dirty="0" err="1"/>
              <a:t>pH</a:t>
            </a:r>
            <a:r>
              <a:rPr lang="tr-TR" sz="3600" b="1" dirty="0"/>
              <a:t>, düşük sıcaklık ile birlikte gıdanın güvenli olmasını sağlamak ve bozulmasını geciktirmek için bir muhafaza yöntemi olarak kullanılır.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3357586"/>
          </a:xfrm>
        </p:spPr>
        <p:txBody>
          <a:bodyPr>
            <a:normAutofit/>
          </a:bodyPr>
          <a:lstStyle/>
          <a:p>
            <a:pPr algn="just">
              <a:buNone/>
            </a:pPr>
            <a:r>
              <a:rPr lang="tr-TR" sz="3400" b="1" dirty="0"/>
              <a:t>Hijyen kurallarına yeteri kadar özen gösterilmemesi; üst solunum yolu rahatsızlıkları ve ishal gibi birçok enfeksiyonun oluşmasına ve yayılmasına neden olmaktadır.</a:t>
            </a:r>
          </a:p>
          <a:p>
            <a:pPr algn="just">
              <a:buNone/>
            </a:pPr>
            <a:endParaRPr lang="tr-TR" sz="3400" b="1" dirty="0"/>
          </a:p>
          <a:p>
            <a:pPr algn="just">
              <a:buNone/>
            </a:pPr>
            <a:endParaRPr lang="tr-TR" sz="3400" b="1" dirty="0"/>
          </a:p>
          <a:p>
            <a:pPr algn="just">
              <a:buNone/>
            </a:pPr>
            <a:endParaRPr lang="tr-TR" sz="3400" b="1" dirty="0"/>
          </a:p>
        </p:txBody>
      </p:sp>
      <p:pic>
        <p:nvPicPr>
          <p:cNvPr id="4098" name="Picture 2" descr="image5"/>
          <p:cNvPicPr>
            <a:picLocks noChangeAspect="1" noChangeArrowheads="1"/>
          </p:cNvPicPr>
          <p:nvPr/>
        </p:nvPicPr>
        <p:blipFill>
          <a:blip r:embed="rId2" cstate="print"/>
          <a:srcRect/>
          <a:stretch>
            <a:fillRect/>
          </a:stretch>
        </p:blipFill>
        <p:spPr bwMode="auto">
          <a:xfrm rot="10800000">
            <a:off x="428594" y="3143246"/>
            <a:ext cx="8143931" cy="3714753"/>
          </a:xfrm>
          <a:prstGeom prst="rect">
            <a:avLst/>
          </a:prstGeom>
          <a:noFill/>
          <a:ln w="9525">
            <a:noFill/>
            <a:miter lim="800000"/>
            <a:headEnd/>
            <a:tailEnd/>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401080" cy="6215106"/>
          </a:xfrm>
        </p:spPr>
        <p:txBody>
          <a:bodyPr>
            <a:normAutofit/>
          </a:bodyPr>
          <a:lstStyle/>
          <a:p>
            <a:pPr algn="ctr">
              <a:buNone/>
            </a:pPr>
            <a:r>
              <a:rPr lang="tr-TR" sz="3600" b="1" dirty="0"/>
              <a:t>Isısal işlem görmüş gıdalarda </a:t>
            </a:r>
            <a:r>
              <a:rPr lang="de-DE" sz="3600" b="1" dirty="0">
                <a:solidFill>
                  <a:srgbClr val="C00000"/>
                </a:solidFill>
              </a:rPr>
              <a:t>pH: </a:t>
            </a:r>
            <a:r>
              <a:rPr lang="tr-TR" sz="3600" b="1" dirty="0">
                <a:solidFill>
                  <a:srgbClr val="C00000"/>
                </a:solidFill>
              </a:rPr>
              <a:t>4.5 </a:t>
            </a:r>
            <a:r>
              <a:rPr lang="tr-TR" sz="3600" b="1" dirty="0"/>
              <a:t>oldukça kritik bir değerdir.</a:t>
            </a:r>
          </a:p>
          <a:p>
            <a:pPr algn="ctr">
              <a:buNone/>
            </a:pPr>
            <a:endParaRPr lang="tr-TR" sz="3600" b="1" dirty="0"/>
          </a:p>
          <a:p>
            <a:pPr algn="ctr">
              <a:buNone/>
            </a:pPr>
            <a:r>
              <a:rPr lang="tr-TR" sz="3600" b="1" dirty="0"/>
              <a:t> Çünkü </a:t>
            </a:r>
            <a:r>
              <a:rPr lang="de-DE" sz="3600" b="1" i="1" dirty="0" err="1">
                <a:solidFill>
                  <a:srgbClr val="C00000"/>
                </a:solidFill>
              </a:rPr>
              <a:t>Clostridium</a:t>
            </a:r>
            <a:r>
              <a:rPr lang="de-DE" sz="3600" b="1" i="1" dirty="0">
                <a:solidFill>
                  <a:srgbClr val="C00000"/>
                </a:solidFill>
              </a:rPr>
              <a:t> </a:t>
            </a:r>
            <a:r>
              <a:rPr lang="de-DE" sz="3600" b="1" i="1" dirty="0" err="1">
                <a:solidFill>
                  <a:srgbClr val="C00000"/>
                </a:solidFill>
              </a:rPr>
              <a:t>botulinum</a:t>
            </a:r>
            <a:r>
              <a:rPr lang="de-DE" sz="3600" b="1" dirty="0">
                <a:solidFill>
                  <a:srgbClr val="C00000"/>
                </a:solidFill>
              </a:rPr>
              <a:t> </a:t>
            </a:r>
            <a:r>
              <a:rPr lang="tr-TR" sz="3600" b="1" dirty="0"/>
              <a:t>sporları </a:t>
            </a:r>
            <a:r>
              <a:rPr lang="de-DE" sz="3600" b="1" dirty="0"/>
              <a:t>pH </a:t>
            </a:r>
            <a:r>
              <a:rPr lang="tr-TR" sz="3600" b="1" dirty="0"/>
              <a:t>4.5 ve altında çimlenemez ve bakteri toksin üretemez.</a:t>
            </a:r>
          </a:p>
          <a:p>
            <a:pPr algn="ctr">
              <a:buNone/>
            </a:pPr>
            <a:endParaRPr lang="tr-TR" sz="3600" b="1" dirty="0"/>
          </a:p>
          <a:p>
            <a:pPr algn="ctr">
              <a:buNone/>
            </a:pPr>
            <a:r>
              <a:rPr lang="tr-TR" sz="3600" b="1" dirty="0"/>
              <a:t> </a:t>
            </a:r>
            <a:r>
              <a:rPr lang="tr-TR" sz="3600" b="1" dirty="0" err="1"/>
              <a:t>pH'sı</a:t>
            </a:r>
            <a:r>
              <a:rPr lang="tr-TR" sz="3600" b="1" dirty="0"/>
              <a:t> &lt;4.5 olan gıdalarda bakteriler pek üremez, daha çok maya ve küfler tarafından bozulurlar.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8643998" cy="6143668"/>
          </a:xfrm>
        </p:spPr>
        <p:txBody>
          <a:bodyPr/>
          <a:lstStyle/>
          <a:p>
            <a:pPr algn="ctr">
              <a:buNone/>
            </a:pPr>
            <a:r>
              <a:rPr lang="tr-TR" sz="3600" b="1" dirty="0"/>
              <a:t>Özet olarak </a:t>
            </a:r>
            <a:r>
              <a:rPr lang="tr-TR" sz="3600" b="1" dirty="0">
                <a:solidFill>
                  <a:srgbClr val="C00000"/>
                </a:solidFill>
              </a:rPr>
              <a:t>bakterilerin çoğu </a:t>
            </a:r>
            <a:r>
              <a:rPr lang="tr-TR" sz="3600" b="1" dirty="0"/>
              <a:t>genel olarak </a:t>
            </a:r>
            <a:r>
              <a:rPr lang="tr-TR" sz="3600" b="1" dirty="0" err="1">
                <a:solidFill>
                  <a:srgbClr val="C00000"/>
                </a:solidFill>
              </a:rPr>
              <a:t>pH</a:t>
            </a:r>
            <a:r>
              <a:rPr lang="tr-TR" sz="3600" b="1" dirty="0">
                <a:solidFill>
                  <a:srgbClr val="C00000"/>
                </a:solidFill>
              </a:rPr>
              <a:t>:7.0</a:t>
            </a:r>
            <a:r>
              <a:rPr lang="tr-TR" sz="3600" b="1" dirty="0"/>
              <a:t> civarında iyi ürerken, küf ve mayalar asit </a:t>
            </a:r>
            <a:r>
              <a:rPr lang="tr-TR" sz="3600" b="1" dirty="0" err="1"/>
              <a:t>pH'larda</a:t>
            </a:r>
            <a:r>
              <a:rPr lang="tr-TR" sz="3600" b="1" dirty="0"/>
              <a:t> optimum ürerler. </a:t>
            </a:r>
          </a:p>
          <a:p>
            <a:pPr algn="ctr">
              <a:buNone/>
            </a:pPr>
            <a:endParaRPr lang="tr-TR" sz="3600" b="1" dirty="0"/>
          </a:p>
          <a:p>
            <a:pPr algn="ctr">
              <a:buNone/>
            </a:pPr>
            <a:r>
              <a:rPr lang="tr-TR" sz="3600" b="1" dirty="0"/>
              <a:t>Mayaların çoğu </a:t>
            </a:r>
            <a:r>
              <a:rPr lang="tr-TR" sz="3600" b="1" dirty="0" err="1"/>
              <a:t>pH</a:t>
            </a:r>
            <a:r>
              <a:rPr lang="tr-TR" sz="3600" b="1" dirty="0"/>
              <a:t>:4.0-4.5 civarında, küfler ise daha düşük </a:t>
            </a:r>
            <a:r>
              <a:rPr lang="tr-TR" sz="3600" b="1" dirty="0" err="1"/>
              <a:t>pH'larda</a:t>
            </a:r>
            <a:r>
              <a:rPr lang="tr-TR" sz="3600" b="1" dirty="0"/>
              <a:t> da iyi ürerler.</a:t>
            </a:r>
          </a:p>
          <a:p>
            <a:pPr algn="ctr">
              <a:buNone/>
            </a:pPr>
            <a:endParaRPr lang="tr-TR" sz="3600" b="1" dirty="0"/>
          </a:p>
          <a:p>
            <a:pPr algn="ctr">
              <a:buNone/>
            </a:pPr>
            <a:r>
              <a:rPr lang="tr-TR" sz="3600" b="1" dirty="0"/>
              <a:t> Küfler </a:t>
            </a:r>
            <a:r>
              <a:rPr lang="tr-TR" sz="3600" b="1" dirty="0" err="1"/>
              <a:t>pH</a:t>
            </a:r>
            <a:r>
              <a:rPr lang="tr-TR" sz="3600" b="1" dirty="0"/>
              <a:t>:3.0-8.0 aralığında üreyebilir. </a:t>
            </a:r>
            <a:r>
              <a:rPr lang="tr-TR" sz="3600" b="1" dirty="0" err="1"/>
              <a:t>pH</a:t>
            </a:r>
            <a:r>
              <a:rPr lang="tr-TR" sz="3600" b="1" dirty="0"/>
              <a:t>:2.0'de üreyen küfler 1.5'da üreyen mayalar da vardır.</a:t>
            </a:r>
          </a:p>
          <a:p>
            <a:pPr>
              <a:buNone/>
            </a:pPr>
            <a:endParaRPr lang="tr-TR"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8715436" cy="6072230"/>
          </a:xfrm>
        </p:spPr>
        <p:txBody>
          <a:bodyPr/>
          <a:lstStyle/>
          <a:p>
            <a:pPr algn="ctr">
              <a:buNone/>
            </a:pPr>
            <a:r>
              <a:rPr lang="tr-TR" sz="4000" b="1" dirty="0"/>
              <a:t>Gıdalar </a:t>
            </a:r>
            <a:r>
              <a:rPr lang="tr-TR" sz="4000" b="1" dirty="0" err="1"/>
              <a:t>pH</a:t>
            </a:r>
            <a:r>
              <a:rPr lang="tr-TR" sz="4000" b="1" dirty="0"/>
              <a:t> değerlerine göre aşağıdaki şekilde gruplandırılabilir:</a:t>
            </a:r>
          </a:p>
          <a:p>
            <a:pPr>
              <a:buNone/>
            </a:pPr>
            <a:endParaRPr lang="tr-TR" dirty="0"/>
          </a:p>
          <a:p>
            <a:pPr lvl="0" algn="just"/>
            <a:r>
              <a:rPr lang="tr-TR" sz="4000" b="1" dirty="0"/>
              <a:t>Yüksek asidik gıdalar	</a:t>
            </a:r>
            <a:r>
              <a:rPr lang="tr-TR" sz="4000" b="1" dirty="0" err="1"/>
              <a:t>pH</a:t>
            </a:r>
            <a:r>
              <a:rPr lang="tr-TR" sz="4000" b="1" dirty="0"/>
              <a:t> &lt; 3,7</a:t>
            </a:r>
          </a:p>
          <a:p>
            <a:pPr lvl="0" algn="just"/>
            <a:r>
              <a:rPr lang="tr-TR" sz="4000" b="1" dirty="0"/>
              <a:t>Asidik gıdalar	</a:t>
            </a:r>
            <a:r>
              <a:rPr lang="tr-TR" sz="4000" b="1" dirty="0" err="1"/>
              <a:t>pH</a:t>
            </a:r>
            <a:r>
              <a:rPr lang="tr-TR" sz="4000" b="1" dirty="0"/>
              <a:t> 3.7 - 4.6</a:t>
            </a:r>
          </a:p>
          <a:p>
            <a:pPr lvl="0" algn="just"/>
            <a:r>
              <a:rPr lang="tr-TR" sz="4000" b="1" dirty="0"/>
              <a:t>Orta asidik gıdalar	</a:t>
            </a:r>
            <a:r>
              <a:rPr lang="tr-TR" sz="4000" b="1" dirty="0" err="1"/>
              <a:t>pH</a:t>
            </a:r>
            <a:r>
              <a:rPr lang="tr-TR" sz="4000" b="1" dirty="0"/>
              <a:t> 4.6 - 5.3</a:t>
            </a:r>
          </a:p>
          <a:p>
            <a:pPr algn="just"/>
            <a:r>
              <a:rPr lang="tr-TR" sz="4000" b="1" dirty="0"/>
              <a:t>Düşük asidik veya asidik olmayan gıdalar	</a:t>
            </a:r>
            <a:r>
              <a:rPr lang="tr-TR" sz="4000" b="1" dirty="0" err="1"/>
              <a:t>pH</a:t>
            </a:r>
            <a:r>
              <a:rPr lang="tr-TR" sz="4000" b="1" dirty="0"/>
              <a:t> &gt;5.3</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lnSpcReduction="10000"/>
          </a:bodyPr>
          <a:lstStyle/>
          <a:p>
            <a:pPr>
              <a:buNone/>
            </a:pPr>
            <a:r>
              <a:rPr lang="tr-TR" sz="4400" b="1" dirty="0">
                <a:solidFill>
                  <a:srgbClr val="C00000"/>
                </a:solidFill>
              </a:rPr>
              <a:t>Su Aktivitesi Değeri (</a:t>
            </a:r>
            <a:r>
              <a:rPr lang="tr-TR" sz="4400" b="1" dirty="0" err="1">
                <a:solidFill>
                  <a:srgbClr val="C00000"/>
                </a:solidFill>
              </a:rPr>
              <a:t>a</a:t>
            </a:r>
            <a:r>
              <a:rPr lang="tr-TR" sz="4400" b="1" baseline="-25000" dirty="0" err="1">
                <a:solidFill>
                  <a:srgbClr val="C00000"/>
                </a:solidFill>
              </a:rPr>
              <a:t>w</a:t>
            </a:r>
            <a:r>
              <a:rPr lang="tr-TR" sz="4400" b="1" dirty="0">
                <a:solidFill>
                  <a:srgbClr val="C00000"/>
                </a:solidFill>
              </a:rPr>
              <a:t>)</a:t>
            </a:r>
          </a:p>
          <a:p>
            <a:pPr>
              <a:buNone/>
            </a:pPr>
            <a:endParaRPr lang="tr-TR" sz="4400" b="1" dirty="0">
              <a:solidFill>
                <a:srgbClr val="C00000"/>
              </a:solidFill>
            </a:endParaRPr>
          </a:p>
          <a:p>
            <a:pPr algn="ctr">
              <a:buNone/>
            </a:pPr>
            <a:r>
              <a:rPr lang="tr-TR" sz="4400" b="1" dirty="0"/>
              <a:t>Bakteri hücrelerinin toplam ağırlığının % 80-90’ını su oluşturur.</a:t>
            </a:r>
          </a:p>
          <a:p>
            <a:pPr algn="ctr">
              <a:buNone/>
            </a:pPr>
            <a:endParaRPr lang="tr-TR" sz="4400" b="1" dirty="0">
              <a:solidFill>
                <a:srgbClr val="C00000"/>
              </a:solidFill>
            </a:endParaRPr>
          </a:p>
          <a:p>
            <a:pPr algn="ctr">
              <a:buNone/>
            </a:pPr>
            <a:r>
              <a:rPr lang="tr-TR" sz="4400" b="1" dirty="0"/>
              <a:t>Su mikroorganizmaların gelişmesi için çok önemlidir.</a:t>
            </a:r>
          </a:p>
          <a:p>
            <a:pPr algn="ctr">
              <a:buNone/>
            </a:pPr>
            <a:endParaRPr lang="tr-TR" sz="4400" b="1" dirty="0"/>
          </a:p>
          <a:p>
            <a:pPr algn="ctr">
              <a:buNone/>
            </a:pPr>
            <a:r>
              <a:rPr lang="tr-TR" sz="4400" b="1" dirty="0"/>
              <a:t> </a:t>
            </a:r>
          </a:p>
          <a:p>
            <a:pPr algn="ctr">
              <a:buNone/>
            </a:pPr>
            <a:endParaRPr lang="tr-TR" sz="4400" b="1"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gn="ctr">
              <a:buNone/>
            </a:pPr>
            <a:r>
              <a:rPr lang="tr-TR" sz="4000" b="1" dirty="0"/>
              <a:t>Hücreler canlılıklarını korumak için bol miktarda suya ihtiyaç duyar.</a:t>
            </a:r>
          </a:p>
          <a:p>
            <a:pPr algn="ctr">
              <a:buNone/>
            </a:pPr>
            <a:endParaRPr lang="tr-TR" sz="4000" b="1" dirty="0"/>
          </a:p>
          <a:p>
            <a:pPr algn="ctr">
              <a:buNone/>
            </a:pPr>
            <a:r>
              <a:rPr lang="tr-TR" sz="4000" b="1" dirty="0"/>
              <a:t> Bu ihtiyaç mikroorganizma grupları arasında farklılıklar gösterir. </a:t>
            </a:r>
          </a:p>
          <a:p>
            <a:pPr algn="ctr">
              <a:buNone/>
            </a:pPr>
            <a:endParaRPr lang="tr-TR" sz="4000" b="1" dirty="0"/>
          </a:p>
          <a:p>
            <a:pPr algn="ctr">
              <a:buNone/>
            </a:pPr>
            <a:r>
              <a:rPr lang="tr-TR" sz="4000" b="1" dirty="0"/>
              <a:t>Örneğin genellikle bakteriler, küflerden daha fazla su kullanır.</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Gıdalardaki su </a:t>
            </a:r>
            <a:r>
              <a:rPr lang="tr-TR" sz="4000" b="1" dirty="0">
                <a:solidFill>
                  <a:srgbClr val="C00000"/>
                </a:solidFill>
              </a:rPr>
              <a:t>bağlı su</a:t>
            </a:r>
            <a:r>
              <a:rPr lang="tr-TR" sz="4000" b="1" dirty="0"/>
              <a:t> ve </a:t>
            </a:r>
            <a:r>
              <a:rPr lang="tr-TR" sz="4000" b="1" dirty="0">
                <a:solidFill>
                  <a:srgbClr val="C00000"/>
                </a:solidFill>
              </a:rPr>
              <a:t>serbest su </a:t>
            </a:r>
            <a:r>
              <a:rPr lang="tr-TR" sz="4000" b="1" dirty="0"/>
              <a:t>olmak üzere iki şekilde bulunur. </a:t>
            </a:r>
          </a:p>
          <a:p>
            <a:pPr algn="ctr">
              <a:buNone/>
            </a:pPr>
            <a:endParaRPr lang="tr-TR" sz="4000" b="1" dirty="0"/>
          </a:p>
          <a:p>
            <a:pPr algn="ctr">
              <a:buNone/>
            </a:pPr>
            <a:r>
              <a:rPr lang="tr-TR" sz="4000" b="1" dirty="0"/>
              <a:t>Mikroorganizmalar üremeleri için gıda maddelerinde bulunan serbest sudan yararlanır.</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Gıdalarda bağlı halde bulunan sudan ise faydalanamazlar. </a:t>
            </a:r>
          </a:p>
          <a:p>
            <a:pPr algn="ctr">
              <a:buNone/>
            </a:pPr>
            <a:endParaRPr lang="tr-TR" sz="4000" b="1" dirty="0"/>
          </a:p>
          <a:p>
            <a:pPr algn="ctr">
              <a:buNone/>
            </a:pPr>
            <a:r>
              <a:rPr lang="tr-TR" sz="4000" b="1" dirty="0"/>
              <a:t>Gıda maddelerinde serbest halde bulunan ve mikroorganizmaların yararlanabildiği serbest su, su aktivitesi değeri olarak adlandırılmaktadır.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428604"/>
            <a:ext cx="8786874" cy="6215106"/>
          </a:xfrm>
        </p:spPr>
        <p:txBody>
          <a:bodyPr>
            <a:noAutofit/>
          </a:bodyPr>
          <a:lstStyle/>
          <a:p>
            <a:pPr algn="ctr">
              <a:buNone/>
            </a:pPr>
            <a:r>
              <a:rPr lang="tr-TR" sz="3600" b="1" dirty="0"/>
              <a:t>Bu su miktarından daha değişik bir kavramdır. </a:t>
            </a:r>
          </a:p>
          <a:p>
            <a:pPr algn="ctr">
              <a:buNone/>
            </a:pPr>
            <a:endParaRPr lang="tr-TR" sz="3600" b="1" dirty="0"/>
          </a:p>
          <a:p>
            <a:pPr algn="ctr">
              <a:buNone/>
            </a:pPr>
            <a:r>
              <a:rPr lang="tr-TR" sz="3600" b="1" dirty="0"/>
              <a:t>Suda erimiş halde bulunan sodyum klorür, </a:t>
            </a:r>
            <a:r>
              <a:rPr lang="tr-TR" sz="3600" b="1" dirty="0" err="1"/>
              <a:t>sakkaroz</a:t>
            </a:r>
            <a:r>
              <a:rPr lang="tr-TR" sz="3600" b="1" dirty="0"/>
              <a:t> gibi maddeler su moleküllerini bağlayarak gıdadaki veya çözeltideki suyu mikroorganizmaların yararlanamayacağı hale getirir.</a:t>
            </a:r>
          </a:p>
          <a:p>
            <a:pPr algn="ctr">
              <a:buNone/>
            </a:pPr>
            <a:r>
              <a:rPr lang="tr-TR" sz="3600" b="1" dirty="0"/>
              <a:t> Su %'si yüksek olmasına rağmen, mikroorganizma üreyemez.</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t>Genel olarak maya ve küfler yüksek şeker konsantrasyonlarına diğer bir deyişle düşük su aktivitelerine bakterilerden daha dayanıklıdır. </a:t>
            </a:r>
          </a:p>
          <a:p>
            <a:pPr algn="ctr">
              <a:buNone/>
            </a:pPr>
            <a:endParaRPr lang="tr-TR" sz="4000" b="1" dirty="0"/>
          </a:p>
          <a:p>
            <a:pPr algn="ctr">
              <a:buNone/>
            </a:pPr>
            <a:r>
              <a:rPr lang="tr-TR" sz="4000" b="1" dirty="0"/>
              <a:t>Tuzu seven mikroorganizmalara </a:t>
            </a:r>
            <a:r>
              <a:rPr lang="tr-TR" sz="4000" b="1" dirty="0" err="1">
                <a:solidFill>
                  <a:srgbClr val="C00000"/>
                </a:solidFill>
              </a:rPr>
              <a:t>halofil</a:t>
            </a:r>
            <a:r>
              <a:rPr lang="tr-TR" sz="4000" b="1" dirty="0"/>
              <a:t>, şekeri sevenlere de </a:t>
            </a:r>
            <a:r>
              <a:rPr lang="tr-TR" sz="4000" b="1" dirty="0" err="1">
                <a:solidFill>
                  <a:srgbClr val="C00000"/>
                </a:solidFill>
              </a:rPr>
              <a:t>ozmofil</a:t>
            </a:r>
            <a:r>
              <a:rPr lang="tr-TR" sz="4000" b="1" dirty="0"/>
              <a:t> adı verilir.</a:t>
            </a:r>
          </a:p>
          <a:p>
            <a:pPr algn="ctr">
              <a:buNone/>
            </a:pPr>
            <a:endParaRPr lang="tr-TR" sz="4000" b="1"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85000" lnSpcReduction="10000"/>
          </a:bodyPr>
          <a:lstStyle/>
          <a:p>
            <a:pPr algn="ctr">
              <a:buNone/>
            </a:pPr>
            <a:endParaRPr lang="tr-TR" sz="4000" b="1" dirty="0"/>
          </a:p>
          <a:p>
            <a:pPr algn="ctr">
              <a:buNone/>
            </a:pPr>
            <a:r>
              <a:rPr lang="tr-TR" sz="4000" b="1" dirty="0"/>
              <a:t>Su aktivitesi olarak adlandırılan su, 1.00, 0.95 ve 0.90 gibi 1.00'dan küçük değerler ile ifade edilir.</a:t>
            </a:r>
          </a:p>
          <a:p>
            <a:pPr algn="ctr">
              <a:buNone/>
            </a:pPr>
            <a:endParaRPr lang="tr-TR" sz="4000" b="1" dirty="0"/>
          </a:p>
          <a:p>
            <a:pPr algn="ctr">
              <a:buNone/>
            </a:pPr>
            <a:endParaRPr lang="tr-TR" sz="4000" b="1" dirty="0"/>
          </a:p>
          <a:p>
            <a:pPr algn="ctr">
              <a:buNone/>
            </a:pPr>
            <a:r>
              <a:rPr lang="tr-TR" sz="4000" b="1" dirty="0"/>
              <a:t> İçinde erimiş madde bulunmayan saf suyun su aktivitesi </a:t>
            </a:r>
            <a:r>
              <a:rPr lang="tr-TR" sz="4000" b="1" dirty="0">
                <a:solidFill>
                  <a:srgbClr val="C00000"/>
                </a:solidFill>
              </a:rPr>
              <a:t>1.00</a:t>
            </a:r>
            <a:r>
              <a:rPr lang="tr-TR" sz="4000" b="1" dirty="0"/>
              <a:t>, sodyum klorür ile doymuş çözeltinin su aktivitesi ise </a:t>
            </a:r>
            <a:r>
              <a:rPr lang="tr-TR" sz="4000" b="1" dirty="0">
                <a:solidFill>
                  <a:srgbClr val="C00000"/>
                </a:solidFill>
              </a:rPr>
              <a:t>0.75</a:t>
            </a:r>
            <a:r>
              <a:rPr lang="tr-TR" sz="4000" b="1" dirty="0"/>
              <a:t>'dir.</a:t>
            </a:r>
          </a:p>
          <a:p>
            <a:pPr>
              <a:buNone/>
            </a:pPr>
            <a:endParaRPr lang="tr-TR" dirty="0"/>
          </a:p>
          <a:p>
            <a:pPr>
              <a:buNone/>
            </a:pPr>
            <a:r>
              <a:rPr lang="tr-TR"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ctr">
              <a:buNone/>
            </a:pPr>
            <a:endParaRPr lang="tr-TR" sz="3600" b="1" dirty="0"/>
          </a:p>
          <a:p>
            <a:pPr algn="ctr">
              <a:buNone/>
            </a:pPr>
            <a:endParaRPr lang="tr-TR" sz="3600" b="1" dirty="0"/>
          </a:p>
          <a:p>
            <a:pPr algn="ctr">
              <a:buNone/>
            </a:pPr>
            <a:r>
              <a:rPr lang="tr-TR" sz="3600" b="1" dirty="0"/>
              <a:t>Hijyen kişisel boyutta başlayıp insanların yaşam alanına, oradan çalışma alanlarına ve en sonunda da halk sağlığına etki eden önemli bir faktördür. </a:t>
            </a:r>
          </a:p>
          <a:p>
            <a:pPr>
              <a:buNone/>
            </a:pPr>
            <a:endParaRPr lang="tr-TR"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643998" cy="6143668"/>
          </a:xfrm>
        </p:spPr>
        <p:txBody>
          <a:bodyPr>
            <a:normAutofit fontScale="92500" lnSpcReduction="10000"/>
          </a:bodyPr>
          <a:lstStyle/>
          <a:p>
            <a:pPr algn="ctr">
              <a:buNone/>
            </a:pPr>
            <a:r>
              <a:rPr lang="tr-TR" sz="3600" b="1" dirty="0"/>
              <a:t>Bakterilerin çoğu en iyi 0.99 ve üzerindeki su aktivitelerinde ürer.</a:t>
            </a:r>
          </a:p>
          <a:p>
            <a:pPr algn="ctr">
              <a:buNone/>
            </a:pPr>
            <a:endParaRPr lang="tr-TR" sz="3600" b="1" dirty="0"/>
          </a:p>
          <a:p>
            <a:pPr algn="ctr">
              <a:buNone/>
            </a:pPr>
            <a:r>
              <a:rPr lang="tr-TR" sz="3600" b="1" dirty="0"/>
              <a:t>Birçok </a:t>
            </a:r>
            <a:r>
              <a:rPr lang="tr-TR" sz="3600" b="1" dirty="0" err="1"/>
              <a:t>besiyerinin</a:t>
            </a:r>
            <a:r>
              <a:rPr lang="tr-TR" sz="3600" b="1" dirty="0"/>
              <a:t> su aktivitesi 0.99'un üzerindedir. </a:t>
            </a:r>
          </a:p>
          <a:p>
            <a:pPr algn="ctr">
              <a:buNone/>
            </a:pPr>
            <a:endParaRPr lang="tr-TR" sz="3600" b="1" dirty="0"/>
          </a:p>
          <a:p>
            <a:pPr algn="ctr">
              <a:buNone/>
            </a:pPr>
            <a:r>
              <a:rPr lang="tr-TR" sz="3600" b="1" dirty="0"/>
              <a:t>Bazı bakteriler ise 0.86 gibi daha düşük yarayışlı suda üreyebilme yeteneğine sahiptir. </a:t>
            </a:r>
          </a:p>
          <a:p>
            <a:pPr algn="ctr">
              <a:buNone/>
            </a:pPr>
            <a:endParaRPr lang="tr-TR" sz="3600" b="1" dirty="0"/>
          </a:p>
          <a:p>
            <a:pPr algn="ctr">
              <a:buNone/>
            </a:pPr>
            <a:r>
              <a:rPr lang="tr-TR" sz="3600" b="1" dirty="0"/>
              <a:t>Küflerin çoğunda bu değer 0.75-0.70 </a:t>
            </a:r>
            <a:r>
              <a:rPr lang="tr-TR" sz="3600" b="1" dirty="0" err="1"/>
              <a:t>aw</a:t>
            </a:r>
            <a:r>
              <a:rPr lang="tr-TR" sz="3600" b="1" dirty="0"/>
              <a:t> arasındadır. </a:t>
            </a:r>
          </a:p>
          <a:p>
            <a:pPr>
              <a:buNone/>
            </a:pPr>
            <a:endParaRPr lang="tr-T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00792"/>
          </a:xfrm>
        </p:spPr>
        <p:txBody>
          <a:bodyPr>
            <a:normAutofit/>
          </a:bodyPr>
          <a:lstStyle/>
          <a:p>
            <a:pPr lvl="0" algn="ctr">
              <a:buNone/>
            </a:pPr>
            <a:endParaRPr lang="tr-TR" sz="4000" b="1" dirty="0"/>
          </a:p>
          <a:p>
            <a:pPr lvl="0" algn="ctr">
              <a:buNone/>
            </a:pPr>
            <a:r>
              <a:rPr lang="tr-TR" sz="4000" b="1" dirty="0"/>
              <a:t>Çok düşük su aktivitelerine dayanıklı mikroorganizmalar küfler olup, bunlara kuraklığı seven anlamında </a:t>
            </a:r>
            <a:r>
              <a:rPr lang="tr-TR" sz="4000" b="1" dirty="0" err="1">
                <a:solidFill>
                  <a:srgbClr val="C00000"/>
                </a:solidFill>
              </a:rPr>
              <a:t>kserofil</a:t>
            </a:r>
            <a:r>
              <a:rPr lang="tr-TR" sz="4000" b="1" dirty="0"/>
              <a:t> denir.</a:t>
            </a:r>
          </a:p>
          <a:p>
            <a:pPr lvl="0" algn="ctr">
              <a:buNone/>
            </a:pPr>
            <a:endParaRPr lang="tr-TR" sz="4000" b="1" dirty="0"/>
          </a:p>
          <a:p>
            <a:pPr algn="ctr">
              <a:buNone/>
            </a:pPr>
            <a:r>
              <a:rPr lang="tr-TR" sz="4000" b="1" dirty="0"/>
              <a:t>Tabloda mikroorganizmaların gıdalarda üreyebildikleri minimum su aktiviteleri verilmiştir.</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85720" y="714355"/>
          <a:ext cx="8572560" cy="5500726"/>
        </p:xfrm>
        <a:graphic>
          <a:graphicData uri="http://schemas.openxmlformats.org/drawingml/2006/table">
            <a:tbl>
              <a:tblPr/>
              <a:tblGrid>
                <a:gridCol w="4769814">
                  <a:extLst>
                    <a:ext uri="{9D8B030D-6E8A-4147-A177-3AD203B41FA5}">
                      <a16:colId xmlns:a16="http://schemas.microsoft.com/office/drawing/2014/main" val="20000"/>
                    </a:ext>
                  </a:extLst>
                </a:gridCol>
                <a:gridCol w="3802746">
                  <a:extLst>
                    <a:ext uri="{9D8B030D-6E8A-4147-A177-3AD203B41FA5}">
                      <a16:colId xmlns:a16="http://schemas.microsoft.com/office/drawing/2014/main" val="20001"/>
                    </a:ext>
                  </a:extLst>
                </a:gridCol>
              </a:tblGrid>
              <a:tr h="785818">
                <a:tc>
                  <a:txBody>
                    <a:bodyPr/>
                    <a:lstStyle/>
                    <a:p>
                      <a:pPr marL="76200" indent="-342900" algn="l">
                        <a:lnSpc>
                          <a:spcPct val="115000"/>
                        </a:lnSpc>
                        <a:spcBef>
                          <a:spcPts val="2400"/>
                        </a:spcBef>
                        <a:spcAft>
                          <a:spcPts val="0"/>
                        </a:spcAft>
                      </a:pPr>
                      <a:r>
                        <a:rPr lang="tr-TR" sz="3200" b="1" spc="0" dirty="0">
                          <a:solidFill>
                            <a:srgbClr val="000000"/>
                          </a:solidFill>
                          <a:latin typeface="Times New Roman"/>
                          <a:ea typeface="Book Antiqua"/>
                          <a:cs typeface="Book Antiqua"/>
                        </a:rPr>
                        <a:t>Mikroorganizma grubu</a:t>
                      </a:r>
                      <a:endParaRPr lang="tr-TR" sz="3200" b="1" dirty="0">
                        <a:latin typeface="Book Antiqua"/>
                        <a:ea typeface="Book Antiqua"/>
                        <a:cs typeface="Book Antiqua"/>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42900" algn="ctr">
                        <a:lnSpc>
                          <a:spcPct val="115000"/>
                        </a:lnSpc>
                        <a:spcBef>
                          <a:spcPts val="2400"/>
                        </a:spcBef>
                        <a:spcAft>
                          <a:spcPts val="0"/>
                        </a:spcAft>
                      </a:pPr>
                      <a:r>
                        <a:rPr lang="tr-TR" sz="3200" b="1" spc="50" dirty="0" err="1">
                          <a:solidFill>
                            <a:srgbClr val="000000"/>
                          </a:solidFill>
                          <a:latin typeface="Times New Roman"/>
                          <a:ea typeface="Book Antiqua"/>
                          <a:cs typeface="Book Antiqua"/>
                        </a:rPr>
                        <a:t>aw</a:t>
                      </a:r>
                      <a:endParaRPr lang="tr-TR" sz="3200" b="1"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85818">
                <a:tc>
                  <a:txBody>
                    <a:bodyPr/>
                    <a:lstStyle/>
                    <a:p>
                      <a:pPr marL="76200" indent="-342900" algn="l">
                        <a:lnSpc>
                          <a:spcPct val="115000"/>
                        </a:lnSpc>
                        <a:spcBef>
                          <a:spcPts val="2400"/>
                        </a:spcBef>
                        <a:spcAft>
                          <a:spcPts val="0"/>
                        </a:spcAft>
                      </a:pPr>
                      <a:r>
                        <a:rPr lang="tr-TR" sz="3200" b="1" spc="0" dirty="0">
                          <a:solidFill>
                            <a:srgbClr val="000000"/>
                          </a:solidFill>
                          <a:latin typeface="Times New Roman"/>
                          <a:ea typeface="Book Antiqua"/>
                          <a:cs typeface="Book Antiqua"/>
                        </a:rPr>
                        <a:t>Bakterilerin çoğu</a:t>
                      </a:r>
                      <a:endParaRPr lang="tr-TR" sz="3200" b="1" dirty="0">
                        <a:latin typeface="Book Antiqua"/>
                        <a:ea typeface="Book Antiqua"/>
                        <a:cs typeface="Book Antiqua"/>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42900" algn="ctr">
                        <a:lnSpc>
                          <a:spcPct val="115000"/>
                        </a:lnSpc>
                        <a:spcBef>
                          <a:spcPts val="2400"/>
                        </a:spcBef>
                        <a:spcAft>
                          <a:spcPts val="0"/>
                        </a:spcAft>
                      </a:pPr>
                      <a:r>
                        <a:rPr lang="tr-TR" sz="3200" b="1" spc="0" dirty="0">
                          <a:solidFill>
                            <a:srgbClr val="000000"/>
                          </a:solidFill>
                          <a:latin typeface="Times New Roman"/>
                          <a:ea typeface="Book Antiqua"/>
                          <a:cs typeface="Book Antiqua"/>
                        </a:rPr>
                        <a:t>0.91</a:t>
                      </a:r>
                      <a:endParaRPr lang="tr-TR" sz="3200" b="1"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5818">
                <a:tc>
                  <a:txBody>
                    <a:bodyPr/>
                    <a:lstStyle/>
                    <a:p>
                      <a:pPr marL="76200" indent="-342900" algn="l">
                        <a:lnSpc>
                          <a:spcPct val="115000"/>
                        </a:lnSpc>
                        <a:spcBef>
                          <a:spcPts val="2400"/>
                        </a:spcBef>
                        <a:spcAft>
                          <a:spcPts val="0"/>
                        </a:spcAft>
                      </a:pPr>
                      <a:r>
                        <a:rPr lang="tr-TR" sz="3200" b="1" spc="0" dirty="0">
                          <a:solidFill>
                            <a:srgbClr val="000000"/>
                          </a:solidFill>
                          <a:latin typeface="Times New Roman"/>
                          <a:ea typeface="Book Antiqua"/>
                          <a:cs typeface="Book Antiqua"/>
                        </a:rPr>
                        <a:t>Mayaların</a:t>
                      </a:r>
                      <a:r>
                        <a:rPr lang="tr-TR" sz="3200" b="1" spc="0" baseline="0" dirty="0">
                          <a:solidFill>
                            <a:srgbClr val="000000"/>
                          </a:solidFill>
                          <a:latin typeface="Times New Roman"/>
                          <a:ea typeface="Book Antiqua"/>
                          <a:cs typeface="Book Antiqua"/>
                        </a:rPr>
                        <a:t> </a:t>
                      </a:r>
                      <a:r>
                        <a:rPr lang="tr-TR" sz="3200" b="1" spc="0" dirty="0">
                          <a:solidFill>
                            <a:srgbClr val="000000"/>
                          </a:solidFill>
                          <a:latin typeface="Times New Roman"/>
                          <a:ea typeface="Book Antiqua"/>
                          <a:cs typeface="Book Antiqua"/>
                        </a:rPr>
                        <a:t>çoğu</a:t>
                      </a:r>
                      <a:endParaRPr lang="tr-TR" sz="3200" b="1" dirty="0">
                        <a:latin typeface="Book Antiqua"/>
                        <a:ea typeface="Book Antiqua"/>
                        <a:cs typeface="Book Antiqua"/>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42900" algn="ctr">
                        <a:lnSpc>
                          <a:spcPct val="115000"/>
                        </a:lnSpc>
                        <a:spcBef>
                          <a:spcPts val="2400"/>
                        </a:spcBef>
                        <a:spcAft>
                          <a:spcPts val="0"/>
                        </a:spcAft>
                      </a:pPr>
                      <a:r>
                        <a:rPr lang="tr-TR" sz="3200" b="1" spc="0" dirty="0">
                          <a:solidFill>
                            <a:srgbClr val="000000"/>
                          </a:solidFill>
                          <a:latin typeface="Times New Roman"/>
                          <a:ea typeface="Book Antiqua"/>
                          <a:cs typeface="Book Antiqua"/>
                        </a:rPr>
                        <a:t>0.88</a:t>
                      </a:r>
                      <a:endParaRPr lang="tr-TR" sz="3200" b="1"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85818">
                <a:tc>
                  <a:txBody>
                    <a:bodyPr/>
                    <a:lstStyle/>
                    <a:p>
                      <a:pPr marL="508000" indent="-342900" algn="l">
                        <a:lnSpc>
                          <a:spcPct val="115000"/>
                        </a:lnSpc>
                        <a:spcBef>
                          <a:spcPts val="2400"/>
                        </a:spcBef>
                        <a:spcAft>
                          <a:spcPts val="0"/>
                        </a:spcAft>
                      </a:pPr>
                      <a:r>
                        <a:rPr lang="tr-TR" sz="3200" b="1" spc="0" dirty="0">
                          <a:solidFill>
                            <a:srgbClr val="000000"/>
                          </a:solidFill>
                          <a:latin typeface="Times New Roman"/>
                          <a:ea typeface="Book Antiqua"/>
                          <a:cs typeface="Book Antiqua"/>
                        </a:rPr>
                        <a:t>Küflerin çoğu</a:t>
                      </a:r>
                      <a:endParaRPr lang="tr-TR" sz="3200" b="1" dirty="0">
                        <a:latin typeface="Book Antiqua"/>
                        <a:ea typeface="Book Antiqua"/>
                        <a:cs typeface="Book Antiqua"/>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42900" algn="ctr">
                        <a:lnSpc>
                          <a:spcPct val="115000"/>
                        </a:lnSpc>
                        <a:spcBef>
                          <a:spcPts val="2400"/>
                        </a:spcBef>
                        <a:spcAft>
                          <a:spcPts val="0"/>
                        </a:spcAft>
                      </a:pPr>
                      <a:r>
                        <a:rPr lang="tr-TR" sz="3200" b="1" spc="0" dirty="0">
                          <a:solidFill>
                            <a:srgbClr val="000000"/>
                          </a:solidFill>
                          <a:latin typeface="Times New Roman"/>
                          <a:ea typeface="Book Antiqua"/>
                          <a:cs typeface="Book Antiqua"/>
                        </a:rPr>
                        <a:t>0.80</a:t>
                      </a:r>
                      <a:endParaRPr lang="tr-TR" sz="3200" b="1"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85818">
                <a:tc>
                  <a:txBody>
                    <a:bodyPr/>
                    <a:lstStyle/>
                    <a:p>
                      <a:pPr marL="190500" indent="-342900" algn="l">
                        <a:lnSpc>
                          <a:spcPct val="115000"/>
                        </a:lnSpc>
                        <a:spcBef>
                          <a:spcPts val="2400"/>
                        </a:spcBef>
                        <a:spcAft>
                          <a:spcPts val="0"/>
                        </a:spcAft>
                      </a:pPr>
                      <a:r>
                        <a:rPr lang="tr-TR" sz="3200" b="1" spc="0" dirty="0" err="1">
                          <a:solidFill>
                            <a:srgbClr val="000000"/>
                          </a:solidFill>
                          <a:latin typeface="Times New Roman"/>
                          <a:ea typeface="Book Antiqua"/>
                          <a:cs typeface="Book Antiqua"/>
                        </a:rPr>
                        <a:t>Halofilik</a:t>
                      </a:r>
                      <a:r>
                        <a:rPr lang="tr-TR" sz="3200" b="1" spc="0" baseline="0" dirty="0">
                          <a:solidFill>
                            <a:srgbClr val="000000"/>
                          </a:solidFill>
                          <a:latin typeface="Times New Roman"/>
                          <a:ea typeface="Book Antiqua"/>
                          <a:cs typeface="Book Antiqua"/>
                        </a:rPr>
                        <a:t> b</a:t>
                      </a:r>
                      <a:r>
                        <a:rPr lang="tr-TR" sz="3200" b="1" spc="0" dirty="0">
                          <a:solidFill>
                            <a:srgbClr val="000000"/>
                          </a:solidFill>
                          <a:latin typeface="Times New Roman"/>
                          <a:ea typeface="Book Antiqua"/>
                          <a:cs typeface="Book Antiqua"/>
                        </a:rPr>
                        <a:t>akteriler</a:t>
                      </a:r>
                      <a:endParaRPr lang="tr-TR" sz="3200" b="1" dirty="0">
                        <a:latin typeface="Book Antiqua"/>
                        <a:ea typeface="Book Antiqua"/>
                        <a:cs typeface="Book Antiqua"/>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42900" algn="ctr">
                        <a:lnSpc>
                          <a:spcPct val="115000"/>
                        </a:lnSpc>
                        <a:spcBef>
                          <a:spcPts val="2400"/>
                        </a:spcBef>
                        <a:spcAft>
                          <a:spcPts val="0"/>
                        </a:spcAft>
                      </a:pPr>
                      <a:r>
                        <a:rPr lang="tr-TR" sz="3200" b="1" spc="0" dirty="0">
                          <a:solidFill>
                            <a:srgbClr val="000000"/>
                          </a:solidFill>
                          <a:latin typeface="Times New Roman"/>
                          <a:ea typeface="Book Antiqua"/>
                          <a:cs typeface="Book Antiqua"/>
                        </a:rPr>
                        <a:t>0.75</a:t>
                      </a:r>
                      <a:endParaRPr lang="tr-TR" sz="3200" b="1"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85818">
                <a:tc>
                  <a:txBody>
                    <a:bodyPr/>
                    <a:lstStyle/>
                    <a:p>
                      <a:pPr marL="76200" indent="-342900" algn="l">
                        <a:lnSpc>
                          <a:spcPct val="115000"/>
                        </a:lnSpc>
                        <a:spcBef>
                          <a:spcPts val="2400"/>
                        </a:spcBef>
                        <a:spcAft>
                          <a:spcPts val="0"/>
                        </a:spcAft>
                      </a:pPr>
                      <a:r>
                        <a:rPr lang="tr-TR" sz="3200" b="1" spc="0" dirty="0" err="1">
                          <a:solidFill>
                            <a:srgbClr val="000000"/>
                          </a:solidFill>
                          <a:latin typeface="Times New Roman"/>
                          <a:ea typeface="Book Antiqua"/>
                          <a:cs typeface="Book Antiqua"/>
                        </a:rPr>
                        <a:t>Kserofilik</a:t>
                      </a:r>
                      <a:r>
                        <a:rPr lang="tr-TR" sz="3200" b="1" spc="0" baseline="0" dirty="0">
                          <a:solidFill>
                            <a:srgbClr val="000000"/>
                          </a:solidFill>
                          <a:latin typeface="Times New Roman"/>
                          <a:ea typeface="Book Antiqua"/>
                          <a:cs typeface="Book Antiqua"/>
                        </a:rPr>
                        <a:t> </a:t>
                      </a:r>
                      <a:r>
                        <a:rPr lang="tr-TR" sz="3200" b="1" spc="0" dirty="0">
                          <a:solidFill>
                            <a:srgbClr val="000000"/>
                          </a:solidFill>
                          <a:latin typeface="Times New Roman"/>
                          <a:ea typeface="Book Antiqua"/>
                          <a:cs typeface="Book Antiqua"/>
                        </a:rPr>
                        <a:t>küfler</a:t>
                      </a:r>
                      <a:endParaRPr lang="tr-TR" sz="3200" b="1" dirty="0">
                        <a:latin typeface="Book Antiqua"/>
                        <a:ea typeface="Book Antiqua"/>
                        <a:cs typeface="Book Antiqua"/>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42900" algn="ctr">
                        <a:lnSpc>
                          <a:spcPct val="115000"/>
                        </a:lnSpc>
                        <a:spcBef>
                          <a:spcPts val="2400"/>
                        </a:spcBef>
                        <a:spcAft>
                          <a:spcPts val="0"/>
                        </a:spcAft>
                      </a:pPr>
                      <a:r>
                        <a:rPr lang="tr-TR" sz="3200" b="1" spc="0" dirty="0">
                          <a:solidFill>
                            <a:srgbClr val="000000"/>
                          </a:solidFill>
                          <a:latin typeface="Times New Roman"/>
                          <a:ea typeface="Book Antiqua"/>
                          <a:cs typeface="Book Antiqua"/>
                        </a:rPr>
                        <a:t>0.65</a:t>
                      </a:r>
                      <a:endParaRPr lang="tr-TR" sz="3200" b="1"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85818">
                <a:tc>
                  <a:txBody>
                    <a:bodyPr/>
                    <a:lstStyle/>
                    <a:p>
                      <a:pPr marL="190500" indent="-342900" algn="l">
                        <a:lnSpc>
                          <a:spcPct val="115000"/>
                        </a:lnSpc>
                        <a:spcBef>
                          <a:spcPts val="2400"/>
                        </a:spcBef>
                        <a:spcAft>
                          <a:spcPts val="0"/>
                        </a:spcAft>
                      </a:pPr>
                      <a:r>
                        <a:rPr lang="tr-TR" sz="3200" b="1" spc="0" dirty="0" err="1">
                          <a:solidFill>
                            <a:srgbClr val="000000"/>
                          </a:solidFill>
                          <a:latin typeface="Times New Roman"/>
                          <a:ea typeface="Book Antiqua"/>
                          <a:cs typeface="Book Antiqua"/>
                        </a:rPr>
                        <a:t>Ozmofilik</a:t>
                      </a:r>
                      <a:r>
                        <a:rPr lang="tr-TR" sz="3200" b="1" spc="0" baseline="0" dirty="0">
                          <a:solidFill>
                            <a:srgbClr val="000000"/>
                          </a:solidFill>
                          <a:latin typeface="Times New Roman"/>
                          <a:ea typeface="Book Antiqua"/>
                          <a:cs typeface="Book Antiqua"/>
                        </a:rPr>
                        <a:t> </a:t>
                      </a:r>
                      <a:r>
                        <a:rPr lang="tr-TR" sz="3200" b="1" spc="0" dirty="0">
                          <a:solidFill>
                            <a:srgbClr val="000000"/>
                          </a:solidFill>
                          <a:latin typeface="Times New Roman"/>
                          <a:ea typeface="Book Antiqua"/>
                          <a:cs typeface="Book Antiqua"/>
                        </a:rPr>
                        <a:t>mayalar</a:t>
                      </a:r>
                      <a:endParaRPr lang="tr-TR" sz="3200" b="1" dirty="0">
                        <a:latin typeface="Book Antiqua"/>
                        <a:ea typeface="Book Antiqua"/>
                        <a:cs typeface="Book Antiqua"/>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42900" algn="ctr">
                        <a:lnSpc>
                          <a:spcPct val="115000"/>
                        </a:lnSpc>
                        <a:spcBef>
                          <a:spcPts val="2400"/>
                        </a:spcBef>
                        <a:spcAft>
                          <a:spcPts val="0"/>
                        </a:spcAft>
                      </a:pPr>
                      <a:r>
                        <a:rPr lang="tr-TR" sz="3200" b="1" spc="0" dirty="0">
                          <a:solidFill>
                            <a:srgbClr val="000000"/>
                          </a:solidFill>
                          <a:latin typeface="Times New Roman"/>
                          <a:ea typeface="Book Antiqua"/>
                          <a:cs typeface="Book Antiqua"/>
                        </a:rPr>
                        <a:t>0.60</a:t>
                      </a:r>
                      <a:endParaRPr lang="tr-TR" sz="3200" b="1"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lnSpcReduction="20000"/>
          </a:bodyPr>
          <a:lstStyle/>
          <a:p>
            <a:pPr algn="ctr">
              <a:buNone/>
            </a:pPr>
            <a:r>
              <a:rPr lang="tr-TR" sz="4400" b="1" dirty="0"/>
              <a:t>Bir gıdanın su aktivitesi (</a:t>
            </a:r>
            <a:r>
              <a:rPr lang="tr-TR" sz="4400" b="1" dirty="0" err="1"/>
              <a:t>a</a:t>
            </a:r>
            <a:r>
              <a:rPr lang="tr-TR" sz="4400" b="1" baseline="-25000" dirty="0" err="1"/>
              <a:t>w</a:t>
            </a:r>
            <a:r>
              <a:rPr lang="tr-TR" sz="4400" b="1" dirty="0"/>
              <a:t>) değeri denildiğinde, gıdanın içerdiği suyun buhar basıncının (P), aynı sıcaklıktaki saf suyun buhar basıncına (P</a:t>
            </a:r>
            <a:r>
              <a:rPr lang="tr-TR" sz="4400" b="1" baseline="-25000" dirty="0"/>
              <a:t>0</a:t>
            </a:r>
            <a:r>
              <a:rPr lang="tr-TR" sz="4400" b="1" dirty="0"/>
              <a:t>) oranı anlaşılır.</a:t>
            </a:r>
          </a:p>
          <a:p>
            <a:pPr algn="ctr">
              <a:buNone/>
            </a:pPr>
            <a:endParaRPr lang="tr-TR" sz="4400" b="1" dirty="0"/>
          </a:p>
          <a:p>
            <a:pPr>
              <a:buNone/>
            </a:pPr>
            <a:r>
              <a:rPr lang="tr-TR" sz="6500" b="1" baseline="30000" dirty="0" err="1"/>
              <a:t>a</a:t>
            </a:r>
            <a:r>
              <a:rPr lang="tr-TR" sz="4400" b="1" dirty="0" err="1"/>
              <a:t>w</a:t>
            </a:r>
            <a:r>
              <a:rPr lang="tr-TR" sz="4400" b="1" dirty="0"/>
              <a:t>= </a:t>
            </a:r>
            <a:r>
              <a:rPr lang="tr-TR" sz="5400" b="1" baseline="30000" dirty="0"/>
              <a:t>P</a:t>
            </a:r>
            <a:r>
              <a:rPr lang="tr-TR" sz="5400" b="1" dirty="0"/>
              <a:t> </a:t>
            </a:r>
            <a:r>
              <a:rPr lang="tr-TR" sz="4400" b="1" dirty="0"/>
              <a:t>/ </a:t>
            </a:r>
            <a:r>
              <a:rPr lang="tr-TR" sz="5800" b="1" baseline="30000" dirty="0"/>
              <a:t>P</a:t>
            </a:r>
            <a:r>
              <a:rPr lang="tr-TR" sz="5800" b="1" dirty="0"/>
              <a:t>0</a:t>
            </a:r>
            <a:endParaRPr lang="tr-TR" sz="4400" b="1" dirty="0"/>
          </a:p>
          <a:p>
            <a:pPr>
              <a:buNone/>
            </a:pPr>
            <a:r>
              <a:rPr lang="tr-TR" sz="4400" b="1" dirty="0"/>
              <a:t>P: Gıdadaki suyun buhar basıncı</a:t>
            </a:r>
          </a:p>
          <a:p>
            <a:pPr>
              <a:buNone/>
            </a:pPr>
            <a:r>
              <a:rPr lang="tr-TR" sz="4400" b="1" dirty="0"/>
              <a:t>P</a:t>
            </a:r>
            <a:r>
              <a:rPr lang="tr-TR" sz="4400" b="1" baseline="-25000" dirty="0"/>
              <a:t>0</a:t>
            </a:r>
            <a:r>
              <a:rPr lang="tr-TR" sz="4400" b="1" dirty="0"/>
              <a:t>: Aynı sıcaklıktaki saf suyun buhar basıncı</a:t>
            </a:r>
          </a:p>
          <a:p>
            <a:pPr algn="ctr">
              <a:buNone/>
            </a:pPr>
            <a:endParaRPr lang="tr-TR" sz="4400" b="1" dirty="0"/>
          </a:p>
          <a:p>
            <a:pPr algn="ctr">
              <a:buNone/>
            </a:pPr>
            <a:endParaRPr lang="tr-TR" sz="4400" b="1"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err="1"/>
              <a:t>A</a:t>
            </a:r>
            <a:r>
              <a:rPr lang="tr-TR" sz="4000" b="1" baseline="-25000" dirty="0" err="1"/>
              <a:t>w</a:t>
            </a:r>
            <a:r>
              <a:rPr lang="tr-TR" sz="4000" b="1" dirty="0"/>
              <a:t> değeri </a:t>
            </a:r>
            <a:r>
              <a:rPr lang="tr-TR" sz="4000" b="1" dirty="0">
                <a:solidFill>
                  <a:srgbClr val="C00000"/>
                </a:solidFill>
              </a:rPr>
              <a:t>0-1</a:t>
            </a:r>
            <a:r>
              <a:rPr lang="tr-TR" sz="4000" b="1" dirty="0"/>
              <a:t> arasında değişmekte olup, </a:t>
            </a:r>
            <a:r>
              <a:rPr lang="tr-TR" sz="4000" b="1" dirty="0">
                <a:solidFill>
                  <a:srgbClr val="C00000"/>
                </a:solidFill>
              </a:rPr>
              <a:t>saf suyun </a:t>
            </a:r>
            <a:r>
              <a:rPr lang="tr-TR" sz="4000" b="1" dirty="0" err="1">
                <a:solidFill>
                  <a:srgbClr val="C00000"/>
                </a:solidFill>
              </a:rPr>
              <a:t>a</a:t>
            </a:r>
            <a:r>
              <a:rPr lang="tr-TR" sz="4000" b="1" baseline="-25000" dirty="0" err="1">
                <a:solidFill>
                  <a:srgbClr val="C00000"/>
                </a:solidFill>
              </a:rPr>
              <a:t>w</a:t>
            </a:r>
            <a:r>
              <a:rPr lang="tr-TR" sz="4000" b="1" dirty="0">
                <a:solidFill>
                  <a:srgbClr val="C00000"/>
                </a:solidFill>
              </a:rPr>
              <a:t> değeri 1,00</a:t>
            </a:r>
            <a:r>
              <a:rPr lang="tr-TR" sz="4000" b="1" dirty="0"/>
              <a:t>’ </a:t>
            </a:r>
            <a:r>
              <a:rPr lang="tr-TR" sz="4000" b="1" dirty="0" err="1"/>
              <a:t>dir</a:t>
            </a:r>
            <a:r>
              <a:rPr lang="tr-TR" sz="4000" b="1" dirty="0"/>
              <a:t> ve mikroorganizmalar saf suda gelişemezler.</a:t>
            </a:r>
          </a:p>
          <a:p>
            <a:pPr algn="ctr">
              <a:buNone/>
            </a:pPr>
            <a:endParaRPr lang="tr-TR" sz="4000" b="1" dirty="0"/>
          </a:p>
          <a:p>
            <a:pPr algn="ctr">
              <a:buNone/>
            </a:pPr>
            <a:r>
              <a:rPr lang="tr-TR" sz="4000" b="1" dirty="0"/>
              <a:t> Her mikroorganizmanın üreyebildiği minimum, optimum ve maksimum </a:t>
            </a:r>
            <a:r>
              <a:rPr lang="tr-TR" sz="4000" b="1" dirty="0" err="1"/>
              <a:t>a</a:t>
            </a:r>
            <a:r>
              <a:rPr lang="tr-TR" sz="4000" b="1" baseline="-25000" dirty="0" err="1"/>
              <a:t>w</a:t>
            </a:r>
            <a:r>
              <a:rPr lang="tr-TR" sz="4000" b="1" dirty="0"/>
              <a:t> değeri bulunmaktadır,</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472518" cy="6286544"/>
          </a:xfrm>
        </p:spPr>
        <p:txBody>
          <a:bodyPr>
            <a:normAutofit/>
          </a:bodyPr>
          <a:lstStyle/>
          <a:p>
            <a:pPr algn="ctr">
              <a:buNone/>
            </a:pPr>
            <a:r>
              <a:rPr lang="tr-TR" b="1" dirty="0">
                <a:solidFill>
                  <a:srgbClr val="C00000"/>
                </a:solidFill>
              </a:rPr>
              <a:t>Redoks Potansiyeli (O/R; E</a:t>
            </a:r>
            <a:r>
              <a:rPr lang="tr-TR" b="1" baseline="-25000" dirty="0">
                <a:solidFill>
                  <a:srgbClr val="C00000"/>
                </a:solidFill>
              </a:rPr>
              <a:t>h</a:t>
            </a:r>
            <a:r>
              <a:rPr lang="tr-TR" b="1" dirty="0">
                <a:solidFill>
                  <a:srgbClr val="C00000"/>
                </a:solidFill>
              </a:rPr>
              <a:t> Değeri)</a:t>
            </a:r>
          </a:p>
          <a:p>
            <a:pPr algn="ctr">
              <a:buNone/>
            </a:pPr>
            <a:endParaRPr lang="tr-TR" b="1" dirty="0">
              <a:solidFill>
                <a:srgbClr val="C00000"/>
              </a:solidFill>
            </a:endParaRPr>
          </a:p>
          <a:p>
            <a:pPr algn="ctr">
              <a:buNone/>
            </a:pPr>
            <a:r>
              <a:rPr lang="tr-TR" sz="4000" b="1" dirty="0"/>
              <a:t>Bir ortamın elektron alış (redüksiyon) veya veriş (</a:t>
            </a:r>
            <a:r>
              <a:rPr lang="tr-TR" sz="4000" b="1" dirty="0" err="1"/>
              <a:t>oksidasyon</a:t>
            </a:r>
            <a:r>
              <a:rPr lang="tr-TR" sz="4000" b="1" dirty="0"/>
              <a:t>), duyarlılığı redoks potansiyeli olarak adlandırılır. </a:t>
            </a:r>
          </a:p>
          <a:p>
            <a:pPr algn="ctr">
              <a:buNone/>
            </a:pPr>
            <a:endParaRPr lang="tr-TR" sz="4000" b="1" dirty="0"/>
          </a:p>
          <a:p>
            <a:pPr algn="ctr">
              <a:buNone/>
            </a:pPr>
            <a:r>
              <a:rPr lang="tr-TR" sz="4000" b="1" dirty="0" err="1"/>
              <a:t>Oksidasyon</a:t>
            </a:r>
            <a:r>
              <a:rPr lang="tr-TR" sz="4000" b="1" dirty="0"/>
              <a:t> redüksiyon potansiyeli platinden yapılmış bir elektrot yardımı ile </a:t>
            </a:r>
            <a:r>
              <a:rPr lang="tr-TR" sz="4000" b="1" dirty="0" err="1"/>
              <a:t>milivolt</a:t>
            </a:r>
            <a:r>
              <a:rPr lang="tr-TR" sz="4000" b="1" dirty="0"/>
              <a:t> cinsinden ölçülür.</a:t>
            </a:r>
            <a:endParaRPr lang="tr-TR" sz="4000" b="1" dirty="0">
              <a:solidFill>
                <a:srgbClr val="C00000"/>
              </a:solidFill>
            </a:endParaRPr>
          </a:p>
          <a:p>
            <a:pPr>
              <a:buNone/>
            </a:pPr>
            <a:endParaRPr lang="tr-TR" sz="4000" b="1"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472518" cy="6215106"/>
          </a:xfrm>
        </p:spPr>
        <p:txBody>
          <a:bodyPr>
            <a:noAutofit/>
          </a:bodyPr>
          <a:lstStyle/>
          <a:p>
            <a:pPr algn="ctr">
              <a:buNone/>
            </a:pPr>
            <a:r>
              <a:rPr lang="tr-TR" sz="4000" b="1" dirty="0"/>
              <a:t>Bir madde elektronlarını kaybettiğinde, kaybedilen bu elektronlar ortamdaki diğer bir madde tarafından alınmak zorundadır.</a:t>
            </a:r>
          </a:p>
          <a:p>
            <a:pPr algn="ctr">
              <a:buNone/>
            </a:pPr>
            <a:endParaRPr lang="tr-TR" sz="4000" b="1" dirty="0"/>
          </a:p>
          <a:p>
            <a:pPr algn="ctr">
              <a:buNone/>
            </a:pPr>
            <a:r>
              <a:rPr lang="tr-TR" sz="4000" b="1" dirty="0"/>
              <a:t> İki madde arasında birbirini takip eden bu yükseltgenme ve indirgenme gerçekleştiren potansiyel fark </a:t>
            </a:r>
            <a:r>
              <a:rPr lang="tr-TR" sz="4000" b="1" dirty="0" err="1"/>
              <a:t>milivolt</a:t>
            </a:r>
            <a:r>
              <a:rPr lang="tr-TR" sz="4000" b="1" dirty="0"/>
              <a:t> olarak ölçülür.</a:t>
            </a:r>
          </a:p>
          <a:p>
            <a:pPr algn="ctr">
              <a:buNone/>
            </a:pPr>
            <a:endParaRPr lang="tr-TR" sz="4000" b="1" dirty="0"/>
          </a:p>
          <a:p>
            <a:pPr algn="ctr">
              <a:buNone/>
            </a:pPr>
            <a:endParaRPr lang="tr-TR" sz="4000" b="1"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429420"/>
          </a:xfrm>
        </p:spPr>
        <p:txBody>
          <a:bodyPr>
            <a:noAutofit/>
          </a:bodyPr>
          <a:lstStyle/>
          <a:p>
            <a:pPr algn="ctr">
              <a:buNone/>
            </a:pPr>
            <a:r>
              <a:rPr lang="tr-TR" b="1" dirty="0"/>
              <a:t>Elektronlarını kolayca </a:t>
            </a:r>
            <a:r>
              <a:rPr lang="tr-TR" b="1" dirty="0">
                <a:solidFill>
                  <a:srgbClr val="C00000"/>
                </a:solidFill>
              </a:rPr>
              <a:t>verebilen</a:t>
            </a:r>
            <a:r>
              <a:rPr lang="tr-TR" b="1" dirty="0"/>
              <a:t> bir madde iyi bir </a:t>
            </a:r>
            <a:r>
              <a:rPr lang="tr-TR" b="1" dirty="0">
                <a:solidFill>
                  <a:srgbClr val="C00000"/>
                </a:solidFill>
              </a:rPr>
              <a:t>indirgen</a:t>
            </a:r>
            <a:r>
              <a:rPr lang="tr-TR" b="1" dirty="0"/>
              <a:t>, elektronları </a:t>
            </a:r>
            <a:r>
              <a:rPr lang="tr-TR" b="1" dirty="0">
                <a:solidFill>
                  <a:srgbClr val="C00000"/>
                </a:solidFill>
              </a:rPr>
              <a:t>alan</a:t>
            </a:r>
            <a:r>
              <a:rPr lang="tr-TR" b="1" dirty="0"/>
              <a:t> madde ise iyi bir </a:t>
            </a:r>
            <a:r>
              <a:rPr lang="tr-TR" b="1" dirty="0">
                <a:solidFill>
                  <a:srgbClr val="C00000"/>
                </a:solidFill>
              </a:rPr>
              <a:t>yükseltgen</a:t>
            </a:r>
            <a:r>
              <a:rPr lang="tr-TR" b="1" dirty="0"/>
              <a:t> ajandır. </a:t>
            </a:r>
          </a:p>
          <a:p>
            <a:pPr algn="ctr">
              <a:buNone/>
            </a:pPr>
            <a:endParaRPr lang="tr-TR" b="1" dirty="0"/>
          </a:p>
          <a:p>
            <a:pPr algn="ctr">
              <a:buNone/>
            </a:pPr>
            <a:r>
              <a:rPr lang="tr-TR" b="1" dirty="0"/>
              <a:t>Ortamda kuvvetli indirgen bir madde varsa redoks potansiyeli düşük olup, </a:t>
            </a:r>
            <a:r>
              <a:rPr lang="tr-TR" b="1" dirty="0" err="1">
                <a:solidFill>
                  <a:srgbClr val="C00000"/>
                </a:solidFill>
              </a:rPr>
              <a:t>anaerob</a:t>
            </a:r>
            <a:r>
              <a:rPr lang="tr-TR" b="1" dirty="0"/>
              <a:t> mikroorganizmaların üremesine elverişli,</a:t>
            </a:r>
          </a:p>
          <a:p>
            <a:pPr algn="ctr">
              <a:buNone/>
            </a:pPr>
            <a:r>
              <a:rPr lang="tr-TR" b="1" dirty="0"/>
              <a:t> </a:t>
            </a:r>
          </a:p>
          <a:p>
            <a:pPr algn="ctr">
              <a:buNone/>
            </a:pPr>
            <a:r>
              <a:rPr lang="tr-TR" b="1" dirty="0"/>
              <a:t>kuvvetli yükseltgen veya oksitleyici madde varsa redoks potansiyeli yüksek olup, </a:t>
            </a:r>
            <a:r>
              <a:rPr lang="tr-TR" b="1" dirty="0" err="1">
                <a:solidFill>
                  <a:srgbClr val="C00000"/>
                </a:solidFill>
              </a:rPr>
              <a:t>aerob</a:t>
            </a:r>
            <a:r>
              <a:rPr lang="tr-TR" b="1" dirty="0"/>
              <a:t> mikroorganizmaların üremesine uygun etki sağlanmış olur.</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4000" b="1" dirty="0"/>
          </a:p>
          <a:p>
            <a:pPr algn="ctr">
              <a:buNone/>
            </a:pPr>
            <a:endParaRPr lang="tr-TR" sz="4000" b="1" dirty="0"/>
          </a:p>
          <a:p>
            <a:pPr algn="ctr">
              <a:buNone/>
            </a:pPr>
            <a:r>
              <a:rPr lang="tr-TR" sz="4000" b="1" dirty="0"/>
              <a:t>Bir ortamda indirgen ve yükseltgen madde konsantrasyonu eşit olduğunda ise E</a:t>
            </a:r>
            <a:r>
              <a:rPr lang="tr-TR" sz="4000" b="1" baseline="-25000" dirty="0"/>
              <a:t>h</a:t>
            </a:r>
            <a:r>
              <a:rPr lang="tr-TR" sz="4000" b="1" dirty="0"/>
              <a:t> değeri 0’dır.</a:t>
            </a:r>
          </a:p>
          <a:p>
            <a:pPr>
              <a:buNone/>
            </a:pPr>
            <a:endParaRPr lang="tr-TR"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lvl="0" algn="ctr">
              <a:buNone/>
            </a:pPr>
            <a:r>
              <a:rPr lang="tr-TR" sz="3600" b="1" dirty="0"/>
              <a:t>Taze hayvansal ve bitkisel gıdaların iç kısımlarında </a:t>
            </a:r>
            <a:r>
              <a:rPr lang="tr-TR" sz="3600" b="1" dirty="0" err="1"/>
              <a:t>oksidasyon</a:t>
            </a:r>
            <a:r>
              <a:rPr lang="tr-TR" sz="3600" b="1" dirty="0"/>
              <a:t> redüksiyon potansiyeli düşük, yüzeylerin</a:t>
            </a:r>
            <a:r>
              <a:rPr lang="en-US" sz="3600" b="1" dirty="0"/>
              <a:t>de </a:t>
            </a:r>
            <a:r>
              <a:rPr lang="tr-TR" sz="3600" b="1" dirty="0"/>
              <a:t>ise yüksektir. </a:t>
            </a:r>
          </a:p>
          <a:p>
            <a:pPr lvl="0" algn="ctr">
              <a:buNone/>
            </a:pPr>
            <a:endParaRPr lang="tr-TR" sz="3600" b="1" dirty="0"/>
          </a:p>
          <a:p>
            <a:pPr lvl="0" algn="ctr">
              <a:buNone/>
            </a:pPr>
            <a:r>
              <a:rPr lang="tr-TR" sz="3600" b="1" dirty="0"/>
              <a:t>Dolayısı ile bir et parçasının veya bütün haldeki taze bir meyvenin yüzeyinde veya yüzeyine yakın kısımlarında </a:t>
            </a:r>
            <a:r>
              <a:rPr lang="tr-TR" sz="3600" b="1" dirty="0" err="1"/>
              <a:t>aerob</a:t>
            </a:r>
            <a:r>
              <a:rPr lang="tr-TR" sz="3600" b="1" dirty="0"/>
              <a:t> </a:t>
            </a:r>
            <a:r>
              <a:rPr lang="tr-TR" sz="3600" b="1" dirty="0" err="1"/>
              <a:t>mikrorganizmalar</a:t>
            </a:r>
            <a:r>
              <a:rPr lang="tr-TR" sz="3600" b="1" dirty="0"/>
              <a:t> ürerken, iç kısmında </a:t>
            </a:r>
            <a:r>
              <a:rPr lang="tr-TR" sz="3600" b="1" dirty="0" err="1"/>
              <a:t>anaeroblar</a:t>
            </a:r>
            <a:r>
              <a:rPr lang="tr-TR" sz="3600" b="1" dirty="0"/>
              <a:t> ürer.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ctr">
              <a:buNone/>
            </a:pPr>
            <a:endParaRPr lang="tr-TR" sz="3600" b="1" dirty="0"/>
          </a:p>
          <a:p>
            <a:pPr algn="ctr">
              <a:buNone/>
            </a:pPr>
            <a:endParaRPr lang="tr-TR" sz="3600" b="1" dirty="0"/>
          </a:p>
          <a:p>
            <a:pPr algn="ctr">
              <a:buNone/>
            </a:pPr>
            <a:r>
              <a:rPr lang="tr-TR" sz="3600" b="1" dirty="0"/>
              <a:t>Hangi tür işletme veya mekân olursa olsun buralarda hijyen sağlama çok zor ve pahalı olmadığı gibi büyük yatırımlar da gerektirmez.</a:t>
            </a:r>
          </a:p>
          <a:p>
            <a:pPr>
              <a:buNone/>
            </a:pPr>
            <a:endParaRPr lang="tr-TR"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b="1" dirty="0" err="1">
                <a:solidFill>
                  <a:srgbClr val="C00000"/>
                </a:solidFill>
              </a:rPr>
              <a:t>Antimikrobiyal</a:t>
            </a:r>
            <a:r>
              <a:rPr lang="tr-TR" b="1" dirty="0">
                <a:solidFill>
                  <a:srgbClr val="C00000"/>
                </a:solidFill>
              </a:rPr>
              <a:t> Bileşikler (İnhibitörler)</a:t>
            </a:r>
          </a:p>
          <a:p>
            <a:pPr algn="ctr">
              <a:buNone/>
            </a:pPr>
            <a:endParaRPr lang="tr-TR" sz="4000" b="1" dirty="0"/>
          </a:p>
          <a:p>
            <a:pPr algn="ctr">
              <a:buNone/>
            </a:pPr>
            <a:r>
              <a:rPr lang="tr-TR" sz="4000" b="1" dirty="0"/>
              <a:t>Gıda maddelerinde doğal olarak bulunan veya gıdaların üretilmesi sırasında ilave edilen </a:t>
            </a:r>
            <a:r>
              <a:rPr lang="tr-TR" sz="4000" b="1" dirty="0" err="1"/>
              <a:t>antimikrobiyal</a:t>
            </a:r>
            <a:r>
              <a:rPr lang="tr-TR" sz="4000" b="1" dirty="0"/>
              <a:t> maddelerin varlığı veya yokluğu mikroorganizmaların gelişmesini etkiler</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Gıdalar doğal olarak bakterilerin gelişimini durduran </a:t>
            </a:r>
            <a:r>
              <a:rPr lang="tr-TR" sz="4000" b="1" i="1" dirty="0" err="1">
                <a:solidFill>
                  <a:srgbClr val="C00000"/>
                </a:solidFill>
              </a:rPr>
              <a:t>bakteriostatik</a:t>
            </a:r>
            <a:r>
              <a:rPr lang="tr-TR" sz="4000" b="1" dirty="0"/>
              <a:t> adı verilen maddeleri veya bakterilerin ölümüne neden olan </a:t>
            </a:r>
            <a:r>
              <a:rPr lang="tr-TR" sz="4000" b="1" i="1" dirty="0">
                <a:solidFill>
                  <a:srgbClr val="C00000"/>
                </a:solidFill>
              </a:rPr>
              <a:t>bakterisit</a:t>
            </a:r>
            <a:r>
              <a:rPr lang="tr-TR" sz="4000" b="1" i="1" dirty="0"/>
              <a:t> </a:t>
            </a:r>
            <a:r>
              <a:rPr lang="tr-TR" sz="4000" b="1" dirty="0"/>
              <a:t>olarak bilinen maddeleri içerebilirler.</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Bunlar arasında yumurta akında bulunan </a:t>
            </a:r>
            <a:r>
              <a:rPr lang="tr-TR" sz="4000" b="1" dirty="0" err="1">
                <a:solidFill>
                  <a:srgbClr val="C00000"/>
                </a:solidFill>
              </a:rPr>
              <a:t>lizozim</a:t>
            </a:r>
            <a:r>
              <a:rPr lang="tr-TR" sz="4000" b="1" dirty="0"/>
              <a:t>, </a:t>
            </a:r>
            <a:r>
              <a:rPr lang="tr-TR" sz="4000" b="1" dirty="0" err="1">
                <a:solidFill>
                  <a:srgbClr val="C00000"/>
                </a:solidFill>
              </a:rPr>
              <a:t>konalbümin</a:t>
            </a:r>
            <a:r>
              <a:rPr lang="tr-TR" sz="4000" b="1" dirty="0"/>
              <a:t> ile sütte bulunan </a:t>
            </a:r>
            <a:r>
              <a:rPr lang="tr-TR" sz="4000" b="1" dirty="0" err="1">
                <a:solidFill>
                  <a:srgbClr val="C00000"/>
                </a:solidFill>
              </a:rPr>
              <a:t>laktoferrin</a:t>
            </a:r>
            <a:r>
              <a:rPr lang="tr-TR" sz="4000" b="1" dirty="0"/>
              <a:t>, ve </a:t>
            </a:r>
            <a:r>
              <a:rPr lang="tr-TR" sz="4000" b="1" dirty="0" err="1">
                <a:solidFill>
                  <a:srgbClr val="C00000"/>
                </a:solidFill>
              </a:rPr>
              <a:t>laktoperoksidaz</a:t>
            </a:r>
            <a:r>
              <a:rPr lang="tr-TR" sz="4000" b="1" dirty="0"/>
              <a:t> sistemi sayılabilir.</a:t>
            </a:r>
          </a:p>
          <a:p>
            <a:pPr algn="ctr">
              <a:buNone/>
            </a:pPr>
            <a:endParaRPr lang="tr-TR" sz="4000" b="1" dirty="0"/>
          </a:p>
          <a:p>
            <a:pPr algn="ctr">
              <a:buNone/>
            </a:pPr>
            <a:r>
              <a:rPr lang="tr-TR" sz="4000" b="1" dirty="0"/>
              <a:t> </a:t>
            </a:r>
            <a:r>
              <a:rPr lang="tr-TR" sz="4000" b="1" dirty="0" err="1"/>
              <a:t>Lizozim</a:t>
            </a:r>
            <a:r>
              <a:rPr lang="tr-TR" sz="4000" b="1" dirty="0"/>
              <a:t> bakterilerin hücre duvarını hidrolize eder.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286544"/>
          </a:xfrm>
        </p:spPr>
        <p:txBody>
          <a:bodyPr>
            <a:normAutofit lnSpcReduction="10000"/>
          </a:bodyPr>
          <a:lstStyle/>
          <a:p>
            <a:pPr algn="ctr">
              <a:buNone/>
            </a:pPr>
            <a:r>
              <a:rPr lang="tr-TR" sz="3600" b="1" dirty="0"/>
              <a:t>Bitkisel gıdalar içersinde bulunan inhibitörlere örnek olarak sarımsakta bulunan </a:t>
            </a:r>
            <a:r>
              <a:rPr lang="tr-TR" sz="3600" b="1" dirty="0">
                <a:solidFill>
                  <a:srgbClr val="C00000"/>
                </a:solidFill>
              </a:rPr>
              <a:t>alisin</a:t>
            </a:r>
            <a:r>
              <a:rPr lang="tr-TR" sz="3600" b="1" dirty="0"/>
              <a:t> gösterilebilir. </a:t>
            </a:r>
          </a:p>
          <a:p>
            <a:pPr algn="ctr">
              <a:buNone/>
            </a:pPr>
            <a:endParaRPr lang="tr-TR" sz="3600" b="1" dirty="0"/>
          </a:p>
          <a:p>
            <a:pPr algn="ctr">
              <a:buNone/>
            </a:pPr>
            <a:r>
              <a:rPr lang="tr-TR" sz="3600" b="1" dirty="0"/>
              <a:t>Alisinin bakteri ve küflere karşı </a:t>
            </a:r>
            <a:r>
              <a:rPr lang="tr-TR" sz="3600" b="1" dirty="0" err="1"/>
              <a:t>inhibe</a:t>
            </a:r>
            <a:r>
              <a:rPr lang="tr-TR" sz="3600" b="1" dirty="0"/>
              <a:t> edici etkisi vardır.</a:t>
            </a:r>
          </a:p>
          <a:p>
            <a:pPr algn="ctr">
              <a:buNone/>
            </a:pPr>
            <a:endParaRPr lang="tr-TR" sz="3600" b="1" dirty="0"/>
          </a:p>
          <a:p>
            <a:pPr algn="ctr">
              <a:buNone/>
            </a:pPr>
            <a:r>
              <a:rPr lang="tr-TR" sz="3600" b="1" dirty="0"/>
              <a:t> Yine kekikte bulunan </a:t>
            </a:r>
            <a:r>
              <a:rPr lang="tr-TR" sz="3600" b="1" dirty="0" err="1">
                <a:solidFill>
                  <a:srgbClr val="C00000"/>
                </a:solidFill>
              </a:rPr>
              <a:t>thymol</a:t>
            </a:r>
            <a:r>
              <a:rPr lang="tr-TR" sz="3600" b="1" dirty="0"/>
              <a:t> ve </a:t>
            </a:r>
            <a:r>
              <a:rPr lang="tr-TR" sz="3600" b="1" dirty="0" err="1">
                <a:solidFill>
                  <a:srgbClr val="C00000"/>
                </a:solidFill>
              </a:rPr>
              <a:t>karvakrol</a:t>
            </a:r>
            <a:r>
              <a:rPr lang="tr-TR" sz="3600" b="1" dirty="0"/>
              <a:t>, tarçında bulunan </a:t>
            </a:r>
            <a:r>
              <a:rPr lang="tr-TR" sz="3600" b="1" dirty="0" err="1"/>
              <a:t>eugenol</a:t>
            </a:r>
            <a:r>
              <a:rPr lang="tr-TR" sz="3600" b="1" dirty="0"/>
              <a:t>, adaçayında bulunan </a:t>
            </a:r>
            <a:r>
              <a:rPr lang="tr-TR" sz="3600" b="1" dirty="0" err="1"/>
              <a:t>eugenol</a:t>
            </a:r>
            <a:r>
              <a:rPr lang="tr-TR" sz="3600" b="1" dirty="0"/>
              <a:t> ve </a:t>
            </a:r>
            <a:r>
              <a:rPr lang="tr-TR" sz="3600" b="1" dirty="0" err="1"/>
              <a:t>thymol</a:t>
            </a:r>
            <a:r>
              <a:rPr lang="tr-TR" sz="3600" b="1" dirty="0"/>
              <a:t> </a:t>
            </a:r>
            <a:r>
              <a:rPr lang="tr-TR" sz="3600" b="1" dirty="0" err="1"/>
              <a:t>antimikrobiyal</a:t>
            </a:r>
            <a:r>
              <a:rPr lang="tr-TR" sz="3600" b="1" dirty="0"/>
              <a:t> etkiye sahiptir.</a:t>
            </a:r>
          </a:p>
          <a:p>
            <a:pPr>
              <a:buNone/>
            </a:pPr>
            <a:endParaRPr lang="tr-TR"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Autofit/>
          </a:bodyPr>
          <a:lstStyle/>
          <a:p>
            <a:pPr algn="ctr">
              <a:buNone/>
            </a:pPr>
            <a:endParaRPr lang="tr-TR" sz="4000" b="1" dirty="0"/>
          </a:p>
          <a:p>
            <a:pPr algn="ctr">
              <a:buNone/>
            </a:pPr>
            <a:endParaRPr lang="tr-TR" sz="4000" b="1" dirty="0"/>
          </a:p>
          <a:p>
            <a:pPr algn="ctr">
              <a:buNone/>
            </a:pPr>
            <a:r>
              <a:rPr lang="tr-TR" sz="4000" b="1" dirty="0"/>
              <a:t>Gıdaların işlenmesi sırasında uygulanan bazı işlemler ve ilave edilen bazı katkı maddeleri de mikroorganizmaların gelişimini baskılar. </a:t>
            </a:r>
          </a:p>
          <a:p>
            <a:pPr algn="ctr">
              <a:buNone/>
            </a:pPr>
            <a:endParaRPr lang="tr-TR" sz="4000" b="1" dirty="0"/>
          </a:p>
          <a:p>
            <a:pPr algn="ctr">
              <a:buNone/>
            </a:pPr>
            <a:endParaRPr lang="tr-TR" sz="3600" b="1"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lgn="ctr">
              <a:buNone/>
            </a:pPr>
            <a:r>
              <a:rPr lang="tr-TR" sz="4000" b="1" dirty="0"/>
              <a:t>Örneğin balık ve etlerin dumanlanması sonucunda dumanın içerisinde bulunan </a:t>
            </a:r>
            <a:r>
              <a:rPr lang="tr-TR" sz="4000" b="1" dirty="0" err="1"/>
              <a:t>antibakteriyel</a:t>
            </a:r>
            <a:r>
              <a:rPr lang="tr-TR" sz="4000" b="1" dirty="0"/>
              <a:t> etkili maddeler ürünün yüzeyinde birikir. </a:t>
            </a:r>
          </a:p>
          <a:p>
            <a:pPr algn="ctr">
              <a:buNone/>
            </a:pPr>
            <a:endParaRPr lang="tr-TR" sz="4000" b="1" dirty="0"/>
          </a:p>
          <a:p>
            <a:pPr algn="ctr">
              <a:buNone/>
            </a:pPr>
            <a:r>
              <a:rPr lang="tr-TR" sz="4000" b="1" dirty="0"/>
              <a:t>Dumanın yapısında bulunan organik asitler, formaldehit ve </a:t>
            </a:r>
            <a:r>
              <a:rPr lang="tr-TR" sz="4000" b="1" dirty="0" err="1"/>
              <a:t>fenolik</a:t>
            </a:r>
            <a:r>
              <a:rPr lang="tr-TR" sz="4000" b="1" dirty="0"/>
              <a:t> bileşikler </a:t>
            </a:r>
            <a:r>
              <a:rPr lang="tr-TR" sz="4000" b="1" dirty="0" err="1"/>
              <a:t>antibakteriyel</a:t>
            </a:r>
            <a:r>
              <a:rPr lang="tr-TR" sz="4000" b="1" dirty="0"/>
              <a:t> etki gösterirler.</a:t>
            </a:r>
            <a:endParaRPr lang="tr-TR" sz="4000"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357982"/>
          </a:xfrm>
        </p:spPr>
        <p:txBody>
          <a:bodyPr>
            <a:normAutofit fontScale="92500" lnSpcReduction="10000"/>
          </a:bodyPr>
          <a:lstStyle/>
          <a:p>
            <a:pPr algn="ctr">
              <a:buNone/>
            </a:pPr>
            <a:r>
              <a:rPr lang="tr-TR" sz="4000" b="1" dirty="0"/>
              <a:t>Fermente gıdaların üretimi sırasında uygulanan </a:t>
            </a:r>
            <a:r>
              <a:rPr lang="tr-TR" sz="4000" b="1" dirty="0" err="1"/>
              <a:t>fermentasyon</a:t>
            </a:r>
            <a:r>
              <a:rPr lang="tr-TR" sz="4000" b="1" dirty="0"/>
              <a:t> işlemi sırasında da, bazı bakteri türleri tarafından sentezlenen protein veya </a:t>
            </a:r>
            <a:r>
              <a:rPr lang="tr-TR" sz="4000" b="1" dirty="0" err="1"/>
              <a:t>peptid</a:t>
            </a:r>
            <a:r>
              <a:rPr lang="tr-TR" sz="4000" b="1" dirty="0"/>
              <a:t> yapısında olan ve bakteri ölümüne neden olan </a:t>
            </a:r>
            <a:r>
              <a:rPr lang="tr-TR" sz="4000" b="1" i="1" dirty="0" err="1">
                <a:solidFill>
                  <a:srgbClr val="C00000"/>
                </a:solidFill>
              </a:rPr>
              <a:t>bakteriosin</a:t>
            </a:r>
            <a:r>
              <a:rPr lang="tr-TR" sz="4000" b="1" dirty="0"/>
              <a:t> adı verilen maddeler de sentezlenebilmektedir.</a:t>
            </a:r>
          </a:p>
          <a:p>
            <a:pPr algn="ctr">
              <a:buNone/>
            </a:pPr>
            <a:endParaRPr lang="tr-TR" sz="4000" b="1" dirty="0"/>
          </a:p>
          <a:p>
            <a:pPr>
              <a:buNone/>
            </a:pPr>
            <a:r>
              <a:rPr lang="tr-TR" sz="3500" b="1" dirty="0" err="1">
                <a:solidFill>
                  <a:srgbClr val="C00000"/>
                </a:solidFill>
              </a:rPr>
              <a:t>Fermentasyon</a:t>
            </a:r>
            <a:r>
              <a:rPr lang="tr-TR" sz="3500" b="1" dirty="0">
                <a:solidFill>
                  <a:srgbClr val="C00000"/>
                </a:solidFill>
              </a:rPr>
              <a:t>:</a:t>
            </a:r>
            <a:r>
              <a:rPr lang="tr-TR" sz="3500" b="1" dirty="0"/>
              <a:t>Mikroorganizmalar tarafından oksijen kullanılmadan karbonhidratların </a:t>
            </a:r>
            <a:r>
              <a:rPr lang="tr-TR" sz="3500" b="1" dirty="0" err="1"/>
              <a:t>yıkımlanması</a:t>
            </a:r>
            <a:endParaRPr lang="tr-TR" sz="3500" b="1"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42852"/>
            <a:ext cx="8715436" cy="6500858"/>
          </a:xfrm>
        </p:spPr>
        <p:txBody>
          <a:bodyPr>
            <a:normAutofit fontScale="92500" lnSpcReduction="10000"/>
          </a:bodyPr>
          <a:lstStyle/>
          <a:p>
            <a:pPr>
              <a:buNone/>
            </a:pPr>
            <a:endParaRPr lang="tr-TR" b="1" dirty="0"/>
          </a:p>
          <a:p>
            <a:pPr algn="ctr">
              <a:buNone/>
            </a:pPr>
            <a:r>
              <a:rPr lang="tr-TR" sz="3600" b="1" dirty="0"/>
              <a:t>Fermente gıdaların üretimi sırasında, laktik asit bakterileri ortamdaki karbonhidratları </a:t>
            </a:r>
            <a:r>
              <a:rPr lang="tr-TR" sz="3600" b="1" dirty="0" err="1"/>
              <a:t>yıkımlayarak</a:t>
            </a:r>
            <a:r>
              <a:rPr lang="tr-TR" sz="3600" b="1" dirty="0"/>
              <a:t>, laktik asit üretirler.</a:t>
            </a:r>
          </a:p>
          <a:p>
            <a:pPr algn="ctr">
              <a:buNone/>
            </a:pPr>
            <a:endParaRPr lang="tr-TR" sz="3600" b="1" dirty="0"/>
          </a:p>
          <a:p>
            <a:pPr algn="ctr">
              <a:buNone/>
            </a:pPr>
            <a:r>
              <a:rPr lang="tr-TR" sz="3600" b="1" dirty="0"/>
              <a:t>Oluşan laktik asit ortamın </a:t>
            </a:r>
            <a:r>
              <a:rPr lang="tr-TR" sz="3600" b="1" dirty="0" err="1"/>
              <a:t>pH</a:t>
            </a:r>
            <a:r>
              <a:rPr lang="tr-TR" sz="3600" b="1" dirty="0"/>
              <a:t> değerini düşürerek, aside duyarlı mikroorganizmaların gelişimini sınırlandırır.</a:t>
            </a:r>
          </a:p>
          <a:p>
            <a:pPr algn="ctr">
              <a:buNone/>
            </a:pPr>
            <a:endParaRPr lang="tr-TR" sz="3600" b="1" dirty="0"/>
          </a:p>
          <a:p>
            <a:pPr algn="ctr">
              <a:buNone/>
            </a:pPr>
            <a:r>
              <a:rPr lang="tr-TR" sz="3600" b="1" dirty="0"/>
              <a:t>Fermente gıdalar: </a:t>
            </a:r>
            <a:r>
              <a:rPr lang="tr-TR" sz="3600" b="1" dirty="0" err="1"/>
              <a:t>Mikrobiyal</a:t>
            </a:r>
            <a:r>
              <a:rPr lang="tr-TR" sz="3600" b="1" dirty="0"/>
              <a:t> faaliyetler sonucu üretilen ürünler. Örneğin fermente sucuk, yoğurt, peynir, turşu, kefir, sirke, boza vb.</a:t>
            </a:r>
          </a:p>
          <a:p>
            <a:endParaRPr lang="tr-TR"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buNone/>
            </a:pPr>
            <a:r>
              <a:rPr lang="tr-TR" b="1" dirty="0">
                <a:solidFill>
                  <a:srgbClr val="C00000"/>
                </a:solidFill>
              </a:rPr>
              <a:t>Koruyucu Biyolojik Yapılar</a:t>
            </a:r>
          </a:p>
          <a:p>
            <a:pPr>
              <a:buNone/>
            </a:pPr>
            <a:endParaRPr lang="tr-TR" b="1" dirty="0">
              <a:solidFill>
                <a:srgbClr val="C00000"/>
              </a:solidFill>
            </a:endParaRPr>
          </a:p>
          <a:p>
            <a:pPr algn="ctr">
              <a:buNone/>
            </a:pPr>
            <a:r>
              <a:rPr lang="tr-TR" sz="3600" b="1" dirty="0"/>
              <a:t>Bazı gıdaların doğal yapıları, gıdaların bozulmasına neden olan mikroorganizmaların gıdaya girişini engellemektedir. </a:t>
            </a:r>
          </a:p>
          <a:p>
            <a:pPr algn="ctr">
              <a:buNone/>
            </a:pPr>
            <a:endParaRPr lang="tr-TR" sz="3600" b="1" dirty="0"/>
          </a:p>
          <a:p>
            <a:pPr algn="ctr">
              <a:buNone/>
            </a:pPr>
            <a:r>
              <a:rPr lang="tr-TR" sz="3600" b="1" dirty="0"/>
              <a:t>Buna örnek olarak meyvelerin kabukları, fındık- fıstık gibi gıdaların sert yapıdaki kabuk kısmı ile yumurta kabuğu gösterilebilir. </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lnSpcReduction="10000"/>
          </a:bodyPr>
          <a:lstStyle/>
          <a:p>
            <a:pPr algn="ctr">
              <a:buNone/>
            </a:pPr>
            <a:endParaRPr lang="tr-TR" sz="4000" b="1" dirty="0"/>
          </a:p>
          <a:p>
            <a:pPr algn="ctr">
              <a:buNone/>
            </a:pPr>
            <a:r>
              <a:rPr lang="tr-TR" sz="4000" b="1" dirty="0"/>
              <a:t>Gıdalarda koruyucu özelliğe sahip olan bu kabuklarda meydana gelebilecek kırılma ve çatlamalar mikroorganizmaların gıdanın içerisine girişini kolaylaştırmakta ve bozulmalara neden olmaktadır. </a:t>
            </a:r>
          </a:p>
          <a:p>
            <a:pPr algn="ctr">
              <a:buNone/>
            </a:pPr>
            <a:endParaRPr lang="tr-TR" sz="4000" b="1" dirty="0"/>
          </a:p>
          <a:p>
            <a:pPr algn="ctr">
              <a:buNone/>
            </a:pPr>
            <a:r>
              <a:rPr lang="tr-TR" sz="4000" b="1" dirty="0"/>
              <a:t>Bu nedenle zedelenmiş meyve ve sebzeler sağlam olanlara göre daha kısa sürede bozulmaktadır.</a:t>
            </a:r>
          </a:p>
          <a:p>
            <a:pPr algn="ctr">
              <a:buNone/>
            </a:pPr>
            <a:endParaRPr lang="tr-TR" sz="4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8643998" cy="6072230"/>
          </a:xfrm>
        </p:spPr>
        <p:txBody>
          <a:bodyPr>
            <a:normAutofit fontScale="92500"/>
          </a:bodyPr>
          <a:lstStyle/>
          <a:p>
            <a:pPr>
              <a:buNone/>
            </a:pPr>
            <a:r>
              <a:rPr lang="tr-TR" sz="3600" b="1" dirty="0">
                <a:solidFill>
                  <a:srgbClr val="C00000"/>
                </a:solidFill>
              </a:rPr>
              <a:t>Sonuç olarak, hijyen kurallarına uyulması şu yararları sağlar:</a:t>
            </a:r>
          </a:p>
          <a:p>
            <a:pPr>
              <a:buNone/>
            </a:pPr>
            <a:endParaRPr lang="tr-TR" sz="3600" b="1" dirty="0">
              <a:solidFill>
                <a:srgbClr val="C00000"/>
              </a:solidFill>
            </a:endParaRPr>
          </a:p>
          <a:p>
            <a:pPr lvl="0"/>
            <a:r>
              <a:rPr lang="tr-TR" sz="3600" b="1" dirty="0"/>
              <a:t>Enfeksiyon kontrolünü gerçekleştirir,</a:t>
            </a:r>
          </a:p>
          <a:p>
            <a:pPr lvl="0">
              <a:buNone/>
            </a:pPr>
            <a:endParaRPr lang="tr-TR" sz="3600" b="1" dirty="0"/>
          </a:p>
          <a:p>
            <a:pPr lvl="0"/>
            <a:r>
              <a:rPr lang="tr-TR" sz="3600" b="1" dirty="0"/>
              <a:t>Kazalardan korunmayı kolaylaştırır,</a:t>
            </a:r>
          </a:p>
          <a:p>
            <a:pPr lvl="0">
              <a:buNone/>
            </a:pPr>
            <a:endParaRPr lang="tr-TR" sz="3600" b="1" dirty="0"/>
          </a:p>
          <a:p>
            <a:pPr lvl="0"/>
            <a:r>
              <a:rPr lang="tr-TR" sz="3600" b="1" dirty="0"/>
              <a:t>Sağlıklı ve temiz ortamların oluşmasını sağlar,</a:t>
            </a:r>
          </a:p>
          <a:p>
            <a:pPr lvl="0">
              <a:buNone/>
            </a:pPr>
            <a:endParaRPr lang="tr-TR" sz="3600" b="1" dirty="0"/>
          </a:p>
          <a:p>
            <a:pPr lvl="0"/>
            <a:r>
              <a:rPr lang="tr-TR" sz="3600" b="1" dirty="0"/>
              <a:t>Kaliteli ve estetik çevre koşulları yaratır.</a:t>
            </a:r>
          </a:p>
          <a:p>
            <a:pPr>
              <a:buNone/>
            </a:pPr>
            <a:endParaRPr lang="tr-TR"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429420"/>
          </a:xfrm>
        </p:spPr>
        <p:txBody>
          <a:bodyPr>
            <a:normAutofit fontScale="92500" lnSpcReduction="10000"/>
          </a:bodyPr>
          <a:lstStyle/>
          <a:p>
            <a:pPr algn="ctr">
              <a:buNone/>
            </a:pPr>
            <a:r>
              <a:rPr lang="tr-TR" sz="3600" b="1" dirty="0"/>
              <a:t>Yumurta kabuğunun dış kısmında yumurtaya parlaklık veren </a:t>
            </a:r>
            <a:r>
              <a:rPr lang="tr-TR" sz="3600" b="1" dirty="0" err="1">
                <a:solidFill>
                  <a:srgbClr val="C00000"/>
                </a:solidFill>
              </a:rPr>
              <a:t>kutikul</a:t>
            </a:r>
            <a:r>
              <a:rPr lang="tr-TR" sz="3600" b="1" dirty="0"/>
              <a:t> denilen çok ince protein yapısında bir tabaka vardır.</a:t>
            </a:r>
          </a:p>
          <a:p>
            <a:pPr algn="ctr">
              <a:buNone/>
            </a:pPr>
            <a:endParaRPr lang="tr-TR" sz="3600" b="1" dirty="0"/>
          </a:p>
          <a:p>
            <a:pPr algn="ctr">
              <a:buNone/>
            </a:pPr>
            <a:r>
              <a:rPr lang="tr-TR" sz="3600" b="1" dirty="0" err="1"/>
              <a:t>Kutikuladan</a:t>
            </a:r>
            <a:r>
              <a:rPr lang="tr-TR" sz="3600" b="1" dirty="0"/>
              <a:t> gazlar ve rutubet kolaylıkla geçmesine rağmen, mikroorganizmalar geçememektedir. </a:t>
            </a:r>
          </a:p>
          <a:p>
            <a:pPr algn="ctr">
              <a:buNone/>
            </a:pPr>
            <a:endParaRPr lang="tr-TR" sz="3600" b="1" dirty="0"/>
          </a:p>
          <a:p>
            <a:pPr algn="ctr">
              <a:buNone/>
            </a:pPr>
            <a:r>
              <a:rPr lang="tr-TR" sz="3600" b="1" dirty="0" err="1"/>
              <a:t>Kutikula</a:t>
            </a:r>
            <a:r>
              <a:rPr lang="tr-TR" sz="3600" b="1" dirty="0"/>
              <a:t> tahrip edildiği takdirde, mikroorganizmaların yumurtaya girişini önleyen koruyucu mekanizma da bozulmuş olur.</a:t>
            </a:r>
          </a:p>
          <a:p>
            <a:pPr>
              <a:buNone/>
            </a:pPr>
            <a:endParaRPr lang="tr-TR"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r>
              <a:rPr lang="tr-TR" b="1" dirty="0">
                <a:solidFill>
                  <a:srgbClr val="C00000"/>
                </a:solidFill>
              </a:rPr>
              <a:t>Dış Faktörler </a:t>
            </a:r>
          </a:p>
          <a:p>
            <a:pPr>
              <a:buNone/>
            </a:pPr>
            <a:r>
              <a:rPr lang="tr-TR" b="1" dirty="0">
                <a:solidFill>
                  <a:srgbClr val="C00000"/>
                </a:solidFill>
              </a:rPr>
              <a:t>Sıcaklık</a:t>
            </a:r>
          </a:p>
          <a:p>
            <a:pPr>
              <a:buNone/>
            </a:pPr>
            <a:endParaRPr lang="tr-TR" b="1" dirty="0">
              <a:solidFill>
                <a:srgbClr val="C00000"/>
              </a:solidFill>
            </a:endParaRPr>
          </a:p>
          <a:p>
            <a:pPr algn="ctr">
              <a:buNone/>
            </a:pPr>
            <a:r>
              <a:rPr lang="tr-TR" b="1" dirty="0"/>
              <a:t>Mikroorganizmaların gelişiminde rol oynayan en önemli faktörlerden bir tanesidir.</a:t>
            </a:r>
          </a:p>
          <a:p>
            <a:pPr algn="ctr">
              <a:buNone/>
            </a:pPr>
            <a:endParaRPr lang="tr-TR" b="1" dirty="0"/>
          </a:p>
          <a:p>
            <a:pPr algn="ctr">
              <a:buNone/>
            </a:pPr>
            <a:r>
              <a:rPr lang="tr-TR" b="1" dirty="0"/>
              <a:t> Her mikroorganizma veya mikroorganizma grubunun gelişebildiği minimum, optimum ve maksimum sıcaklık değeri vardır.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r>
              <a:rPr lang="tr-TR" sz="4000" b="1" dirty="0"/>
              <a:t>Optimal üreme sıcaklığı dendiğinde mikroorganizmanın çoğalma hızının en yüksek seviyede bulunduğu anlaşılır. </a:t>
            </a:r>
          </a:p>
          <a:p>
            <a:pPr algn="ctr">
              <a:buNone/>
            </a:pPr>
            <a:endParaRPr lang="tr-TR" sz="4000" b="1" dirty="0"/>
          </a:p>
          <a:p>
            <a:pPr algn="ctr">
              <a:buNone/>
            </a:pPr>
            <a:r>
              <a:rPr lang="tr-TR" sz="4000" b="1" dirty="0"/>
              <a:t>Minimum ve maksimum sıcaklık değerlerine yaklaşıldığında ise, mikroorganizmaların üremelerinde azalma meydana gelir.</a:t>
            </a:r>
          </a:p>
          <a:p>
            <a:pPr>
              <a:buNone/>
            </a:pPr>
            <a:endParaRPr lang="tr-TR"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endParaRPr lang="tr-TR" sz="4000" b="1" dirty="0"/>
          </a:p>
          <a:p>
            <a:pPr algn="ctr">
              <a:buNone/>
            </a:pPr>
            <a:r>
              <a:rPr lang="tr-TR" sz="4000" b="1" dirty="0"/>
              <a:t>Mikroorganizmaların büyük bir çoğunluğunun optimal üreme sıcaklığı 14 °C ile 40 °C arasında değişir.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b="1" dirty="0"/>
              <a:t>Mikroorganizmalar optimal üreme sıcaklık değerlerine göre 4 gruba ayrılır.</a:t>
            </a:r>
          </a:p>
          <a:p>
            <a:pPr lvl="0" algn="just"/>
            <a:endParaRPr lang="tr-TR" b="1" dirty="0"/>
          </a:p>
          <a:p>
            <a:pPr lvl="0" algn="just">
              <a:buNone/>
            </a:pPr>
            <a:r>
              <a:rPr lang="tr-TR" b="1" dirty="0">
                <a:solidFill>
                  <a:srgbClr val="C00000"/>
                </a:solidFill>
              </a:rPr>
              <a:t>1.</a:t>
            </a:r>
            <a:r>
              <a:rPr lang="tr-TR" b="1" dirty="0" err="1"/>
              <a:t>Termofiller</a:t>
            </a:r>
            <a:r>
              <a:rPr lang="tr-TR" b="1" dirty="0"/>
              <a:t>(Yüksek sıcaklığı seven mikroorganizmalar)</a:t>
            </a:r>
          </a:p>
          <a:p>
            <a:pPr lvl="0" algn="just">
              <a:buNone/>
            </a:pPr>
            <a:r>
              <a:rPr lang="tr-TR" b="1" dirty="0">
                <a:solidFill>
                  <a:srgbClr val="C00000"/>
                </a:solidFill>
              </a:rPr>
              <a:t>2.</a:t>
            </a:r>
            <a:r>
              <a:rPr lang="tr-TR" b="1" dirty="0" err="1"/>
              <a:t>Mezofiller</a:t>
            </a:r>
            <a:r>
              <a:rPr lang="tr-TR" b="1" dirty="0"/>
              <a:t>(Ilık ortamları tercih eden mikroorganizmalar)</a:t>
            </a:r>
          </a:p>
          <a:p>
            <a:pPr lvl="0" algn="just">
              <a:buNone/>
            </a:pPr>
            <a:r>
              <a:rPr lang="tr-TR" b="1" dirty="0">
                <a:solidFill>
                  <a:srgbClr val="C00000"/>
                </a:solidFill>
              </a:rPr>
              <a:t>3.</a:t>
            </a:r>
            <a:r>
              <a:rPr lang="tr-TR" b="1" dirty="0" err="1"/>
              <a:t>Psikrofiller</a:t>
            </a:r>
            <a:r>
              <a:rPr lang="tr-TR" b="1" dirty="0"/>
              <a:t> (Soğuk seven mikroorganizmalar)</a:t>
            </a:r>
            <a:endParaRPr lang="tr-TR" b="1" i="1" dirty="0"/>
          </a:p>
          <a:p>
            <a:pPr algn="just">
              <a:buNone/>
            </a:pPr>
            <a:r>
              <a:rPr lang="tr-TR" b="1" dirty="0">
                <a:solidFill>
                  <a:srgbClr val="C00000"/>
                </a:solidFill>
              </a:rPr>
              <a:t>4.</a:t>
            </a:r>
            <a:r>
              <a:rPr lang="tr-TR" b="1" dirty="0" err="1"/>
              <a:t>Psikrotroflar</a:t>
            </a:r>
            <a:r>
              <a:rPr lang="tr-TR" b="1" dirty="0"/>
              <a:t>(Soğuk seven mikroorganizmalar</a:t>
            </a:r>
            <a:r>
              <a:rPr lang="tr-TR" dirty="0"/>
              <a:t>) </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err="1"/>
              <a:t>Termofilik</a:t>
            </a:r>
            <a:r>
              <a:rPr lang="tr-TR" sz="3600" b="1" dirty="0"/>
              <a:t> mikroorganizmaların optimal üreme sıcaklığı 55-75 °C arasındadır. </a:t>
            </a:r>
          </a:p>
          <a:p>
            <a:pPr algn="ctr">
              <a:buNone/>
            </a:pPr>
            <a:endParaRPr lang="tr-TR" sz="3600" b="1" dirty="0"/>
          </a:p>
          <a:p>
            <a:pPr algn="ctr">
              <a:buNone/>
            </a:pPr>
            <a:r>
              <a:rPr lang="tr-TR" sz="3600" b="1" dirty="0"/>
              <a:t>Bu sıcaklık değerlerinde gelişen küf ve maya olmadığı için </a:t>
            </a:r>
            <a:r>
              <a:rPr lang="tr-TR" sz="3600" b="1" dirty="0" err="1"/>
              <a:t>termofilik</a:t>
            </a:r>
            <a:r>
              <a:rPr lang="tr-TR" sz="3600" b="1" dirty="0"/>
              <a:t> deyimi sadece bakteriler için kullanılmaktadır. </a:t>
            </a:r>
          </a:p>
          <a:p>
            <a:pPr algn="ctr">
              <a:buNone/>
            </a:pPr>
            <a:endParaRPr lang="tr-TR" sz="3600" b="1" dirty="0"/>
          </a:p>
          <a:p>
            <a:pPr algn="ctr">
              <a:buNone/>
            </a:pPr>
            <a:r>
              <a:rPr lang="tr-TR" sz="3600" b="1" dirty="0" err="1"/>
              <a:t>Termofilik</a:t>
            </a:r>
            <a:r>
              <a:rPr lang="tr-TR" sz="3600" b="1" dirty="0"/>
              <a:t> bakterilerin büyük bir kısmı </a:t>
            </a:r>
            <a:r>
              <a:rPr lang="en-US" sz="3600" b="1" i="1" dirty="0"/>
              <a:t>Bacillus </a:t>
            </a:r>
            <a:r>
              <a:rPr lang="tr-TR" sz="3600" b="1" dirty="0"/>
              <a:t>ve </a:t>
            </a:r>
            <a:r>
              <a:rPr lang="en-US" sz="3600" b="1" i="1" dirty="0"/>
              <a:t>Clostridium</a:t>
            </a:r>
            <a:r>
              <a:rPr lang="en-US" sz="3600" b="1" dirty="0"/>
              <a:t> </a:t>
            </a:r>
            <a:r>
              <a:rPr lang="tr-TR" sz="3600" b="1" dirty="0"/>
              <a:t>cinsleri içersinde yer almaktadır.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3600" b="1" dirty="0"/>
          </a:p>
          <a:p>
            <a:pPr algn="ctr">
              <a:buNone/>
            </a:pPr>
            <a:r>
              <a:rPr lang="tr-TR" sz="3600" b="1" dirty="0" err="1"/>
              <a:t>mezofilik</a:t>
            </a:r>
            <a:r>
              <a:rPr lang="tr-TR" sz="3600" b="1" dirty="0"/>
              <a:t> mikroorganizmaların optimum üreme sıcaklığı </a:t>
            </a:r>
            <a:r>
              <a:rPr lang="tr-TR" sz="3600" b="1" dirty="0">
                <a:solidFill>
                  <a:srgbClr val="C00000"/>
                </a:solidFill>
              </a:rPr>
              <a:t>30-40 °</a:t>
            </a:r>
            <a:r>
              <a:rPr lang="tr-TR" sz="3600" b="1" dirty="0" err="1">
                <a:solidFill>
                  <a:srgbClr val="C00000"/>
                </a:solidFill>
              </a:rPr>
              <a:t>C</a:t>
            </a:r>
            <a:r>
              <a:rPr lang="tr-TR" sz="3600" b="1" dirty="0" err="1"/>
              <a:t>’ler</a:t>
            </a:r>
            <a:r>
              <a:rPr lang="tr-TR" sz="3600" b="1" dirty="0"/>
              <a:t> arasında değişir.</a:t>
            </a:r>
          </a:p>
          <a:p>
            <a:pPr algn="ctr">
              <a:buNone/>
            </a:pPr>
            <a:endParaRPr lang="tr-TR" sz="3600" b="1" dirty="0"/>
          </a:p>
          <a:p>
            <a:pPr algn="ctr">
              <a:buNone/>
            </a:pPr>
            <a:r>
              <a:rPr lang="tr-TR" sz="3600" b="1" dirty="0"/>
              <a:t> İnsan ve hayvanlarda hastalıklara neden olabilen patojen mikroorganizmaların çoğunluğu </a:t>
            </a:r>
            <a:r>
              <a:rPr lang="tr-TR" sz="3600" b="1" dirty="0" err="1"/>
              <a:t>mezofilik</a:t>
            </a:r>
            <a:r>
              <a:rPr lang="tr-TR" sz="3600" b="1" dirty="0"/>
              <a:t> grup içersinde yer alır. </a:t>
            </a:r>
          </a:p>
          <a:p>
            <a:pPr>
              <a:buNone/>
            </a:pPr>
            <a:endParaRPr lang="tr-TR"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Bu grupta yer alan patojenlere örnek olarak </a:t>
            </a:r>
            <a:r>
              <a:rPr lang="en-US" sz="3600" b="1" i="1" dirty="0"/>
              <a:t>Salmonella, S. </a:t>
            </a:r>
            <a:r>
              <a:rPr lang="en-US" sz="3600" b="1" i="1" dirty="0" err="1"/>
              <a:t>aureus</a:t>
            </a:r>
            <a:r>
              <a:rPr lang="en-US" sz="3600" b="1" dirty="0"/>
              <a:t> </a:t>
            </a:r>
            <a:r>
              <a:rPr lang="tr-TR" sz="3600" b="1" dirty="0"/>
              <a:t>ve </a:t>
            </a:r>
            <a:r>
              <a:rPr lang="tr-TR" sz="3600" b="1" i="1" dirty="0"/>
              <a:t>C. </a:t>
            </a:r>
            <a:r>
              <a:rPr lang="tr-TR" sz="3600" b="1" i="1" dirty="0" err="1"/>
              <a:t>perfringens</a:t>
            </a:r>
            <a:r>
              <a:rPr lang="tr-TR" sz="3600" b="1" dirty="0"/>
              <a:t> verilebilir.</a:t>
            </a:r>
          </a:p>
          <a:p>
            <a:pPr algn="ctr">
              <a:buNone/>
            </a:pPr>
            <a:endParaRPr lang="tr-TR" sz="3600" b="1" dirty="0"/>
          </a:p>
          <a:p>
            <a:pPr algn="ctr">
              <a:buNone/>
            </a:pPr>
            <a:r>
              <a:rPr lang="tr-TR" sz="3600" b="1" dirty="0" err="1"/>
              <a:t>Mezofilik</a:t>
            </a:r>
            <a:r>
              <a:rPr lang="tr-TR" sz="3600" b="1" dirty="0"/>
              <a:t> mikroorganizmalar gıda maddelerinin bozulmasında da önem taşırlar.</a:t>
            </a:r>
          </a:p>
          <a:p>
            <a:pPr algn="ctr">
              <a:buNone/>
            </a:pPr>
            <a:endParaRPr lang="tr-TR" sz="3600" b="1"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Düşük sıcaklıkta üreyen 2 </a:t>
            </a:r>
            <a:r>
              <a:rPr lang="tr-TR" sz="3600" b="1" dirty="0" err="1"/>
              <a:t>mikroorganiz</a:t>
            </a:r>
            <a:r>
              <a:rPr lang="tr-TR" sz="3600" b="1" dirty="0"/>
              <a:t> grubu vardır.</a:t>
            </a:r>
          </a:p>
          <a:p>
            <a:pPr algn="ctr">
              <a:buNone/>
            </a:pPr>
            <a:endParaRPr lang="tr-TR" sz="3600" b="1" dirty="0"/>
          </a:p>
          <a:p>
            <a:pPr algn="ctr">
              <a:buNone/>
            </a:pPr>
            <a:r>
              <a:rPr lang="tr-TR" sz="3600" b="1" dirty="0"/>
              <a:t> Birincisi optimum üremesi 20°</a:t>
            </a:r>
            <a:r>
              <a:rPr lang="tr-TR" sz="3600" b="1" dirty="0" err="1"/>
              <a:t>C'nin</a:t>
            </a:r>
            <a:r>
              <a:rPr lang="tr-TR" sz="3600" b="1" dirty="0"/>
              <a:t> altında olan </a:t>
            </a:r>
            <a:r>
              <a:rPr lang="tr-TR" sz="3600" b="1" dirty="0" err="1">
                <a:solidFill>
                  <a:srgbClr val="C00000"/>
                </a:solidFill>
              </a:rPr>
              <a:t>psikrofiller</a:t>
            </a:r>
            <a:r>
              <a:rPr lang="tr-TR" sz="3600" b="1" dirty="0"/>
              <a:t>, ikincisi ise </a:t>
            </a:r>
            <a:r>
              <a:rPr lang="tr-TR" sz="3600" b="1" dirty="0" err="1">
                <a:solidFill>
                  <a:srgbClr val="C00000"/>
                </a:solidFill>
              </a:rPr>
              <a:t>psikrotrof</a:t>
            </a:r>
            <a:r>
              <a:rPr lang="tr-TR" sz="3600" b="1" dirty="0"/>
              <a:t> olarak adlandırılan ve optimum üreme sıcaklığı 20°C‘</a:t>
            </a:r>
            <a:r>
              <a:rPr lang="tr-TR" sz="3600" b="1" dirty="0" err="1"/>
              <a:t>nin</a:t>
            </a:r>
            <a:r>
              <a:rPr lang="tr-TR" sz="3600" b="1" dirty="0"/>
              <a:t> üzerinde olmakla beraber, bu sıcaklığın altında diğer bir deyişle </a:t>
            </a:r>
            <a:r>
              <a:rPr lang="tr-TR" sz="3600" b="1" dirty="0" err="1"/>
              <a:t>psikrofil</a:t>
            </a:r>
            <a:r>
              <a:rPr lang="tr-TR" sz="3600" b="1" dirty="0"/>
              <a:t> koşullarda da kolayca üreyebilenlerdir.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err="1">
                <a:solidFill>
                  <a:srgbClr val="C00000"/>
                </a:solidFill>
              </a:rPr>
              <a:t>Psikrotroflar</a:t>
            </a:r>
            <a:r>
              <a:rPr lang="tr-TR" sz="4000" b="1" dirty="0"/>
              <a:t> gıda mikrobiyolojisinde </a:t>
            </a:r>
            <a:r>
              <a:rPr lang="tr-TR" sz="4000" b="1" dirty="0" err="1"/>
              <a:t>psikrofillerden</a:t>
            </a:r>
            <a:r>
              <a:rPr lang="tr-TR" sz="4000" b="1" dirty="0"/>
              <a:t> daha önemlidir. </a:t>
            </a:r>
          </a:p>
          <a:p>
            <a:pPr algn="ctr">
              <a:buNone/>
            </a:pPr>
            <a:endParaRPr lang="tr-TR" sz="4000" b="1" dirty="0"/>
          </a:p>
          <a:p>
            <a:pPr algn="ctr">
              <a:buNone/>
            </a:pPr>
            <a:r>
              <a:rPr lang="tr-TR" sz="4000" b="1" dirty="0"/>
              <a:t>Çünkü bunlar sıcaklığa karşı daha esnek bir özellik gösterip, geniş bir sıcaklık bandında ürerler ve bir kısmı patojendir. </a:t>
            </a:r>
            <a:endParaRPr lang="tr-TR"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gn="ctr">
              <a:buNone/>
            </a:pPr>
            <a:r>
              <a:rPr lang="tr-TR" sz="3600" b="1" dirty="0">
                <a:solidFill>
                  <a:srgbClr val="C00000"/>
                </a:solidFill>
              </a:rPr>
              <a:t>Bütün bu faydaların gerçekleşebilmesi için hijyen sağlamada dikkat edilmesi gereken bazı ilkeler vardır:</a:t>
            </a:r>
          </a:p>
          <a:p>
            <a:pPr algn="ctr">
              <a:buNone/>
            </a:pPr>
            <a:endParaRPr lang="tr-TR" sz="3600" b="1" dirty="0">
              <a:solidFill>
                <a:srgbClr val="C00000"/>
              </a:solidFill>
            </a:endParaRPr>
          </a:p>
          <a:p>
            <a:pPr lvl="0"/>
            <a:r>
              <a:rPr lang="tr-TR" sz="3600" b="1" dirty="0"/>
              <a:t>Kaliteli hammadde seçimi,</a:t>
            </a:r>
          </a:p>
          <a:p>
            <a:pPr lvl="0">
              <a:buNone/>
            </a:pPr>
            <a:endParaRPr lang="tr-TR" sz="3600" b="1" dirty="0"/>
          </a:p>
          <a:p>
            <a:pPr lvl="0"/>
            <a:r>
              <a:rPr lang="tr-TR" sz="3600" b="1" dirty="0"/>
              <a:t>İyi bir işletme tasarımı,</a:t>
            </a:r>
          </a:p>
          <a:p>
            <a:pPr lvl="0">
              <a:buNone/>
            </a:pPr>
            <a:endParaRPr lang="tr-TR" sz="3600" b="1" dirty="0"/>
          </a:p>
          <a:p>
            <a:pPr lvl="0"/>
            <a:r>
              <a:rPr lang="tr-TR" sz="3600" b="1" dirty="0"/>
              <a:t>Uygun ekipmanların kullanılması,</a:t>
            </a:r>
          </a:p>
          <a:p>
            <a:pPr>
              <a:buNone/>
            </a:pPr>
            <a:endParaRPr lang="tr-TR" sz="3600" b="1"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err="1"/>
              <a:t>Psikrofiller</a:t>
            </a:r>
            <a:r>
              <a:rPr lang="tr-TR" sz="4000" b="1" dirty="0"/>
              <a:t> 20°</a:t>
            </a:r>
            <a:r>
              <a:rPr lang="tr-TR" sz="4000" b="1" dirty="0" err="1"/>
              <a:t>C'nin</a:t>
            </a:r>
            <a:r>
              <a:rPr lang="tr-TR" sz="4000" b="1" dirty="0"/>
              <a:t> üzerindeki sıcaklıkla kolayca ölürler.</a:t>
            </a:r>
          </a:p>
          <a:p>
            <a:pPr algn="ctr">
              <a:buNone/>
            </a:pPr>
            <a:endParaRPr lang="tr-TR" sz="4000" b="1" dirty="0"/>
          </a:p>
          <a:p>
            <a:pPr algn="ctr">
              <a:buNone/>
            </a:pPr>
            <a:r>
              <a:rPr lang="tr-TR" sz="4000" b="1" dirty="0"/>
              <a:t> En iyi şekilde 20-45°C arasında üreyen </a:t>
            </a:r>
            <a:r>
              <a:rPr lang="tr-TR" sz="4000" b="1" dirty="0" err="1"/>
              <a:t>mezofiller</a:t>
            </a:r>
            <a:r>
              <a:rPr lang="tr-TR" sz="4000" b="1" dirty="0"/>
              <a:t> içinde ise, insanda hastalık yapan mikroorganizmalar bulunur. </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3600" b="1" dirty="0"/>
          </a:p>
          <a:p>
            <a:pPr algn="ctr">
              <a:buNone/>
            </a:pPr>
            <a:endParaRPr lang="tr-TR" sz="3600" b="1" dirty="0"/>
          </a:p>
          <a:p>
            <a:pPr algn="ctr">
              <a:buNone/>
            </a:pPr>
            <a:r>
              <a:rPr lang="tr-TR" sz="3600" b="1" dirty="0" err="1"/>
              <a:t>Psikrotroflar</a:t>
            </a:r>
            <a:r>
              <a:rPr lang="tr-TR" sz="3600" b="1" dirty="0"/>
              <a:t> içersinde yer alan başlıca bakteriler </a:t>
            </a:r>
            <a:r>
              <a:rPr lang="tr-TR" sz="3600" b="1" i="1" dirty="0" err="1"/>
              <a:t>Alcaligenes</a:t>
            </a:r>
            <a:r>
              <a:rPr lang="fr-FR" sz="3600" b="1" i="1" dirty="0"/>
              <a:t>, </a:t>
            </a:r>
            <a:r>
              <a:rPr lang="fr-FR" sz="3600" b="1" i="1" dirty="0" err="1"/>
              <a:t>Corynebacterium</a:t>
            </a:r>
            <a:r>
              <a:rPr lang="fr-FR" sz="3600" b="1" i="1" dirty="0"/>
              <a:t>, </a:t>
            </a:r>
            <a:r>
              <a:rPr lang="fr-FR" sz="3600" b="1" i="1" dirty="0" err="1"/>
              <a:t>Flavobacterium</a:t>
            </a:r>
            <a:r>
              <a:rPr lang="fr-FR" sz="3600" b="1" i="1" dirty="0"/>
              <a:t>, </a:t>
            </a:r>
            <a:r>
              <a:rPr lang="tr-TR" sz="3600" b="1" i="1" dirty="0" err="1"/>
              <a:t>Lactobasillus</a:t>
            </a:r>
            <a:r>
              <a:rPr lang="tr-TR" sz="3600" b="1" i="1" dirty="0"/>
              <a:t>, </a:t>
            </a:r>
            <a:r>
              <a:rPr lang="en-US" sz="3600" b="1" i="1" dirty="0"/>
              <a:t>Micrococcus,</a:t>
            </a:r>
            <a:r>
              <a:rPr lang="tr-TR" sz="3600" b="1" i="1" dirty="0"/>
              <a:t> </a:t>
            </a:r>
            <a:r>
              <a:rPr lang="tr-TR" sz="3600" b="1" i="1" dirty="0" err="1"/>
              <a:t>Pseudomonas</a:t>
            </a:r>
            <a:r>
              <a:rPr lang="tr-TR" sz="3600" b="1" dirty="0"/>
              <a:t> ve </a:t>
            </a:r>
            <a:r>
              <a:rPr lang="tr-TR" sz="3600" b="1" dirty="0" err="1"/>
              <a:t>Enteroccoccustur</a:t>
            </a:r>
            <a:r>
              <a:rPr lang="tr-TR" dirty="0"/>
              <a:t>.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i="1" dirty="0">
              <a:solidFill>
                <a:srgbClr val="C00000"/>
              </a:solidFill>
            </a:endParaRPr>
          </a:p>
          <a:p>
            <a:pPr algn="ctr">
              <a:buNone/>
            </a:pPr>
            <a:endParaRPr lang="tr-TR" sz="3600" b="1" i="1" dirty="0">
              <a:solidFill>
                <a:srgbClr val="C00000"/>
              </a:solidFill>
            </a:endParaRPr>
          </a:p>
          <a:p>
            <a:pPr algn="ctr">
              <a:buNone/>
            </a:pPr>
            <a:r>
              <a:rPr lang="tr-TR" sz="3600" b="1" i="1" dirty="0" err="1">
                <a:solidFill>
                  <a:srgbClr val="C00000"/>
                </a:solidFill>
              </a:rPr>
              <a:t>Pseudomonas</a:t>
            </a:r>
            <a:r>
              <a:rPr lang="tr-TR" sz="3600" b="1" i="1" dirty="0"/>
              <a:t> ile </a:t>
            </a:r>
            <a:r>
              <a:rPr lang="tr-TR" sz="3600" b="1" i="1" dirty="0" err="1">
                <a:solidFill>
                  <a:srgbClr val="C00000"/>
                </a:solidFill>
              </a:rPr>
              <a:t>Enteroccoccus</a:t>
            </a:r>
            <a:r>
              <a:rPr lang="tr-TR" sz="3600" b="1" dirty="0"/>
              <a:t> soyu içersinde bulunan </a:t>
            </a:r>
            <a:r>
              <a:rPr lang="tr-TR" sz="3600" b="1" dirty="0" err="1"/>
              <a:t>psikrotroflar</a:t>
            </a:r>
            <a:r>
              <a:rPr lang="tr-TR" sz="3600" b="1" dirty="0"/>
              <a:t> gıdalarda en çok bulunan bakteriler içersindedir ve buzdolabı sıcaklığında gelişmek suretiyle et, balık, tavuk eti, yumurta ile diğer gıdaların bozulmasına neden olurlar.</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14282" y="285730"/>
          <a:ext cx="8643997" cy="5715036"/>
        </p:xfrm>
        <a:graphic>
          <a:graphicData uri="http://schemas.openxmlformats.org/drawingml/2006/table">
            <a:tbl>
              <a:tblPr/>
              <a:tblGrid>
                <a:gridCol w="2162517">
                  <a:extLst>
                    <a:ext uri="{9D8B030D-6E8A-4147-A177-3AD203B41FA5}">
                      <a16:colId xmlns:a16="http://schemas.microsoft.com/office/drawing/2014/main" val="20000"/>
                    </a:ext>
                  </a:extLst>
                </a:gridCol>
                <a:gridCol w="2144304">
                  <a:extLst>
                    <a:ext uri="{9D8B030D-6E8A-4147-A177-3AD203B41FA5}">
                      <a16:colId xmlns:a16="http://schemas.microsoft.com/office/drawing/2014/main" val="20001"/>
                    </a:ext>
                  </a:extLst>
                </a:gridCol>
                <a:gridCol w="2168588">
                  <a:extLst>
                    <a:ext uri="{9D8B030D-6E8A-4147-A177-3AD203B41FA5}">
                      <a16:colId xmlns:a16="http://schemas.microsoft.com/office/drawing/2014/main" val="20002"/>
                    </a:ext>
                  </a:extLst>
                </a:gridCol>
                <a:gridCol w="2168588">
                  <a:extLst>
                    <a:ext uri="{9D8B030D-6E8A-4147-A177-3AD203B41FA5}">
                      <a16:colId xmlns:a16="http://schemas.microsoft.com/office/drawing/2014/main" val="20003"/>
                    </a:ext>
                  </a:extLst>
                </a:gridCol>
              </a:tblGrid>
              <a:tr h="952506">
                <a:tc rowSpan="2">
                  <a:txBody>
                    <a:bodyPr/>
                    <a:lstStyle/>
                    <a:p>
                      <a:pPr indent="-381000" algn="ctr">
                        <a:lnSpc>
                          <a:spcPct val="115000"/>
                        </a:lnSpc>
                        <a:spcAft>
                          <a:spcPts val="0"/>
                        </a:spcAft>
                      </a:pPr>
                      <a:r>
                        <a:rPr lang="tr-TR" sz="2800" b="1" spc="0" dirty="0">
                          <a:solidFill>
                            <a:srgbClr val="000000"/>
                          </a:solidFill>
                          <a:latin typeface="Calibri"/>
                          <a:ea typeface="Arial"/>
                          <a:cs typeface="Arial"/>
                        </a:rPr>
                        <a:t>Grup</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indent="-381000" algn="ctr">
                        <a:lnSpc>
                          <a:spcPct val="115000"/>
                        </a:lnSpc>
                        <a:spcAft>
                          <a:spcPts val="0"/>
                        </a:spcAft>
                      </a:pPr>
                      <a:r>
                        <a:rPr lang="tr-TR" sz="2800" b="1" spc="0" dirty="0">
                          <a:solidFill>
                            <a:srgbClr val="000000"/>
                          </a:solidFill>
                          <a:latin typeface="Calibri"/>
                          <a:ea typeface="Arial"/>
                          <a:cs typeface="Arial"/>
                        </a:rPr>
                        <a:t>Sıcaklık °C</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952506">
                <a:tc vMerge="1">
                  <a:txBody>
                    <a:bodyPr/>
                    <a:lstStyle/>
                    <a:p>
                      <a:endParaRPr lang="tr-TR"/>
                    </a:p>
                  </a:txBody>
                  <a:tcPr/>
                </a:tc>
                <a:tc>
                  <a:txBody>
                    <a:bodyPr/>
                    <a:lstStyle/>
                    <a:p>
                      <a:pPr indent="-381000" algn="ctr">
                        <a:lnSpc>
                          <a:spcPct val="115000"/>
                        </a:lnSpc>
                        <a:spcAft>
                          <a:spcPts val="0"/>
                        </a:spcAft>
                      </a:pPr>
                      <a:r>
                        <a:rPr lang="tr-TR" sz="2800" b="1" spc="0" dirty="0">
                          <a:solidFill>
                            <a:srgbClr val="000000"/>
                          </a:solidFill>
                          <a:latin typeface="Calibri"/>
                          <a:ea typeface="Arial"/>
                          <a:cs typeface="Arial"/>
                        </a:rPr>
                        <a:t>Minimum</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dirty="0">
                          <a:solidFill>
                            <a:srgbClr val="000000"/>
                          </a:solidFill>
                          <a:latin typeface="Calibri"/>
                          <a:ea typeface="Arial"/>
                          <a:cs typeface="Arial"/>
                        </a:rPr>
                        <a:t>Optimum</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en-US" sz="2800" b="1" spc="0">
                          <a:solidFill>
                            <a:srgbClr val="000000"/>
                          </a:solidFill>
                          <a:latin typeface="Calibri"/>
                          <a:ea typeface="Arial"/>
                          <a:cs typeface="Arial"/>
                        </a:rPr>
                        <a:t>Maximum</a:t>
                      </a:r>
                      <a:endParaRPr lang="tr-TR" sz="280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52506">
                <a:tc>
                  <a:txBody>
                    <a:bodyPr/>
                    <a:lstStyle/>
                    <a:p>
                      <a:pPr marL="38100" indent="-381000" algn="l">
                        <a:lnSpc>
                          <a:spcPct val="115000"/>
                        </a:lnSpc>
                        <a:spcAft>
                          <a:spcPts val="0"/>
                        </a:spcAft>
                      </a:pPr>
                      <a:r>
                        <a:rPr lang="tr-TR" sz="2800" b="1" spc="0">
                          <a:solidFill>
                            <a:srgbClr val="000000"/>
                          </a:solidFill>
                          <a:latin typeface="Calibri"/>
                          <a:ea typeface="Arial"/>
                          <a:cs typeface="Arial"/>
                        </a:rPr>
                        <a:t>Termofiller</a:t>
                      </a:r>
                      <a:endParaRPr lang="tr-TR" sz="280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a:solidFill>
                            <a:srgbClr val="000000"/>
                          </a:solidFill>
                          <a:latin typeface="Calibri"/>
                          <a:ea typeface="Arial"/>
                          <a:cs typeface="Arial"/>
                        </a:rPr>
                        <a:t>40-45</a:t>
                      </a:r>
                      <a:endParaRPr lang="tr-TR" sz="280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dirty="0">
                          <a:solidFill>
                            <a:srgbClr val="000000"/>
                          </a:solidFill>
                          <a:latin typeface="Calibri"/>
                          <a:ea typeface="Arial"/>
                          <a:cs typeface="Arial"/>
                        </a:rPr>
                        <a:t>55-75</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a:solidFill>
                            <a:srgbClr val="000000"/>
                          </a:solidFill>
                          <a:latin typeface="Calibri"/>
                          <a:ea typeface="Arial"/>
                          <a:cs typeface="Arial"/>
                        </a:rPr>
                        <a:t>60-90</a:t>
                      </a:r>
                      <a:endParaRPr lang="tr-TR" sz="280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52506">
                <a:tc>
                  <a:txBody>
                    <a:bodyPr/>
                    <a:lstStyle/>
                    <a:p>
                      <a:pPr marL="38100" indent="-381000" algn="l">
                        <a:lnSpc>
                          <a:spcPct val="115000"/>
                        </a:lnSpc>
                        <a:spcAft>
                          <a:spcPts val="0"/>
                        </a:spcAft>
                      </a:pPr>
                      <a:r>
                        <a:rPr lang="tr-TR" sz="2800" b="1" spc="0">
                          <a:solidFill>
                            <a:srgbClr val="000000"/>
                          </a:solidFill>
                          <a:latin typeface="Calibri"/>
                          <a:ea typeface="Arial"/>
                          <a:cs typeface="Arial"/>
                        </a:rPr>
                        <a:t>Mezofiller</a:t>
                      </a:r>
                      <a:endParaRPr lang="tr-TR" sz="280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a:solidFill>
                            <a:srgbClr val="000000"/>
                          </a:solidFill>
                          <a:latin typeface="Calibri"/>
                          <a:ea typeface="Arial"/>
                          <a:cs typeface="Arial"/>
                        </a:rPr>
                        <a:t>5-15</a:t>
                      </a:r>
                      <a:endParaRPr lang="tr-TR" sz="280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dirty="0">
                          <a:solidFill>
                            <a:srgbClr val="000000"/>
                          </a:solidFill>
                          <a:latin typeface="Calibri"/>
                          <a:ea typeface="Arial"/>
                          <a:cs typeface="Arial"/>
                        </a:rPr>
                        <a:t>30-40</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a:solidFill>
                            <a:srgbClr val="000000"/>
                          </a:solidFill>
                          <a:latin typeface="Calibri"/>
                          <a:ea typeface="Arial"/>
                          <a:cs typeface="Arial"/>
                        </a:rPr>
                        <a:t>40-47</a:t>
                      </a:r>
                      <a:endParaRPr lang="tr-TR" sz="280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52506">
                <a:tc>
                  <a:txBody>
                    <a:bodyPr/>
                    <a:lstStyle/>
                    <a:p>
                      <a:pPr marL="38100" indent="-381000" algn="l">
                        <a:lnSpc>
                          <a:spcPct val="115000"/>
                        </a:lnSpc>
                        <a:spcAft>
                          <a:spcPts val="0"/>
                        </a:spcAft>
                      </a:pPr>
                      <a:r>
                        <a:rPr lang="tr-TR" sz="2800" b="1" spc="0" dirty="0" err="1">
                          <a:solidFill>
                            <a:srgbClr val="000000"/>
                          </a:solidFill>
                          <a:latin typeface="Calibri"/>
                          <a:ea typeface="Arial"/>
                          <a:cs typeface="Arial"/>
                        </a:rPr>
                        <a:t>Psikrofiller</a:t>
                      </a:r>
                      <a:r>
                        <a:rPr lang="tr-TR" sz="2800" b="1" spc="0" baseline="30000" dirty="0" err="1">
                          <a:solidFill>
                            <a:srgbClr val="000000"/>
                          </a:solidFill>
                          <a:latin typeface="Calibri"/>
                          <a:ea typeface="Arial"/>
                          <a:cs typeface="Arial"/>
                        </a:rPr>
                        <a:t>a</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a:solidFill>
                            <a:srgbClr val="000000"/>
                          </a:solidFill>
                          <a:latin typeface="Calibri"/>
                          <a:ea typeface="Arial"/>
                          <a:cs typeface="Arial"/>
                        </a:rPr>
                        <a:t>-5 - +5</a:t>
                      </a:r>
                      <a:endParaRPr lang="tr-TR" sz="280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dirty="0">
                          <a:solidFill>
                            <a:srgbClr val="000000"/>
                          </a:solidFill>
                          <a:latin typeface="Calibri"/>
                          <a:ea typeface="Arial"/>
                          <a:cs typeface="Arial"/>
                        </a:rPr>
                        <a:t>12-15</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dirty="0">
                          <a:solidFill>
                            <a:srgbClr val="000000"/>
                          </a:solidFill>
                          <a:latin typeface="Calibri"/>
                          <a:ea typeface="Arial"/>
                          <a:cs typeface="Arial"/>
                        </a:rPr>
                        <a:t>15-20</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52506">
                <a:tc>
                  <a:txBody>
                    <a:bodyPr/>
                    <a:lstStyle/>
                    <a:p>
                      <a:pPr marL="38100" indent="-381000" algn="l">
                        <a:lnSpc>
                          <a:spcPct val="115000"/>
                        </a:lnSpc>
                        <a:spcAft>
                          <a:spcPts val="0"/>
                        </a:spcAft>
                      </a:pPr>
                      <a:r>
                        <a:rPr lang="tr-TR" sz="2800" b="1" spc="0" dirty="0" err="1">
                          <a:solidFill>
                            <a:srgbClr val="000000"/>
                          </a:solidFill>
                          <a:latin typeface="Calibri"/>
                          <a:ea typeface="Arial"/>
                          <a:cs typeface="Arial"/>
                        </a:rPr>
                        <a:t>Psikrotroflar</a:t>
                      </a:r>
                      <a:r>
                        <a:rPr lang="tr-TR" sz="2800" b="1" spc="0" baseline="30000" dirty="0" err="1">
                          <a:solidFill>
                            <a:srgbClr val="000000"/>
                          </a:solidFill>
                          <a:latin typeface="Calibri"/>
                          <a:ea typeface="Arial"/>
                          <a:cs typeface="Arial"/>
                        </a:rPr>
                        <a:t>b</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dirty="0">
                          <a:solidFill>
                            <a:srgbClr val="000000"/>
                          </a:solidFill>
                          <a:latin typeface="Calibri"/>
                          <a:ea typeface="Arial"/>
                          <a:cs typeface="Arial"/>
                        </a:rPr>
                        <a:t>-5 - +5</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a:solidFill>
                            <a:srgbClr val="000000"/>
                          </a:solidFill>
                          <a:latin typeface="Calibri"/>
                          <a:ea typeface="Arial"/>
                          <a:cs typeface="Arial"/>
                        </a:rPr>
                        <a:t>25-30</a:t>
                      </a:r>
                      <a:endParaRPr lang="tr-TR" sz="280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81000" algn="ctr">
                        <a:lnSpc>
                          <a:spcPct val="115000"/>
                        </a:lnSpc>
                        <a:spcAft>
                          <a:spcPts val="0"/>
                        </a:spcAft>
                      </a:pPr>
                      <a:r>
                        <a:rPr lang="tr-TR" sz="2800" b="1" spc="0" dirty="0">
                          <a:solidFill>
                            <a:srgbClr val="000000"/>
                          </a:solidFill>
                          <a:latin typeface="Calibri"/>
                          <a:ea typeface="Arial"/>
                          <a:cs typeface="Arial"/>
                        </a:rPr>
                        <a:t>30-35</a:t>
                      </a:r>
                      <a:endParaRPr lang="tr-TR" sz="2800" dirty="0">
                        <a:latin typeface="Book Antiqua"/>
                        <a:ea typeface="Book Antiqua"/>
                        <a:cs typeface="Book Antiqua"/>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graphicFrame>
        <p:nvGraphicFramePr>
          <p:cNvPr id="5" name="4 Tablo"/>
          <p:cNvGraphicFramePr>
            <a:graphicFrameLocks noGrp="1"/>
          </p:cNvGraphicFramePr>
          <p:nvPr/>
        </p:nvGraphicFramePr>
        <p:xfrm>
          <a:off x="357158" y="6143644"/>
          <a:ext cx="4505325" cy="610616"/>
        </p:xfrm>
        <a:graphic>
          <a:graphicData uri="http://schemas.openxmlformats.org/drawingml/2006/table">
            <a:tbl>
              <a:tblPr/>
              <a:tblGrid>
                <a:gridCol w="4505325">
                  <a:extLst>
                    <a:ext uri="{9D8B030D-6E8A-4147-A177-3AD203B41FA5}">
                      <a16:colId xmlns:a16="http://schemas.microsoft.com/office/drawing/2014/main" val="20000"/>
                    </a:ext>
                  </a:extLst>
                </a:gridCol>
              </a:tblGrid>
              <a:tr h="189165">
                <a:tc>
                  <a:txBody>
                    <a:bodyPr/>
                    <a:lstStyle/>
                    <a:p>
                      <a:pPr algn="l">
                        <a:lnSpc>
                          <a:spcPct val="115000"/>
                        </a:lnSpc>
                        <a:spcAft>
                          <a:spcPts val="0"/>
                        </a:spcAft>
                      </a:pPr>
                      <a:r>
                        <a:rPr lang="tr-TR" sz="1800" b="1" baseline="30000" dirty="0">
                          <a:latin typeface="Calibri"/>
                          <a:ea typeface="Arial"/>
                        </a:rPr>
                        <a:t>a</a:t>
                      </a:r>
                      <a:r>
                        <a:rPr lang="tr-TR" sz="1800" b="1" dirty="0">
                          <a:latin typeface="Calibri"/>
                          <a:ea typeface="Arial"/>
                        </a:rPr>
                        <a:t>: </a:t>
                      </a:r>
                      <a:r>
                        <a:rPr lang="tr-TR" sz="1800" b="1" dirty="0" err="1">
                          <a:latin typeface="Calibri"/>
                          <a:ea typeface="Arial"/>
                        </a:rPr>
                        <a:t>Obligat</a:t>
                      </a:r>
                      <a:r>
                        <a:rPr lang="tr-TR" sz="1800" b="1" dirty="0">
                          <a:latin typeface="Calibri"/>
                          <a:ea typeface="Arial"/>
                        </a:rPr>
                        <a:t> (zorunlu) </a:t>
                      </a:r>
                      <a:r>
                        <a:rPr lang="tr-TR" sz="1800" b="1" dirty="0" err="1">
                          <a:latin typeface="Calibri"/>
                          <a:ea typeface="Arial"/>
                        </a:rPr>
                        <a:t>psikrofil</a:t>
                      </a:r>
                      <a:r>
                        <a:rPr lang="tr-TR" sz="1800" b="1" dirty="0">
                          <a:latin typeface="Calibri"/>
                          <a:ea typeface="Arial"/>
                        </a:rPr>
                        <a:t> </a:t>
                      </a:r>
                    </a:p>
                    <a:p>
                      <a:pPr algn="l">
                        <a:lnSpc>
                          <a:spcPct val="115000"/>
                        </a:lnSpc>
                        <a:spcAft>
                          <a:spcPts val="0"/>
                        </a:spcAft>
                      </a:pPr>
                      <a:r>
                        <a:rPr lang="tr-TR" sz="1800" b="1" baseline="30000" dirty="0">
                          <a:latin typeface="Calibri"/>
                          <a:ea typeface="Arial"/>
                        </a:rPr>
                        <a:t>b</a:t>
                      </a:r>
                      <a:r>
                        <a:rPr lang="tr-TR" sz="1800" b="1" dirty="0">
                          <a:latin typeface="Calibri"/>
                          <a:ea typeface="Arial"/>
                        </a:rPr>
                        <a:t>: </a:t>
                      </a:r>
                      <a:r>
                        <a:rPr lang="tr-TR" sz="1800" b="1" dirty="0" err="1">
                          <a:latin typeface="Calibri"/>
                          <a:ea typeface="Arial"/>
                        </a:rPr>
                        <a:t>Fakültatif</a:t>
                      </a:r>
                      <a:r>
                        <a:rPr lang="tr-TR" sz="1800" b="1" dirty="0">
                          <a:latin typeface="Calibri"/>
                          <a:ea typeface="Arial"/>
                        </a:rPr>
                        <a:t> (isteğe bağlı) </a:t>
                      </a:r>
                      <a:r>
                        <a:rPr lang="tr-TR" sz="1800" b="1" dirty="0" err="1">
                          <a:latin typeface="Calibri"/>
                          <a:ea typeface="Arial"/>
                        </a:rPr>
                        <a:t>psikrofil</a:t>
                      </a:r>
                      <a:endParaRPr lang="tr-TR" sz="1800" b="1" dirty="0">
                        <a:latin typeface="Arial"/>
                        <a:ea typeface="Arial"/>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tr-TR" sz="1800" b="0" i="0" u="none" strike="noStrike" cap="none" normalizeH="0" baseline="0">
                <a:ln>
                  <a:noFill/>
                </a:ln>
                <a:solidFill>
                  <a:schemeClr val="tx1"/>
                </a:solidFill>
                <a:effectLst/>
                <a:latin typeface="Arial" pitchFamily="34" charset="0"/>
                <a:cs typeface="Arial" pitchFamily="34" charset="0"/>
              </a:rPr>
            </a:b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Küfler geniş bir sıcaklık aralığında üreme gösterir. </a:t>
            </a:r>
            <a:r>
              <a:rPr lang="tr-TR" sz="3600" b="1" dirty="0" err="1"/>
              <a:t>Termotolerant</a:t>
            </a:r>
            <a:r>
              <a:rPr lang="tr-TR" sz="3600" b="1" dirty="0"/>
              <a:t> olarak da adlandırılan hem orta hem de yüksek sıcaklıklarda üreyebilen küfler gıda sanayinde çok önemlidir.</a:t>
            </a:r>
          </a:p>
          <a:p>
            <a:pPr algn="ctr">
              <a:buNone/>
            </a:pPr>
            <a:endParaRPr lang="tr-TR" sz="3600" b="1" dirty="0"/>
          </a:p>
          <a:p>
            <a:pPr algn="ctr">
              <a:buNone/>
            </a:pPr>
            <a:r>
              <a:rPr lang="tr-TR" sz="3600" b="1" dirty="0"/>
              <a:t> Örneğin </a:t>
            </a:r>
            <a:r>
              <a:rPr lang="en-US" sz="3600" b="1" i="1" dirty="0" err="1"/>
              <a:t>Aspergillus</a:t>
            </a:r>
            <a:r>
              <a:rPr lang="en-US" sz="3600" b="1" i="1" dirty="0"/>
              <a:t> </a:t>
            </a:r>
            <a:r>
              <a:rPr lang="de-DE" sz="3600" b="1" i="1" dirty="0" err="1"/>
              <a:t>flavus</a:t>
            </a:r>
            <a:r>
              <a:rPr lang="de-DE" sz="3600" b="1" i="1" dirty="0"/>
              <a:t> </a:t>
            </a:r>
            <a:r>
              <a:rPr lang="de-DE" sz="3600" b="1" i="1" dirty="0" err="1"/>
              <a:t>A.niger</a:t>
            </a:r>
            <a:r>
              <a:rPr lang="de-DE" sz="3600" b="1" dirty="0"/>
              <a:t> </a:t>
            </a:r>
            <a:r>
              <a:rPr lang="tr-TR" sz="3600" b="1" dirty="0"/>
              <a:t>8-45°C arasında üreyebilmektedir.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8715436" cy="6215106"/>
          </a:xfrm>
        </p:spPr>
        <p:txBody>
          <a:bodyPr>
            <a:normAutofit/>
          </a:bodyPr>
          <a:lstStyle/>
          <a:p>
            <a:pPr algn="ctr">
              <a:buNone/>
            </a:pPr>
            <a:r>
              <a:rPr lang="tr-TR" sz="4000" b="1" dirty="0"/>
              <a:t>Mayalar da üreme sıcaklıkları açısından genellikle küflere benzer. </a:t>
            </a:r>
          </a:p>
          <a:p>
            <a:pPr algn="ctr">
              <a:buNone/>
            </a:pPr>
            <a:endParaRPr lang="tr-TR" sz="4000" b="1" dirty="0"/>
          </a:p>
          <a:p>
            <a:pPr algn="ctr">
              <a:buNone/>
            </a:pPr>
            <a:r>
              <a:rPr lang="tr-TR" sz="4000" b="1" dirty="0"/>
              <a:t>25-30°C civarında optimum üreme gösterirler. </a:t>
            </a:r>
          </a:p>
          <a:p>
            <a:pPr algn="ctr">
              <a:buNone/>
            </a:pPr>
            <a:endParaRPr lang="tr-TR" sz="4000" b="1" dirty="0"/>
          </a:p>
          <a:p>
            <a:pPr algn="ctr">
              <a:buNone/>
            </a:pPr>
            <a:r>
              <a:rPr lang="tr-TR" sz="4000" b="1" dirty="0"/>
              <a:t>Maksimum üreme sıcaklıkları 35-47°</a:t>
            </a:r>
            <a:r>
              <a:rPr lang="tr-TR" sz="4000" b="1" dirty="0" err="1"/>
              <a:t>Cdir</a:t>
            </a:r>
            <a:r>
              <a:rPr lang="tr-TR" sz="4000" b="1" dirty="0"/>
              <a:t>. </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b="1" dirty="0">
                <a:solidFill>
                  <a:srgbClr val="C00000"/>
                </a:solidFill>
              </a:rPr>
              <a:t>Çevredeki Gazlar ve Konsantrasyonları</a:t>
            </a:r>
          </a:p>
          <a:p>
            <a:pPr>
              <a:buNone/>
            </a:pPr>
            <a:endParaRPr lang="tr-TR" b="1" dirty="0">
              <a:solidFill>
                <a:srgbClr val="C00000"/>
              </a:solidFill>
            </a:endParaRPr>
          </a:p>
          <a:p>
            <a:pPr algn="ctr">
              <a:buNone/>
            </a:pPr>
            <a:r>
              <a:rPr lang="tr-TR" sz="4000" b="1" dirty="0"/>
              <a:t>Normal bir atmosferde belirli oranlarda oksijen, karbondioksit, azot ve diğer gazlar bulunmaktadır.</a:t>
            </a:r>
          </a:p>
          <a:p>
            <a:pPr algn="ctr">
              <a:buNone/>
            </a:pPr>
            <a:endParaRPr lang="tr-TR" sz="4000" b="1" dirty="0"/>
          </a:p>
          <a:p>
            <a:pPr algn="ctr">
              <a:buNone/>
            </a:pPr>
            <a:r>
              <a:rPr lang="tr-TR" sz="4000" b="1" dirty="0"/>
              <a:t> Mikroorganizmalar da oksijen gereksinimine göre 3 gruba ayrılırlar.</a:t>
            </a:r>
          </a:p>
          <a:p>
            <a:pPr>
              <a:buNone/>
            </a:pPr>
            <a:endParaRPr lang="tr-TR"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lvl="0" algn="just">
              <a:buNone/>
            </a:pPr>
            <a:r>
              <a:rPr lang="tr-TR" b="1" dirty="0">
                <a:solidFill>
                  <a:srgbClr val="C00000"/>
                </a:solidFill>
              </a:rPr>
              <a:t>1.Aerobik mikroorganizmalar: </a:t>
            </a:r>
            <a:r>
              <a:rPr lang="tr-TR" b="1" dirty="0"/>
              <a:t>Gelişmeleri için serbest oksijene gereksinim duyarlar, </a:t>
            </a:r>
          </a:p>
          <a:p>
            <a:pPr lvl="0" algn="just">
              <a:buNone/>
            </a:pPr>
            <a:r>
              <a:rPr lang="tr-TR" b="1" dirty="0"/>
              <a:t>Örneğin </a:t>
            </a:r>
            <a:r>
              <a:rPr lang="tr-TR" b="1" dirty="0" err="1"/>
              <a:t>Pseudomonaslar</a:t>
            </a:r>
            <a:r>
              <a:rPr lang="tr-TR" b="1" dirty="0"/>
              <a:t>,</a:t>
            </a:r>
          </a:p>
          <a:p>
            <a:pPr lvl="0" algn="just">
              <a:buNone/>
            </a:pPr>
            <a:endParaRPr lang="tr-TR" b="1" dirty="0"/>
          </a:p>
          <a:p>
            <a:pPr lvl="0" algn="just">
              <a:buNone/>
            </a:pPr>
            <a:r>
              <a:rPr lang="tr-TR" b="1" dirty="0">
                <a:solidFill>
                  <a:srgbClr val="C00000"/>
                </a:solidFill>
              </a:rPr>
              <a:t>2.Anaerobik mikroorganizmalar: </a:t>
            </a:r>
            <a:r>
              <a:rPr lang="tr-TR" b="1" dirty="0"/>
              <a:t>Oksijen bulunmayan ortamda gelişirler, </a:t>
            </a:r>
          </a:p>
          <a:p>
            <a:pPr lvl="0" algn="just">
              <a:buNone/>
            </a:pPr>
            <a:r>
              <a:rPr lang="tr-TR" b="1" dirty="0"/>
              <a:t>Örneğin </a:t>
            </a:r>
            <a:r>
              <a:rPr lang="tr-TR" b="1" dirty="0" err="1"/>
              <a:t>Clostridiumlar</a:t>
            </a:r>
            <a:endParaRPr lang="tr-TR" b="1" dirty="0"/>
          </a:p>
          <a:p>
            <a:pPr lvl="0" algn="just">
              <a:buNone/>
            </a:pPr>
            <a:endParaRPr lang="tr-TR" b="1" dirty="0"/>
          </a:p>
          <a:p>
            <a:pPr lvl="0" algn="just">
              <a:buNone/>
            </a:pPr>
            <a:r>
              <a:rPr lang="tr-TR" b="1" dirty="0">
                <a:solidFill>
                  <a:srgbClr val="C00000"/>
                </a:solidFill>
              </a:rPr>
              <a:t>3.</a:t>
            </a:r>
            <a:r>
              <a:rPr lang="tr-TR" b="1" dirty="0" err="1">
                <a:solidFill>
                  <a:srgbClr val="C00000"/>
                </a:solidFill>
              </a:rPr>
              <a:t>Fakültatif</a:t>
            </a:r>
            <a:r>
              <a:rPr lang="tr-TR" b="1" dirty="0">
                <a:solidFill>
                  <a:srgbClr val="C00000"/>
                </a:solidFill>
              </a:rPr>
              <a:t> </a:t>
            </a:r>
            <a:r>
              <a:rPr lang="tr-TR" b="1" dirty="0" err="1">
                <a:solidFill>
                  <a:srgbClr val="C00000"/>
                </a:solidFill>
              </a:rPr>
              <a:t>anaerob</a:t>
            </a:r>
            <a:r>
              <a:rPr lang="tr-TR" b="1" dirty="0">
                <a:solidFill>
                  <a:srgbClr val="C00000"/>
                </a:solidFill>
              </a:rPr>
              <a:t> (</a:t>
            </a:r>
            <a:r>
              <a:rPr lang="tr-TR" b="1" dirty="0" err="1">
                <a:solidFill>
                  <a:srgbClr val="C00000"/>
                </a:solidFill>
              </a:rPr>
              <a:t>Fakültatif</a:t>
            </a:r>
            <a:r>
              <a:rPr lang="tr-TR" b="1" dirty="0">
                <a:solidFill>
                  <a:srgbClr val="C00000"/>
                </a:solidFill>
              </a:rPr>
              <a:t> </a:t>
            </a:r>
            <a:r>
              <a:rPr lang="tr-TR" b="1" dirty="0" err="1">
                <a:solidFill>
                  <a:srgbClr val="C00000"/>
                </a:solidFill>
              </a:rPr>
              <a:t>aerob</a:t>
            </a:r>
            <a:r>
              <a:rPr lang="tr-TR" b="1" dirty="0">
                <a:solidFill>
                  <a:srgbClr val="C00000"/>
                </a:solidFill>
              </a:rPr>
              <a:t>) mikroorganizmalar: </a:t>
            </a:r>
            <a:r>
              <a:rPr lang="tr-TR" b="1" dirty="0"/>
              <a:t>Hem serbest oksijenli ve hem de oksijensiz ortamlarda gelişebilirler,</a:t>
            </a:r>
          </a:p>
          <a:p>
            <a:pPr>
              <a:buNone/>
            </a:pPr>
            <a:endParaRPr lang="tr-TR"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472518" cy="6072230"/>
          </a:xfrm>
        </p:spPr>
        <p:txBody>
          <a:bodyPr>
            <a:normAutofit/>
          </a:bodyPr>
          <a:lstStyle/>
          <a:p>
            <a:pPr algn="ctr">
              <a:buNone/>
            </a:pPr>
            <a:endParaRPr lang="tr-TR" sz="3600" b="1" dirty="0"/>
          </a:p>
          <a:p>
            <a:pPr algn="ctr">
              <a:buNone/>
            </a:pPr>
            <a:r>
              <a:rPr lang="tr-TR" sz="3600" b="1" dirty="0"/>
              <a:t> </a:t>
            </a:r>
            <a:endParaRPr lang="tr-TR" sz="3600" dirty="0"/>
          </a:p>
        </p:txBody>
      </p:sp>
      <p:sp>
        <p:nvSpPr>
          <p:cNvPr id="4" name="3 Dikdörtgen"/>
          <p:cNvSpPr/>
          <p:nvPr/>
        </p:nvSpPr>
        <p:spPr>
          <a:xfrm>
            <a:off x="357158" y="428605"/>
            <a:ext cx="8358246" cy="5632311"/>
          </a:xfrm>
          <a:prstGeom prst="rect">
            <a:avLst/>
          </a:prstGeom>
        </p:spPr>
        <p:txBody>
          <a:bodyPr wrap="square">
            <a:spAutoFit/>
          </a:bodyPr>
          <a:lstStyle/>
          <a:p>
            <a:pPr algn="ctr">
              <a:buNone/>
            </a:pPr>
            <a:r>
              <a:rPr lang="tr-TR" sz="3600" b="1" dirty="0"/>
              <a:t>Gıdaların çevresindeki gazlar ve konsantrasyonu hangi mikroorganizmaların ortama hakim olacağının belirlenmesinde önemlidir.</a:t>
            </a:r>
          </a:p>
          <a:p>
            <a:pPr algn="ctr">
              <a:buNone/>
            </a:pPr>
            <a:endParaRPr lang="tr-TR" sz="3600" b="1" dirty="0"/>
          </a:p>
          <a:p>
            <a:pPr algn="ctr">
              <a:buNone/>
            </a:pPr>
            <a:endParaRPr lang="tr-TR" sz="3600" b="1" dirty="0"/>
          </a:p>
          <a:p>
            <a:pPr algn="ctr">
              <a:buNone/>
            </a:pPr>
            <a:r>
              <a:rPr lang="tr-TR" sz="3600" b="1" dirty="0"/>
              <a:t> Bu duruma göre, normal atmosferde bulunan serbest oksijen aerobik mikroorganizmaların üremelerini teşvik eder.</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lgn="ctr">
              <a:buNone/>
            </a:pPr>
            <a:r>
              <a:rPr lang="tr-TR" sz="3600" b="1" dirty="0"/>
              <a:t>Ortamdaki oksijenin uzaklaştırılması veya gıdaların vakum paketlenmesi durumunda ise </a:t>
            </a:r>
            <a:r>
              <a:rPr lang="tr-TR" sz="3600" b="1" dirty="0" err="1"/>
              <a:t>fakültatif</a:t>
            </a:r>
            <a:r>
              <a:rPr lang="tr-TR" sz="3600" b="1" dirty="0"/>
              <a:t> </a:t>
            </a:r>
            <a:r>
              <a:rPr lang="tr-TR" sz="3600" b="1" dirty="0" err="1"/>
              <a:t>anaerob</a:t>
            </a:r>
            <a:r>
              <a:rPr lang="tr-TR" sz="3600" b="1" dirty="0"/>
              <a:t> mikroorganizmalar</a:t>
            </a:r>
            <a:r>
              <a:rPr lang="tr-TR" sz="3600" dirty="0"/>
              <a:t> </a:t>
            </a:r>
            <a:r>
              <a:rPr lang="tr-TR" sz="3600" b="1" dirty="0"/>
              <a:t>dominant hale gelirler.</a:t>
            </a:r>
          </a:p>
          <a:p>
            <a:pPr algn="ctr">
              <a:buNone/>
            </a:pPr>
            <a:endParaRPr lang="tr-TR" sz="3600" b="1" dirty="0"/>
          </a:p>
          <a:p>
            <a:pPr algn="just">
              <a:buNone/>
            </a:pPr>
            <a:r>
              <a:rPr lang="tr-TR" sz="3600" b="1" dirty="0">
                <a:solidFill>
                  <a:srgbClr val="C00000"/>
                </a:solidFill>
              </a:rPr>
              <a:t>Vakum paketleme: </a:t>
            </a:r>
            <a:r>
              <a:rPr lang="tr-TR" sz="3600" b="1" dirty="0"/>
              <a:t>Hava ve gaz geçirgenliği çok düşük olan plastik poşetlere yerleştirilmiş ürünün etrafındaki havanın boşaltılarak poşet ağzının sıkıca kapatılması işlemidir.</a:t>
            </a:r>
          </a:p>
          <a:p>
            <a:pPr algn="ctr">
              <a:buNone/>
            </a:pPr>
            <a:endParaRPr lang="tr-TR" sz="36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8572560" cy="6215106"/>
          </a:xfrm>
        </p:spPr>
        <p:txBody>
          <a:bodyPr>
            <a:normAutofit/>
          </a:bodyPr>
          <a:lstStyle/>
          <a:p>
            <a:pPr lvl="0" algn="just"/>
            <a:r>
              <a:rPr lang="tr-TR" sz="3400" b="1" dirty="0"/>
              <a:t>Uygun alt yapı koşullarının sağlanması (temiz hava, su, zemin vb),</a:t>
            </a:r>
          </a:p>
          <a:p>
            <a:pPr lvl="0" algn="just">
              <a:buNone/>
            </a:pPr>
            <a:endParaRPr lang="tr-TR" sz="3400" b="1" dirty="0"/>
          </a:p>
          <a:p>
            <a:pPr lvl="0" algn="just"/>
            <a:r>
              <a:rPr lang="tr-TR" sz="3400" b="1" dirty="0"/>
              <a:t>Sağlıklı personel çalıştırılması,</a:t>
            </a:r>
          </a:p>
          <a:p>
            <a:pPr lvl="0" algn="just">
              <a:buNone/>
            </a:pPr>
            <a:endParaRPr lang="tr-TR" sz="3400" b="1" dirty="0"/>
          </a:p>
          <a:p>
            <a:pPr lvl="0" algn="just"/>
            <a:r>
              <a:rPr lang="tr-TR" sz="3400" b="1" dirty="0"/>
              <a:t>Kemirgen, böcek ve diğer haşere ile mücadele edilmesi,</a:t>
            </a:r>
          </a:p>
          <a:p>
            <a:pPr lvl="0" algn="just">
              <a:buNone/>
            </a:pPr>
            <a:endParaRPr lang="tr-TR" sz="3400" b="1" dirty="0"/>
          </a:p>
          <a:p>
            <a:pPr lvl="0" algn="just"/>
            <a:r>
              <a:rPr lang="tr-TR" sz="3400" b="1" dirty="0"/>
              <a:t>Uygun depolama ve dağıtım koşullarına sahip olunması.</a:t>
            </a:r>
          </a:p>
          <a:p>
            <a:pPr>
              <a:buNone/>
            </a:pPr>
            <a:endParaRPr lang="tr-TR"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t>Gıdaların normal atmosferden farklı olarak, değişik oranlarda karbondioksit, oksijen, azot veya bunların kombinasyonundan oluşan gazların ilavesi ile paketlenmesi sonucunda, mikroorganizmaların üremesi yavaşlatılmakta ve böylece gıdaların dayanma süresinde artış meydana gelmektedir.</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Bir ambalaj içersindeki </a:t>
            </a:r>
            <a:r>
              <a:rPr lang="tr-TR" sz="3600" b="1" dirty="0">
                <a:solidFill>
                  <a:srgbClr val="C00000"/>
                </a:solidFill>
              </a:rPr>
              <a:t>karbondioksit</a:t>
            </a:r>
            <a:r>
              <a:rPr lang="tr-TR" sz="3600" b="1" dirty="0"/>
              <a:t>, </a:t>
            </a:r>
            <a:r>
              <a:rPr lang="tr-TR" sz="3600" b="1" dirty="0">
                <a:solidFill>
                  <a:srgbClr val="C00000"/>
                </a:solidFill>
              </a:rPr>
              <a:t>oksijen</a:t>
            </a:r>
            <a:r>
              <a:rPr lang="tr-TR" sz="3600" b="1" dirty="0"/>
              <a:t> ve </a:t>
            </a:r>
            <a:r>
              <a:rPr lang="tr-TR" sz="3600" b="1" dirty="0">
                <a:solidFill>
                  <a:srgbClr val="C00000"/>
                </a:solidFill>
              </a:rPr>
              <a:t>azot</a:t>
            </a:r>
            <a:r>
              <a:rPr lang="tr-TR" sz="3600" b="1" dirty="0"/>
              <a:t> oranlarının ayarlanması ile yapılan paketleme işlemine </a:t>
            </a:r>
            <a:r>
              <a:rPr lang="tr-TR" sz="3600" b="1" i="1" dirty="0" err="1">
                <a:solidFill>
                  <a:srgbClr val="C00000"/>
                </a:solidFill>
              </a:rPr>
              <a:t>modifiye</a:t>
            </a:r>
            <a:r>
              <a:rPr lang="tr-TR" sz="3600" b="1" i="1" dirty="0">
                <a:solidFill>
                  <a:srgbClr val="C00000"/>
                </a:solidFill>
              </a:rPr>
              <a:t> atmosferde paketleme (MAP)</a:t>
            </a:r>
            <a:r>
              <a:rPr lang="tr-TR" sz="3600" b="1" dirty="0"/>
              <a:t> adı verilir.</a:t>
            </a:r>
          </a:p>
          <a:p>
            <a:pPr algn="ctr">
              <a:buNone/>
            </a:pPr>
            <a:endParaRPr lang="tr-TR" sz="3600" b="1" dirty="0"/>
          </a:p>
          <a:p>
            <a:pPr algn="ctr">
              <a:buNone/>
            </a:pPr>
            <a:r>
              <a:rPr lang="tr-TR" sz="3600" b="1" dirty="0"/>
              <a:t>Depo ortamındaki </a:t>
            </a:r>
            <a:r>
              <a:rPr lang="tr-TR" sz="3600" b="1" dirty="0">
                <a:solidFill>
                  <a:srgbClr val="C00000"/>
                </a:solidFill>
              </a:rPr>
              <a:t>karbondioksit</a:t>
            </a:r>
            <a:r>
              <a:rPr lang="tr-TR" sz="3600" b="1" dirty="0"/>
              <a:t> ve </a:t>
            </a:r>
            <a:r>
              <a:rPr lang="tr-TR" sz="3600" b="1" dirty="0">
                <a:solidFill>
                  <a:srgbClr val="C00000"/>
                </a:solidFill>
              </a:rPr>
              <a:t>oksijen</a:t>
            </a:r>
            <a:r>
              <a:rPr lang="tr-TR" sz="3600" b="1" dirty="0"/>
              <a:t> oranlarının ayarlanması ile oluşturulan depolama koşulları ise, </a:t>
            </a:r>
            <a:r>
              <a:rPr lang="tr-TR" sz="3600" b="1" i="1" dirty="0" err="1">
                <a:solidFill>
                  <a:srgbClr val="C00000"/>
                </a:solidFill>
              </a:rPr>
              <a:t>kontrollu</a:t>
            </a:r>
            <a:r>
              <a:rPr lang="tr-TR" sz="3600" b="1" i="1" dirty="0">
                <a:solidFill>
                  <a:srgbClr val="C00000"/>
                </a:solidFill>
              </a:rPr>
              <a:t> atmosfer</a:t>
            </a:r>
            <a:r>
              <a:rPr lang="tr-TR" sz="3600" b="1" dirty="0">
                <a:solidFill>
                  <a:srgbClr val="C00000"/>
                </a:solidFill>
              </a:rPr>
              <a:t> </a:t>
            </a:r>
            <a:r>
              <a:rPr lang="tr-TR" sz="3600" b="1" dirty="0"/>
              <a:t>olarak adlandırılır.</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Bu yöntemde atmosferdeki CO</a:t>
            </a:r>
            <a:r>
              <a:rPr lang="tr-TR" sz="2400" b="1" dirty="0"/>
              <a:t>2</a:t>
            </a:r>
            <a:r>
              <a:rPr lang="tr-TR" sz="3600" b="1" dirty="0"/>
              <a:t> konsantrasyonu genellikle % 10 kadardır.</a:t>
            </a:r>
          </a:p>
          <a:p>
            <a:pPr algn="ctr">
              <a:buNone/>
            </a:pPr>
            <a:endParaRPr lang="tr-TR" sz="3600" b="1" dirty="0"/>
          </a:p>
          <a:p>
            <a:pPr algn="ctr">
              <a:buNone/>
            </a:pPr>
            <a:r>
              <a:rPr lang="tr-TR" sz="3600" b="1" dirty="0"/>
              <a:t>CO</a:t>
            </a:r>
            <a:r>
              <a:rPr lang="tr-TR" sz="2400" b="1" dirty="0"/>
              <a:t>2</a:t>
            </a:r>
            <a:r>
              <a:rPr lang="tr-TR" sz="3600" b="1" dirty="0"/>
              <a:t> gıdalarda bozulmalara yol açan mikroorganizmaların kontrol edilmesinde kullanılan en önemli gazdır.</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Atmosferin bileşiminde yer alan ozon gazının (O</a:t>
            </a:r>
            <a:r>
              <a:rPr lang="tr-TR" sz="2400" b="1" dirty="0"/>
              <a:t>3</a:t>
            </a:r>
            <a:r>
              <a:rPr lang="tr-TR" sz="3600" b="1" dirty="0"/>
              <a:t>) da </a:t>
            </a:r>
            <a:r>
              <a:rPr lang="tr-TR" sz="3600" b="1" dirty="0" err="1"/>
              <a:t>antimikrobiyal</a:t>
            </a:r>
            <a:r>
              <a:rPr lang="tr-TR" sz="3600" b="1" dirty="0"/>
              <a:t> etkisi vardır.</a:t>
            </a:r>
          </a:p>
          <a:p>
            <a:pPr algn="ctr">
              <a:buNone/>
            </a:pPr>
            <a:endParaRPr lang="tr-TR" sz="3600" b="1" dirty="0"/>
          </a:p>
          <a:p>
            <a:pPr algn="ctr">
              <a:buNone/>
            </a:pPr>
            <a:r>
              <a:rPr lang="tr-TR" sz="3600" b="1" dirty="0"/>
              <a:t> Ancak ozon kuvvetli okside edici özelliğe sahip olup, yağ içeriği yüksek olan gıdalarda yağların acılaşmasına neden olur.</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b="1" dirty="0">
                <a:solidFill>
                  <a:srgbClr val="C00000"/>
                </a:solidFill>
              </a:rPr>
              <a:t>Ortamın Nemi</a:t>
            </a:r>
          </a:p>
          <a:p>
            <a:pPr>
              <a:buNone/>
            </a:pPr>
            <a:endParaRPr lang="tr-TR" b="1" dirty="0">
              <a:solidFill>
                <a:srgbClr val="C00000"/>
              </a:solidFill>
            </a:endParaRPr>
          </a:p>
          <a:p>
            <a:pPr algn="ctr">
              <a:buNone/>
            </a:pPr>
            <a:r>
              <a:rPr lang="tr-TR" sz="3600" b="1" dirty="0"/>
              <a:t>Ortamın nemi </a:t>
            </a:r>
            <a:r>
              <a:rPr lang="tr-TR" sz="3600" b="1" dirty="0" err="1"/>
              <a:t>mikrobiyal</a:t>
            </a:r>
            <a:r>
              <a:rPr lang="tr-TR" sz="3600" b="1" dirty="0"/>
              <a:t> gelişmeyi etkileyen faktörlerden bir tanesidir. </a:t>
            </a:r>
          </a:p>
          <a:p>
            <a:pPr algn="ctr">
              <a:buNone/>
            </a:pPr>
            <a:endParaRPr lang="tr-TR" sz="3600" b="1" dirty="0"/>
          </a:p>
          <a:p>
            <a:pPr algn="ctr">
              <a:buNone/>
            </a:pPr>
            <a:r>
              <a:rPr lang="tr-TR" sz="3600" b="1" dirty="0"/>
              <a:t>nem, hem gıda maddelerinin su aktivitesi ve hem de mikroorganizmaların gelişimi açısından önemlidir.</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nemi yüksek olan depolarda, kuru gıdalar muhafaza edildiği takdirde, rutubet miktarı dengeli bir hale gelinceye kadar ortamdan su alırlar.</a:t>
            </a:r>
          </a:p>
          <a:p>
            <a:pPr algn="ctr">
              <a:buNone/>
            </a:pPr>
            <a:endParaRPr lang="tr-TR" sz="3600" b="1" dirty="0"/>
          </a:p>
          <a:p>
            <a:pPr algn="ctr">
              <a:buNone/>
            </a:pPr>
            <a:r>
              <a:rPr lang="tr-TR" sz="3600" b="1" dirty="0"/>
              <a:t>Bunun tersine yüksek </a:t>
            </a:r>
            <a:r>
              <a:rPr lang="tr-TR" sz="3600" b="1" dirty="0" err="1"/>
              <a:t>a</a:t>
            </a:r>
            <a:r>
              <a:rPr lang="tr-TR" sz="3600" b="1" baseline="-25000" dirty="0" err="1"/>
              <a:t>w</a:t>
            </a:r>
            <a:r>
              <a:rPr lang="tr-TR" sz="3600" b="1" dirty="0"/>
              <a:t> değerine sahip olan gıdalar, nemi düşük olan ortamda depolanırsa su kaybederler.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lnSpcReduction="10000"/>
          </a:bodyPr>
          <a:lstStyle/>
          <a:p>
            <a:pPr algn="ctr">
              <a:buNone/>
            </a:pPr>
            <a:r>
              <a:rPr lang="tr-TR" sz="3600" b="1" dirty="0"/>
              <a:t>Gıdaların depolandığı ortamın neminin yüksek olması, gıdaların yüzeylerinde, ekipmanlarda, duvarlarda ve tavanda nemin yoğunlaşmasına neden olur.</a:t>
            </a:r>
          </a:p>
          <a:p>
            <a:pPr algn="ctr">
              <a:buNone/>
            </a:pPr>
            <a:endParaRPr lang="tr-TR" sz="3600" b="1" dirty="0"/>
          </a:p>
          <a:p>
            <a:pPr algn="ctr">
              <a:buNone/>
            </a:pPr>
            <a:r>
              <a:rPr lang="tr-TR" sz="3900" b="1" dirty="0"/>
              <a:t>Yoğunlaşan nem </a:t>
            </a:r>
            <a:r>
              <a:rPr lang="tr-TR" sz="3900" b="1" dirty="0" err="1"/>
              <a:t>mikrobiyal</a:t>
            </a:r>
            <a:r>
              <a:rPr lang="tr-TR" sz="3900" b="1" dirty="0"/>
              <a:t> gelişmeyi hızlandırarak gıda maddelerinin bozulmasına yol açar. </a:t>
            </a:r>
          </a:p>
          <a:p>
            <a:pPr algn="ctr">
              <a:buNone/>
            </a:pPr>
            <a:endParaRPr lang="tr-TR" sz="3900" b="1" dirty="0"/>
          </a:p>
          <a:p>
            <a:pPr algn="ctr">
              <a:buNone/>
            </a:pPr>
            <a:r>
              <a:rPr lang="tr-TR" sz="3900" b="1" dirty="0"/>
              <a:t>nemin düşük olması </a:t>
            </a:r>
            <a:r>
              <a:rPr lang="tr-TR" sz="3900" b="1" dirty="0" err="1"/>
              <a:t>mikrobiyal</a:t>
            </a:r>
            <a:r>
              <a:rPr lang="tr-TR" sz="3900" b="1" dirty="0"/>
              <a:t> gelişme üzerinde </a:t>
            </a:r>
            <a:r>
              <a:rPr lang="tr-TR" sz="3900" b="1" dirty="0" err="1"/>
              <a:t>inhibe</a:t>
            </a:r>
            <a:r>
              <a:rPr lang="tr-TR" sz="3900" b="1" dirty="0"/>
              <a:t> edici etki gösterir.</a:t>
            </a:r>
          </a:p>
          <a:p>
            <a:pPr algn="ctr">
              <a:buNone/>
            </a:pPr>
            <a:endParaRPr lang="tr-TR" sz="3600" b="1"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endParaRPr lang="tr-TR" sz="3600" b="1" dirty="0"/>
          </a:p>
          <a:p>
            <a:pPr algn="ctr">
              <a:buNone/>
            </a:pPr>
            <a:r>
              <a:rPr lang="tr-TR" sz="3600" b="1" dirty="0"/>
              <a:t>Bakterilerin nem ihtiyacı küf ve mayalara göre daha yüksektir.</a:t>
            </a:r>
          </a:p>
          <a:p>
            <a:pPr algn="ctr">
              <a:buNone/>
            </a:pPr>
            <a:endParaRPr lang="tr-TR" sz="3600" b="1" dirty="0"/>
          </a:p>
          <a:p>
            <a:pPr algn="ctr">
              <a:buNone/>
            </a:pPr>
            <a:r>
              <a:rPr lang="tr-TR" sz="3600" b="1" dirty="0"/>
              <a:t> Bakteriler için optimal nem % 92 ve üzerinde iken, mayalar için % 90 ve üzeri, küfler için ise % 85-90 arasındadır.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357166"/>
            <a:ext cx="8786874" cy="6286544"/>
          </a:xfrm>
        </p:spPr>
        <p:txBody>
          <a:bodyPr>
            <a:normAutofit lnSpcReduction="10000"/>
          </a:bodyPr>
          <a:lstStyle/>
          <a:p>
            <a:pPr algn="ctr">
              <a:buNone/>
            </a:pPr>
            <a:r>
              <a:rPr lang="tr-TR" sz="3600" b="1" dirty="0"/>
              <a:t>nem ortamın sıcaklığına bağlı olarak değişim gösterir. </a:t>
            </a:r>
          </a:p>
          <a:p>
            <a:pPr algn="ctr">
              <a:buNone/>
            </a:pPr>
            <a:endParaRPr lang="tr-TR" sz="3600" b="1" dirty="0"/>
          </a:p>
          <a:p>
            <a:pPr algn="ctr">
              <a:buNone/>
            </a:pPr>
            <a:r>
              <a:rPr lang="tr-TR" sz="3600" b="1" dirty="0"/>
              <a:t>Genel olarak ortam sıcaklığı arttıkça nem azalır. </a:t>
            </a:r>
          </a:p>
          <a:p>
            <a:pPr algn="ctr">
              <a:buNone/>
            </a:pPr>
            <a:endParaRPr lang="tr-TR" sz="3600" b="1" dirty="0"/>
          </a:p>
          <a:p>
            <a:pPr algn="ctr">
              <a:buNone/>
            </a:pPr>
            <a:r>
              <a:rPr lang="tr-TR" sz="3600" b="1" dirty="0"/>
              <a:t>Tersine olarak da ortam sıcaklığı azaldıkça, nem miktarı artar.</a:t>
            </a:r>
          </a:p>
          <a:p>
            <a:pPr algn="ctr">
              <a:buNone/>
            </a:pPr>
            <a:endParaRPr lang="tr-TR" sz="3600" b="1" dirty="0"/>
          </a:p>
          <a:p>
            <a:pPr algn="ctr">
              <a:buNone/>
            </a:pPr>
            <a:r>
              <a:rPr lang="tr-TR" sz="3600" b="1" dirty="0"/>
              <a:t> Bu nedenle genel bir kural olarak, depo sıcaklığı yüksek ise, nem düşük olmalıdır.</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b="1" dirty="0">
                <a:solidFill>
                  <a:srgbClr val="C00000"/>
                </a:solidFill>
              </a:rPr>
              <a:t>GIDA BULAŞMALARI</a:t>
            </a:r>
          </a:p>
          <a:p>
            <a:pPr algn="ctr">
              <a:buNone/>
            </a:pPr>
            <a:endParaRPr lang="tr-TR" sz="3600" b="1" dirty="0"/>
          </a:p>
          <a:p>
            <a:pPr algn="ctr">
              <a:buNone/>
            </a:pPr>
            <a:r>
              <a:rPr lang="tr-TR" sz="3600" b="1" dirty="0"/>
              <a:t>Gıda sektöründeki ana tehlike, gıdanın insan sağlığına zarar verici her hangi bir madde ile bulaşmasıdır. </a:t>
            </a:r>
          </a:p>
          <a:p>
            <a:pPr algn="ctr">
              <a:buNone/>
            </a:pPr>
            <a:endParaRPr lang="tr-TR" sz="3600" b="1" dirty="0"/>
          </a:p>
          <a:p>
            <a:pPr algn="ctr">
              <a:buNone/>
            </a:pPr>
            <a:r>
              <a:rPr lang="tr-TR" sz="3600" b="1" dirty="0"/>
              <a:t>Bu bulaşma gıdalar işletmeye gelmeden önce veya işletmede olabilir.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214290"/>
            <a:ext cx="7772400" cy="1470025"/>
          </a:xfrm>
        </p:spPr>
        <p:txBody>
          <a:bodyPr/>
          <a:lstStyle/>
          <a:p>
            <a:r>
              <a:rPr lang="tr-TR" b="1" dirty="0">
                <a:solidFill>
                  <a:srgbClr val="C00000"/>
                </a:solidFill>
              </a:rPr>
              <a:t>HİJYEN KAVRAMI</a:t>
            </a:r>
          </a:p>
        </p:txBody>
      </p:sp>
      <p:sp>
        <p:nvSpPr>
          <p:cNvPr id="3" name="2 Alt Başlık"/>
          <p:cNvSpPr>
            <a:spLocks noGrp="1"/>
          </p:cNvSpPr>
          <p:nvPr>
            <p:ph type="subTitle" idx="1"/>
          </p:nvPr>
        </p:nvSpPr>
        <p:spPr>
          <a:xfrm>
            <a:off x="1371600" y="2285992"/>
            <a:ext cx="6400800" cy="3352808"/>
          </a:xfrm>
        </p:spPr>
        <p:txBody>
          <a:bodyPr/>
          <a:lstStyle/>
          <a:p>
            <a:r>
              <a:rPr lang="tr-TR" b="1" dirty="0">
                <a:solidFill>
                  <a:srgbClr val="C00000"/>
                </a:solidFill>
              </a:rPr>
              <a:t>HİJYEN;</a:t>
            </a:r>
            <a:r>
              <a:rPr lang="tr-TR" b="1" dirty="0">
                <a:solidFill>
                  <a:schemeClr val="tx1"/>
                </a:solidFill>
              </a:rPr>
              <a:t> </a:t>
            </a:r>
          </a:p>
          <a:p>
            <a:r>
              <a:rPr lang="tr-TR" sz="3600" b="1" dirty="0">
                <a:solidFill>
                  <a:schemeClr val="tx1"/>
                </a:solidFill>
              </a:rPr>
              <a:t>Sağlığa zarar verecek ortamlardan korunmak için yapılacak uygulamalar ve alınan önlemlerin tümüdür.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ctr">
              <a:buNone/>
            </a:pPr>
            <a:r>
              <a:rPr lang="tr-TR" sz="4000" b="1" dirty="0">
                <a:solidFill>
                  <a:srgbClr val="C00000"/>
                </a:solidFill>
              </a:rPr>
              <a:t>SANİTASYON</a:t>
            </a:r>
          </a:p>
          <a:p>
            <a:pPr algn="ctr">
              <a:buNone/>
            </a:pPr>
            <a:endParaRPr lang="tr-TR" b="1" dirty="0">
              <a:solidFill>
                <a:srgbClr val="C00000"/>
              </a:solidFill>
            </a:endParaRPr>
          </a:p>
          <a:p>
            <a:pPr algn="ctr">
              <a:buNone/>
            </a:pPr>
            <a:r>
              <a:rPr lang="tr-TR" sz="3600" b="1" dirty="0"/>
              <a:t>Hijyen ile sanitasyon birbirini tamamlayan ve birbiri ile ilgili olan kavramlardır. </a:t>
            </a:r>
          </a:p>
          <a:p>
            <a:pPr algn="ctr">
              <a:buNone/>
            </a:pPr>
            <a:endParaRPr lang="tr-TR" sz="3600" b="1" dirty="0"/>
          </a:p>
          <a:p>
            <a:pPr algn="ctr">
              <a:buNone/>
            </a:pPr>
            <a:r>
              <a:rPr lang="tr-TR" sz="3600" b="1" dirty="0">
                <a:solidFill>
                  <a:srgbClr val="C00000"/>
                </a:solidFill>
              </a:rPr>
              <a:t>Hijyen</a:t>
            </a:r>
            <a:r>
              <a:rPr lang="tr-TR" sz="3600" b="1" dirty="0"/>
              <a:t> sağlık kurallarını, </a:t>
            </a:r>
            <a:r>
              <a:rPr lang="tr-TR" sz="3600" b="1" dirty="0">
                <a:solidFill>
                  <a:srgbClr val="C00000"/>
                </a:solidFill>
              </a:rPr>
              <a:t>sanitasyon</a:t>
            </a:r>
            <a:r>
              <a:rPr lang="tr-TR" sz="3600" b="1" dirty="0"/>
              <a:t> ise alınan önlemleri ifade etmektedir.</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endParaRPr lang="tr-TR" sz="3600" b="1" dirty="0"/>
          </a:p>
          <a:p>
            <a:pPr algn="ctr">
              <a:buNone/>
            </a:pPr>
            <a:r>
              <a:rPr lang="tr-TR" sz="3600" b="1" dirty="0"/>
              <a:t>Her gıda işletmesi kendi ürününde görülebilecek bulaşmaları potansiyel tehlikeler olarak tanımlamalı, güvenli olmayan gıdanın tüketilmesini önlemek için, bulaşma en aza indirilmelidir.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buNone/>
            </a:pPr>
            <a:r>
              <a:rPr lang="tr-TR" sz="3600" b="1" dirty="0">
                <a:solidFill>
                  <a:srgbClr val="C00000"/>
                </a:solidFill>
              </a:rPr>
              <a:t>Bulaşmalar 3 tiptir:</a:t>
            </a:r>
          </a:p>
          <a:p>
            <a:pPr>
              <a:buNone/>
            </a:pPr>
            <a:endParaRPr lang="tr-TR" sz="3600" b="1" dirty="0">
              <a:solidFill>
                <a:srgbClr val="C00000"/>
              </a:solidFill>
            </a:endParaRPr>
          </a:p>
          <a:p>
            <a:pPr algn="ctr">
              <a:buNone/>
            </a:pPr>
            <a:r>
              <a:rPr lang="tr-TR" sz="3600" b="1" dirty="0">
                <a:solidFill>
                  <a:srgbClr val="C00000"/>
                </a:solidFill>
              </a:rPr>
              <a:t>1.</a:t>
            </a:r>
            <a:r>
              <a:rPr lang="tr-TR" sz="3600" b="1" dirty="0" err="1">
                <a:solidFill>
                  <a:srgbClr val="C00000"/>
                </a:solidFill>
              </a:rPr>
              <a:t>Mikrobiyal</a:t>
            </a:r>
            <a:r>
              <a:rPr lang="tr-TR" sz="3600" b="1" dirty="0">
                <a:solidFill>
                  <a:srgbClr val="C00000"/>
                </a:solidFill>
              </a:rPr>
              <a:t> bulaşmalar; </a:t>
            </a:r>
          </a:p>
          <a:p>
            <a:pPr algn="ctr">
              <a:buNone/>
            </a:pPr>
            <a:endParaRPr lang="tr-TR" sz="3600" b="1" dirty="0">
              <a:solidFill>
                <a:srgbClr val="C00000"/>
              </a:solidFill>
            </a:endParaRPr>
          </a:p>
          <a:p>
            <a:pPr algn="ctr">
              <a:buNone/>
            </a:pPr>
            <a:r>
              <a:rPr lang="tr-TR" sz="3600" b="1" dirty="0"/>
              <a:t>Mikroorganizmalar ve toksinleri bu tip bulaşmaya neden olur. Çiftlikten çatala kadar her aşamada meydana gelebilir.</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lgn="ctr">
              <a:buNone/>
            </a:pPr>
            <a:r>
              <a:rPr lang="tr-TR" sz="3600" b="1" dirty="0"/>
              <a:t>Genellikle gıda işletmelerindeki ihmal, bulaşmış hammadde, yetersiz işleme alanı, hatalı tasarım, eğitimsiz personel ve hatalı üretim metotlarından kaynaklanır. </a:t>
            </a:r>
          </a:p>
          <a:p>
            <a:pPr algn="ctr">
              <a:buNone/>
            </a:pPr>
            <a:endParaRPr lang="tr-TR" sz="3600" b="1" dirty="0"/>
          </a:p>
          <a:p>
            <a:pPr algn="ctr">
              <a:buNone/>
            </a:pPr>
            <a:r>
              <a:rPr lang="tr-TR" sz="3600" b="1" dirty="0"/>
              <a:t>Bu tip bulaşmalar çoğu zaman başlangıç aşamasında belirlenemez ve gıda bozulmalarına neden olabileceği gibi, gıda zehirlenmeleri hatta ölümlere de neden olabilir. </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Gıda bulaşmalarının çoğu mikroorganizmalar ile ilgilidir. </a:t>
            </a:r>
          </a:p>
          <a:p>
            <a:pPr algn="ctr">
              <a:buNone/>
            </a:pPr>
            <a:endParaRPr lang="tr-TR" sz="3600" b="1" dirty="0"/>
          </a:p>
          <a:p>
            <a:pPr algn="ctr">
              <a:buNone/>
            </a:pPr>
            <a:r>
              <a:rPr lang="tr-TR" sz="3600" b="1" dirty="0"/>
              <a:t>Mikroorganizmalar gıda pişirilerek öldürülse bile, önceden ürettiği toksinlerin bazıları ısısal işlemden etkilenmez ve zehirlenmeye neden olur.</a:t>
            </a:r>
          </a:p>
          <a:p>
            <a:pPr algn="ctr">
              <a:buNone/>
            </a:pPr>
            <a:endParaRPr lang="tr-TR" sz="3600" b="1"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b="1" dirty="0">
                <a:solidFill>
                  <a:srgbClr val="C00000"/>
                </a:solidFill>
              </a:rPr>
              <a:t>2. Kimyasal bulaşmalar; </a:t>
            </a:r>
          </a:p>
          <a:p>
            <a:pPr>
              <a:buNone/>
            </a:pPr>
            <a:endParaRPr lang="tr-TR" b="1" dirty="0">
              <a:solidFill>
                <a:srgbClr val="C00000"/>
              </a:solidFill>
            </a:endParaRPr>
          </a:p>
          <a:p>
            <a:pPr algn="ctr">
              <a:buNone/>
            </a:pPr>
            <a:r>
              <a:rPr lang="tr-TR" sz="3600" b="1" dirty="0"/>
              <a:t>Sindirim sistemine alındığı zaman bazen öldüren ve bazen de vücutta zarar oluşturan toksin veya zehir adı verilen maddeler bu tip bulaşmaya neden olur.</a:t>
            </a:r>
          </a:p>
          <a:p>
            <a:pPr algn="ctr">
              <a:buNone/>
            </a:pPr>
            <a:endParaRPr lang="tr-TR" sz="3600" b="1" dirty="0"/>
          </a:p>
          <a:p>
            <a:pPr algn="ctr">
              <a:buNone/>
            </a:pPr>
            <a:r>
              <a:rPr lang="tr-TR" sz="3600" b="1" dirty="0"/>
              <a:t> Belli tip bitkiler, mantar ve kabuklu su ürünleri kimyasal yapı bakımından doğal olarak zehirli olabilir.</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3600" b="1" dirty="0"/>
          </a:p>
          <a:p>
            <a:pPr algn="ctr">
              <a:buNone/>
            </a:pPr>
            <a:r>
              <a:rPr lang="tr-TR" sz="3600" b="1" dirty="0"/>
              <a:t>Doğal toksinlerin çoğu iyi bilinir. Bu nedenle korunmak kolaydır.</a:t>
            </a:r>
          </a:p>
          <a:p>
            <a:pPr algn="ctr">
              <a:buNone/>
            </a:pPr>
            <a:endParaRPr lang="tr-TR" sz="3600" b="1" dirty="0"/>
          </a:p>
          <a:p>
            <a:pPr algn="ctr">
              <a:buNone/>
            </a:pPr>
            <a:r>
              <a:rPr lang="tr-TR" sz="3600" b="1" dirty="0"/>
              <a:t>Acı kayısı çekirdeğinde bulunan siyanür gibi kimyasallar kısa sürede zehirlenmeye neden olur ve alınan doza bağlı olarak </a:t>
            </a:r>
            <a:r>
              <a:rPr lang="tr-TR" sz="3600" b="1" dirty="0" err="1"/>
              <a:t>karsinojenik</a:t>
            </a:r>
            <a:r>
              <a:rPr lang="tr-TR" sz="3600" b="1" dirty="0"/>
              <a:t> etki veya ölümle sonuçlanan etki gösterebilir</a:t>
            </a:r>
            <a:r>
              <a:rPr lang="tr-TR" dirty="0"/>
              <a:t>. </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572560" cy="6286544"/>
          </a:xfrm>
        </p:spPr>
        <p:txBody>
          <a:bodyPr>
            <a:normAutofit lnSpcReduction="10000"/>
          </a:bodyPr>
          <a:lstStyle/>
          <a:p>
            <a:pPr algn="ctr">
              <a:buNone/>
            </a:pPr>
            <a:r>
              <a:rPr lang="tr-TR" sz="3600" b="1" dirty="0"/>
              <a:t>Diğer kimyasallar ve zehirler yetiştirme, taşıma, depolama ve üretim sırasında gıdaya bulaşabilir.</a:t>
            </a:r>
          </a:p>
          <a:p>
            <a:pPr algn="ctr">
              <a:buNone/>
            </a:pPr>
            <a:endParaRPr lang="tr-TR" sz="3600" b="1" dirty="0"/>
          </a:p>
          <a:p>
            <a:pPr algn="ctr">
              <a:buNone/>
            </a:pPr>
            <a:r>
              <a:rPr lang="tr-TR" sz="3600" b="1" dirty="0"/>
              <a:t>meyvelerde ağır metal, </a:t>
            </a:r>
            <a:r>
              <a:rPr lang="tr-TR" sz="3600" b="1" dirty="0" err="1"/>
              <a:t>pestisit</a:t>
            </a:r>
            <a:r>
              <a:rPr lang="tr-TR" sz="3600" b="1" dirty="0"/>
              <a:t>, sütte antibiyotik bulunması ve çeşitli gıdaların üretimi sırasında temizlik malzemelerinden deterjan kalıntısı bulaşması, nitrat, </a:t>
            </a:r>
            <a:r>
              <a:rPr lang="tr-TR" sz="3600" b="1" dirty="0" err="1"/>
              <a:t>nitrit</a:t>
            </a:r>
            <a:r>
              <a:rPr lang="tr-TR" sz="3600" b="1" dirty="0"/>
              <a:t> gibi kullanımı sınırlı katkı maddelerinin aşırı dozda kullanılması kimyasal bulaşmalara örnek verilebilir.</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t>Ayrıca gıda ambalajlarından bulaşan boya ve </a:t>
            </a:r>
            <a:r>
              <a:rPr lang="tr-TR" sz="4000" b="1" dirty="0" err="1"/>
              <a:t>toksik</a:t>
            </a:r>
            <a:r>
              <a:rPr lang="tr-TR" sz="4000" b="1" dirty="0"/>
              <a:t> maddeler de önemlidir. </a:t>
            </a:r>
          </a:p>
          <a:p>
            <a:pPr algn="ctr">
              <a:buNone/>
            </a:pPr>
            <a:endParaRPr lang="tr-TR" sz="4000" b="1" dirty="0"/>
          </a:p>
          <a:p>
            <a:pPr algn="ctr">
              <a:buNone/>
            </a:pPr>
            <a:r>
              <a:rPr lang="tr-TR" sz="4000" b="1" dirty="0"/>
              <a:t>Gıda ile temas halinde olan materyallerin yapılarında bulunan bu maddelerin gıdaya geçmesine </a:t>
            </a:r>
            <a:r>
              <a:rPr lang="tr-TR" sz="4000" b="1" dirty="0" err="1">
                <a:solidFill>
                  <a:srgbClr val="C00000"/>
                </a:solidFill>
              </a:rPr>
              <a:t>migrasyon</a:t>
            </a:r>
            <a:r>
              <a:rPr lang="tr-TR" sz="4000" b="1" dirty="0"/>
              <a:t> denir.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8715436" cy="6286544"/>
          </a:xfrm>
        </p:spPr>
        <p:txBody>
          <a:bodyPr>
            <a:normAutofit/>
          </a:bodyPr>
          <a:lstStyle/>
          <a:p>
            <a:pPr lvl="0" algn="ctr">
              <a:buNone/>
            </a:pPr>
            <a:endParaRPr lang="tr-TR" sz="3600" b="1" dirty="0"/>
          </a:p>
          <a:p>
            <a:pPr lvl="0" algn="ctr">
              <a:buNone/>
            </a:pPr>
            <a:r>
              <a:rPr lang="tr-TR" sz="3600" b="1" dirty="0"/>
              <a:t>Gıdalarda bulaşmanın dışında, bazı </a:t>
            </a:r>
            <a:r>
              <a:rPr lang="tr-TR" sz="3600" b="1" dirty="0" err="1"/>
              <a:t>toksik</a:t>
            </a:r>
            <a:r>
              <a:rPr lang="tr-TR" sz="3600" b="1" dirty="0"/>
              <a:t> kimyasallar da bulunmaktadır. Bunlar hatalı pişirme yöntemleri sonucu oluşur.</a:t>
            </a:r>
          </a:p>
          <a:p>
            <a:pPr lvl="0" algn="just">
              <a:buNone/>
            </a:pPr>
            <a:endParaRPr lang="tr-TR" sz="3600" b="1" dirty="0"/>
          </a:p>
          <a:p>
            <a:pPr algn="just">
              <a:buNone/>
            </a:pPr>
            <a:r>
              <a:rPr lang="tr-TR" sz="3600" b="1" dirty="0" err="1">
                <a:solidFill>
                  <a:srgbClr val="C00000"/>
                </a:solidFill>
              </a:rPr>
              <a:t>Akrilamid</a:t>
            </a:r>
            <a:r>
              <a:rPr lang="tr-TR" sz="3600" b="1" dirty="0">
                <a:solidFill>
                  <a:srgbClr val="C00000"/>
                </a:solidFill>
              </a:rPr>
              <a:t>: </a:t>
            </a:r>
            <a:r>
              <a:rPr lang="tr-TR" sz="3600" b="1" dirty="0" err="1"/>
              <a:t>Karsinojen</a:t>
            </a:r>
            <a:r>
              <a:rPr lang="tr-TR" sz="3600" b="1" dirty="0"/>
              <a:t> etkili bir madde olup, patates ürünleri gibi karbonhidratça zengin gıdalarda kızartma ve pişirme işlemleri sırasında oluşur.</a:t>
            </a:r>
          </a:p>
          <a:p>
            <a:pPr>
              <a:buNone/>
            </a:pPr>
            <a:endParaRPr lang="tr-TR" dirty="0"/>
          </a:p>
          <a:p>
            <a:pPr>
              <a:buNone/>
            </a:pPr>
            <a:endParaRPr lang="tr-TR" dirty="0"/>
          </a:p>
          <a:p>
            <a:pPr>
              <a:buNone/>
            </a:pPr>
            <a:endParaRPr lang="tr-TR"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just">
              <a:buNone/>
            </a:pPr>
            <a:endParaRPr lang="tr-TR" sz="3600" b="1" dirty="0">
              <a:solidFill>
                <a:srgbClr val="C00000"/>
              </a:solidFill>
            </a:endParaRPr>
          </a:p>
          <a:p>
            <a:pPr algn="just">
              <a:buNone/>
            </a:pPr>
            <a:r>
              <a:rPr lang="tr-TR" sz="3600" b="1" dirty="0" err="1">
                <a:solidFill>
                  <a:srgbClr val="C00000"/>
                </a:solidFill>
              </a:rPr>
              <a:t>Polisiklik</a:t>
            </a:r>
            <a:r>
              <a:rPr lang="tr-TR" sz="3600" b="1" dirty="0">
                <a:solidFill>
                  <a:srgbClr val="C00000"/>
                </a:solidFill>
              </a:rPr>
              <a:t> Aromatik Hidrokarbonlar (PAH) </a:t>
            </a:r>
          </a:p>
          <a:p>
            <a:pPr algn="just">
              <a:buNone/>
            </a:pPr>
            <a:endParaRPr lang="tr-TR" sz="3600" b="1" dirty="0">
              <a:solidFill>
                <a:srgbClr val="C00000"/>
              </a:solidFill>
            </a:endParaRPr>
          </a:p>
          <a:p>
            <a:pPr algn="just">
              <a:buNone/>
            </a:pPr>
            <a:r>
              <a:rPr lang="tr-TR" sz="3600" b="1" dirty="0"/>
              <a:t>Gıdaların kömürde pişirilmesinde ve tütsülenmesinde kömür veya mazotun yanması sonucu oluşan </a:t>
            </a:r>
            <a:r>
              <a:rPr lang="tr-TR" sz="3600" b="1" dirty="0" err="1"/>
              <a:t>karsinojen</a:t>
            </a:r>
            <a:r>
              <a:rPr lang="tr-TR" sz="3600" b="1" dirty="0"/>
              <a:t> olabilecek bileşiklerdir.</a:t>
            </a:r>
          </a:p>
          <a:p>
            <a:pPr>
              <a:buNone/>
            </a:pP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gn="ctr">
              <a:buNone/>
            </a:pPr>
            <a:endParaRPr lang="tr-TR" sz="3600" b="1" dirty="0">
              <a:solidFill>
                <a:srgbClr val="C00000"/>
              </a:solidFill>
            </a:endParaRPr>
          </a:p>
          <a:p>
            <a:pPr algn="ctr">
              <a:buNone/>
            </a:pPr>
            <a:r>
              <a:rPr lang="tr-TR" sz="3600" b="1" dirty="0">
                <a:solidFill>
                  <a:srgbClr val="C00000"/>
                </a:solidFill>
              </a:rPr>
              <a:t>Hijyen;</a:t>
            </a:r>
            <a:r>
              <a:rPr lang="tr-TR" sz="3600" b="1" dirty="0"/>
              <a:t> insan sağlığının korunması ve uzun süre yüksek düzeyde tutulması amacına yöneliktir. </a:t>
            </a:r>
          </a:p>
          <a:p>
            <a:pPr algn="ctr">
              <a:buNone/>
            </a:pPr>
            <a:endParaRPr lang="tr-TR" sz="3600" b="1" dirty="0"/>
          </a:p>
          <a:p>
            <a:pPr algn="ctr">
              <a:buNone/>
            </a:pPr>
            <a:r>
              <a:rPr lang="tr-TR" sz="3600" b="1" dirty="0">
                <a:solidFill>
                  <a:srgbClr val="C00000"/>
                </a:solidFill>
              </a:rPr>
              <a:t>Sanitasyon</a:t>
            </a:r>
            <a:r>
              <a:rPr lang="tr-TR" sz="3600" b="1" dirty="0"/>
              <a:t> ise insan sağlığını tehdit eden mikroorganizmaların bulundukları ortamdan olabildiğince uzaklaştırılmasını hedeflemektedir.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b="1" dirty="0">
                <a:solidFill>
                  <a:srgbClr val="C00000"/>
                </a:solidFill>
              </a:rPr>
              <a:t>3. Fiziksel bulaşmalar; </a:t>
            </a:r>
          </a:p>
          <a:p>
            <a:pPr>
              <a:buNone/>
            </a:pPr>
            <a:endParaRPr lang="tr-TR" b="1" dirty="0">
              <a:solidFill>
                <a:srgbClr val="C00000"/>
              </a:solidFill>
            </a:endParaRPr>
          </a:p>
          <a:p>
            <a:pPr algn="ctr">
              <a:buNone/>
            </a:pPr>
            <a:r>
              <a:rPr lang="tr-TR" sz="3600" b="1" dirty="0"/>
              <a:t>Gıda olmayan, yabancı madde olarak adlandırılan görülebilir parçalar, parçacıklar ile bulaşmadır. </a:t>
            </a:r>
          </a:p>
          <a:p>
            <a:pPr algn="ctr">
              <a:buNone/>
            </a:pPr>
            <a:endParaRPr lang="tr-TR" sz="3600" b="1" dirty="0"/>
          </a:p>
          <a:p>
            <a:pPr algn="ctr">
              <a:buNone/>
            </a:pPr>
            <a:r>
              <a:rPr lang="tr-TR" sz="3600" b="1" dirty="0"/>
              <a:t>Fiziksel bulaşmalar gıdayı her zaman sağlığa zararlı hale getirmese bile, istenmez ve çoğu zaman tiksindiricidir.</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Bulaşan yabancı maddeler arasında böcek, kıl, kağıt, plastik, metal, iplik, cam parçası, taş vb bulunabilir.</a:t>
            </a:r>
          </a:p>
          <a:p>
            <a:pPr algn="ctr">
              <a:buNone/>
            </a:pPr>
            <a:endParaRPr lang="tr-TR" sz="3600" b="1" dirty="0"/>
          </a:p>
          <a:p>
            <a:pPr algn="ctr">
              <a:buNone/>
            </a:pPr>
            <a:r>
              <a:rPr lang="tr-TR" sz="3600" b="1" dirty="0"/>
              <a:t>Fiziksel bulaşma sağlık açısından diğerlerinden daha az tehlikeli olmakla beraber, cam ve metal gibi keskin parçalar ameliyatı gerektirecek ölçüde yaralanmalara, iri parçalar tüketicinin boğularak ölmesine neden olabilir.</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buNone/>
            </a:pPr>
            <a:r>
              <a:rPr lang="tr-TR" b="1" dirty="0">
                <a:solidFill>
                  <a:srgbClr val="C00000"/>
                </a:solidFill>
              </a:rPr>
              <a:t>BULAŞMA KAYNAKLARI</a:t>
            </a:r>
          </a:p>
          <a:p>
            <a:pPr lvl="0"/>
            <a:r>
              <a:rPr lang="tr-TR" sz="3600" b="1" dirty="0"/>
              <a:t>İnsan</a:t>
            </a:r>
          </a:p>
          <a:p>
            <a:pPr lvl="0"/>
            <a:r>
              <a:rPr lang="tr-TR" sz="3600" b="1" dirty="0"/>
              <a:t>Su ve kanalizasyon</a:t>
            </a:r>
          </a:p>
          <a:p>
            <a:pPr lvl="0"/>
            <a:r>
              <a:rPr lang="tr-TR" sz="3600" b="1" dirty="0"/>
              <a:t>Hammaddeler</a:t>
            </a:r>
          </a:p>
          <a:p>
            <a:pPr lvl="0"/>
            <a:r>
              <a:rPr lang="tr-TR" sz="3600" b="1" dirty="0"/>
              <a:t>Katılan gıdalar</a:t>
            </a:r>
          </a:p>
          <a:p>
            <a:pPr lvl="0"/>
            <a:r>
              <a:rPr lang="tr-TR" sz="3600" b="1" dirty="0"/>
              <a:t>Ambalaj malzemeleri</a:t>
            </a:r>
          </a:p>
          <a:p>
            <a:pPr lvl="0"/>
            <a:r>
              <a:rPr lang="tr-TR" sz="3600" b="1" dirty="0"/>
              <a:t>Zararlılar</a:t>
            </a:r>
          </a:p>
          <a:p>
            <a:pPr lvl="0"/>
            <a:r>
              <a:rPr lang="tr-TR" sz="3600" b="1" dirty="0"/>
              <a:t>Çevre (hava, toz, toprak)</a:t>
            </a:r>
          </a:p>
          <a:p>
            <a:pPr lvl="0"/>
            <a:r>
              <a:rPr lang="tr-TR" sz="3600" b="1" dirty="0"/>
              <a:t>Bina, alet ve ekipman</a:t>
            </a:r>
          </a:p>
          <a:p>
            <a:pPr lvl="0"/>
            <a:r>
              <a:rPr lang="tr-TR" sz="3600" b="1" dirty="0"/>
              <a:t>Gıda işleme</a:t>
            </a:r>
          </a:p>
          <a:p>
            <a:pPr>
              <a:buNone/>
            </a:pPr>
            <a:endParaRPr lang="tr-TR"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8715436" cy="6286544"/>
          </a:xfrm>
        </p:spPr>
        <p:txBody>
          <a:bodyPr>
            <a:normAutofit fontScale="92500"/>
          </a:bodyPr>
          <a:lstStyle/>
          <a:p>
            <a:pPr lvl="0">
              <a:buNone/>
            </a:pPr>
            <a:r>
              <a:rPr lang="tr-TR" b="1" dirty="0">
                <a:solidFill>
                  <a:srgbClr val="C00000"/>
                </a:solidFill>
              </a:rPr>
              <a:t>1.İnsan</a:t>
            </a:r>
          </a:p>
          <a:p>
            <a:pPr algn="ctr">
              <a:buNone/>
            </a:pPr>
            <a:r>
              <a:rPr lang="tr-TR" sz="3600" b="1" dirty="0"/>
              <a:t>İnsan gıda zehirlenmesine neden olan mikroorganizmaları, burun, ağız, bağırsak ve derisinde sık sık bulundurur. </a:t>
            </a:r>
          </a:p>
          <a:p>
            <a:pPr algn="ctr">
              <a:buNone/>
            </a:pPr>
            <a:endParaRPr lang="tr-TR" sz="3600" b="1" dirty="0"/>
          </a:p>
          <a:p>
            <a:pPr algn="ctr">
              <a:buNone/>
            </a:pPr>
            <a:r>
              <a:rPr lang="tr-TR" sz="3600" b="1" dirty="0"/>
              <a:t>Konuşma, öksürme ve aksırma sırasında burun ve ağızdan çıkan </a:t>
            </a:r>
            <a:r>
              <a:rPr lang="tr-TR" sz="3600" b="1" dirty="0" err="1"/>
              <a:t>atomize</a:t>
            </a:r>
            <a:r>
              <a:rPr lang="tr-TR" sz="3600" b="1" dirty="0"/>
              <a:t> olmuş damlacıklar ile milyonlarca mikroorganizma etrafa yayılır.</a:t>
            </a:r>
          </a:p>
          <a:p>
            <a:pPr algn="ctr">
              <a:buNone/>
            </a:pPr>
            <a:endParaRPr lang="tr-TR" sz="3600" b="1" dirty="0"/>
          </a:p>
          <a:p>
            <a:pPr algn="ctr">
              <a:buNone/>
            </a:pPr>
            <a:r>
              <a:rPr lang="tr-TR" sz="3600" b="1" dirty="0"/>
              <a:t> Bu damlacıklar tozlarda tutulur ve çok uzun süre havada asılı olarak kalır. </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229600" cy="6072230"/>
          </a:xfrm>
        </p:spPr>
        <p:txBody>
          <a:bodyPr>
            <a:normAutofit/>
          </a:bodyPr>
          <a:lstStyle/>
          <a:p>
            <a:pPr algn="ctr">
              <a:buNone/>
            </a:pPr>
            <a:endParaRPr lang="tr-TR" sz="3600" b="1" dirty="0"/>
          </a:p>
          <a:p>
            <a:pPr algn="ctr">
              <a:buNone/>
            </a:pPr>
            <a:r>
              <a:rPr lang="tr-TR" sz="3600" b="1" dirty="0"/>
              <a:t>Yapılan incelemelerde aksırma ile ağızdan püskürtülen taneciklerin 12 metre kadar uzağa gittiği saptanmıştır. </a:t>
            </a:r>
          </a:p>
          <a:p>
            <a:pPr algn="ctr">
              <a:buNone/>
            </a:pPr>
            <a:endParaRPr lang="tr-TR" sz="3600" b="1" dirty="0"/>
          </a:p>
          <a:p>
            <a:pPr algn="ctr">
              <a:buNone/>
            </a:pPr>
            <a:r>
              <a:rPr lang="tr-TR" sz="3600" b="1" dirty="0"/>
              <a:t>Ellerde her zaman çok sayıda bakteri vardır, eller kirli olduğunda ise patojenlerin bulunma olasılığı yüksektir.</a:t>
            </a:r>
          </a:p>
          <a:p>
            <a:pPr algn="ctr">
              <a:buNone/>
            </a:pPr>
            <a:endParaRPr lang="tr-TR" sz="3600"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endParaRPr lang="tr-TR" sz="3600" b="1" dirty="0"/>
          </a:p>
          <a:p>
            <a:pPr algn="ctr">
              <a:buNone/>
            </a:pPr>
            <a:r>
              <a:rPr lang="tr-TR" sz="3600" b="1" dirty="0"/>
              <a:t>Deride çıban ve iltihaplı kesikler var ise, genellikle patojen stafilokoklar bulunur. </a:t>
            </a:r>
          </a:p>
          <a:p>
            <a:pPr algn="ctr">
              <a:buNone/>
            </a:pPr>
            <a:endParaRPr lang="tr-TR" sz="3600" b="1" dirty="0"/>
          </a:p>
          <a:p>
            <a:pPr algn="ctr">
              <a:buNone/>
            </a:pPr>
            <a:r>
              <a:rPr lang="tr-TR" sz="3600" b="1" dirty="0"/>
              <a:t>Bu durumdaki kişilerin iyileşinceye kadar gıda işletmesinden uzaklaştırılması gerekir</a:t>
            </a:r>
            <a:endParaRPr lang="tr-TR" sz="3600"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6000792"/>
          </a:xfrm>
        </p:spPr>
        <p:txBody>
          <a:bodyPr>
            <a:normAutofit/>
          </a:bodyPr>
          <a:lstStyle/>
          <a:p>
            <a:pPr algn="ctr">
              <a:buNone/>
            </a:pPr>
            <a:endParaRPr lang="tr-TR" sz="4000" b="1" dirty="0"/>
          </a:p>
          <a:p>
            <a:pPr algn="ctr">
              <a:buNone/>
            </a:pPr>
            <a:r>
              <a:rPr lang="tr-TR" sz="4000" b="1" dirty="0"/>
              <a:t>Hijyenik gıda işleme konusundaki dikkatsizlik ve ihmal, gıda zehirlenmelerine neden olur. </a:t>
            </a:r>
          </a:p>
          <a:p>
            <a:pPr algn="ctr">
              <a:buNone/>
            </a:pPr>
            <a:endParaRPr lang="tr-TR" sz="4000" b="1" dirty="0"/>
          </a:p>
          <a:p>
            <a:pPr algn="ctr">
              <a:buNone/>
            </a:pPr>
            <a:r>
              <a:rPr lang="tr-TR" sz="4000" b="1" dirty="0"/>
              <a:t>Yapılan istatistikler gıda servisinde çalışanların %60'ının ellerini doğru şekilde yıkamadığını göstermiştir.</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143668"/>
          </a:xfrm>
        </p:spPr>
        <p:txBody>
          <a:bodyPr>
            <a:normAutofit/>
          </a:bodyPr>
          <a:lstStyle/>
          <a:p>
            <a:pPr algn="ctr">
              <a:buNone/>
            </a:pPr>
            <a:endParaRPr lang="tr-TR" sz="3600" b="1" dirty="0"/>
          </a:p>
          <a:p>
            <a:pPr algn="ctr">
              <a:buNone/>
            </a:pPr>
            <a:r>
              <a:rPr lang="tr-TR" sz="4000" b="1" dirty="0"/>
              <a:t>Gıda işletmelerinde çalışan kişilerin sağlığı ve hijyenik çalışma alışkanlıklarına sahip olması, özellikle tuvaletten çıktıktan sonra ve gıda işlemeye başlamadan önce ellerini doğru şekilde yıkaması, gıdaların neden olduğu hastalıkların önlenmesinde oldukça önemlidir.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insan, genellikle saç, tırnak, şeker kağıdı, sakız, sigara izmariti, yüzük, küpe taşı gibi maddelerle gıdayı fiziksel olarak da çok sık bulaştırır. </a:t>
            </a:r>
          </a:p>
          <a:p>
            <a:pPr algn="ctr"/>
            <a:endParaRPr lang="tr-TR" sz="3600" b="1" dirty="0"/>
          </a:p>
          <a:p>
            <a:pPr algn="ctr">
              <a:buNone/>
            </a:pPr>
            <a:r>
              <a:rPr lang="tr-TR" sz="3600" b="1" dirty="0"/>
              <a:t>Bu nedenle gıda işletmelerinde her hangi bir şey yemek, içmek, takı takmak yasaktır. İşletmelerde uygun koruyucu elbise ve boneler kullanılır.</a:t>
            </a:r>
          </a:p>
          <a:p>
            <a:pPr algn="ctr">
              <a:buNone/>
            </a:pPr>
            <a:endParaRPr lang="tr-TR" sz="3600" b="1"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Gıda, gıda işleyiciler kadar gıda işlemede çalışmayan bakım personeli, ziyaretçiler, mühendisler, boyacılar, satış temsilcileri, müşteriler vb kişiler tarafından da bulaştırılabilir. </a:t>
            </a:r>
          </a:p>
          <a:p>
            <a:pPr algn="ctr">
              <a:buNone/>
            </a:pPr>
            <a:endParaRPr lang="tr-TR" sz="3600" b="1" dirty="0"/>
          </a:p>
          <a:p>
            <a:pPr algn="ctr">
              <a:buNone/>
            </a:pPr>
            <a:r>
              <a:rPr lang="tr-TR" sz="3600" b="1" dirty="0"/>
              <a:t>Müşterilerin bulaştırması kaza ile veya kasıtlı olabilir.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gn="ctr">
              <a:buNone/>
            </a:pPr>
            <a:endParaRPr lang="tr-TR" sz="3600" b="1" dirty="0"/>
          </a:p>
          <a:p>
            <a:pPr algn="ctr">
              <a:buNone/>
            </a:pPr>
            <a:r>
              <a:rPr lang="tr-TR" sz="3600" b="1" dirty="0"/>
              <a:t>Sağlık için uygun koşulların oluşturulması ve sürdürülmesi işlemine </a:t>
            </a:r>
            <a:r>
              <a:rPr lang="tr-TR" sz="3600" b="1" dirty="0">
                <a:solidFill>
                  <a:srgbClr val="C00000"/>
                </a:solidFill>
              </a:rPr>
              <a:t>“sanitasyon” </a:t>
            </a:r>
            <a:r>
              <a:rPr lang="tr-TR" sz="3600" b="1" dirty="0"/>
              <a:t>denir. </a:t>
            </a:r>
          </a:p>
          <a:p>
            <a:pPr algn="ctr">
              <a:buNone/>
            </a:pPr>
            <a:endParaRPr lang="tr-TR" sz="3600" b="1" dirty="0"/>
          </a:p>
          <a:p>
            <a:pPr algn="ctr">
              <a:buNone/>
            </a:pPr>
            <a:r>
              <a:rPr lang="tr-TR" sz="3600" b="1" dirty="0"/>
              <a:t>Sanitasyon geniş anlamda insan sağlığının iyileştirilmesi, korunması ve sağlığın tekrar kazanılmasında uygulanacak prensipleri içermektedir.</a:t>
            </a:r>
          </a:p>
          <a:p>
            <a:pPr algn="ctr">
              <a:buNone/>
            </a:pPr>
            <a:endParaRPr lang="tr-TR" sz="3600" b="1"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r>
              <a:rPr lang="tr-TR" sz="4000" b="1" dirty="0"/>
              <a:t>Personel hainlik yapmak için veya parasal nedenlerle de gıdayı kasıtlı olarak bulaştırabilir.</a:t>
            </a:r>
          </a:p>
          <a:p>
            <a:pPr algn="ctr">
              <a:buNone/>
            </a:pPr>
            <a:endParaRPr lang="tr-TR" sz="4000" b="1" dirty="0"/>
          </a:p>
          <a:p>
            <a:pPr algn="ctr">
              <a:buNone/>
            </a:pPr>
            <a:r>
              <a:rPr lang="tr-TR" sz="4000" b="1" dirty="0"/>
              <a:t> Bu nedenle bir çok yerde işten çıkarılan personeli bir daha hayat boyu işe almamak şirket politikasıdır.</a:t>
            </a:r>
          </a:p>
          <a:p>
            <a:pPr>
              <a:buNone/>
            </a:pPr>
            <a:endParaRPr lang="tr-TR"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42852"/>
            <a:ext cx="8643998" cy="6500858"/>
          </a:xfrm>
        </p:spPr>
        <p:txBody>
          <a:bodyPr>
            <a:normAutofit fontScale="92500" lnSpcReduction="10000"/>
          </a:bodyPr>
          <a:lstStyle/>
          <a:p>
            <a:pPr lvl="0">
              <a:buNone/>
            </a:pPr>
            <a:r>
              <a:rPr lang="tr-TR" b="1" dirty="0">
                <a:solidFill>
                  <a:srgbClr val="C00000"/>
                </a:solidFill>
              </a:rPr>
              <a:t>2.Su ve Kanalizasyon</a:t>
            </a:r>
          </a:p>
          <a:p>
            <a:pPr algn="ctr">
              <a:buNone/>
            </a:pPr>
            <a:r>
              <a:rPr lang="tr-TR" sz="3600" b="1" dirty="0"/>
              <a:t>Suyun kendisi gıda olarak kabul edildiğinden sağlığa zarar vermeyecek özellikte olması gerekir. </a:t>
            </a:r>
          </a:p>
          <a:p>
            <a:pPr algn="ctr">
              <a:buNone/>
            </a:pPr>
            <a:endParaRPr lang="tr-TR" sz="3600" b="1" dirty="0"/>
          </a:p>
          <a:p>
            <a:pPr algn="ctr">
              <a:buNone/>
            </a:pPr>
            <a:r>
              <a:rPr lang="tr-TR" sz="3600" b="1" dirty="0"/>
              <a:t>Gıda işletmesinde kullanılan su ise, işletmenin her yerinde her an hazır bulunması gereken vazgeçilmez bir maddedir. </a:t>
            </a:r>
          </a:p>
          <a:p>
            <a:pPr algn="ctr">
              <a:buNone/>
            </a:pPr>
            <a:endParaRPr lang="tr-TR" sz="3600" b="1" dirty="0"/>
          </a:p>
          <a:p>
            <a:pPr algn="ctr">
              <a:buNone/>
            </a:pPr>
            <a:r>
              <a:rPr lang="tr-TR" sz="3600" b="1" dirty="0"/>
              <a:t>Su, gıdaların üretimi ve işlenmesi sırasında doğrudan gıdaya katılabildiği gibi, temizliğin de ana elemanıdır.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Su gıdaların soğutulmasını sağlayan buzun üretimi için kullanılabilir. </a:t>
            </a:r>
          </a:p>
          <a:p>
            <a:pPr algn="ctr">
              <a:buNone/>
            </a:pPr>
            <a:endParaRPr lang="tr-TR" sz="3600" b="1" dirty="0"/>
          </a:p>
          <a:p>
            <a:pPr algn="ctr">
              <a:buNone/>
            </a:pPr>
            <a:r>
              <a:rPr lang="tr-TR" sz="3600" b="1" dirty="0"/>
              <a:t>Gıdaların yıkanması ve </a:t>
            </a:r>
            <a:r>
              <a:rPr lang="tr-TR" sz="3600" b="1" dirty="0" err="1"/>
              <a:t>mikrobiyal</a:t>
            </a:r>
            <a:r>
              <a:rPr lang="tr-TR" sz="3600" b="1" dirty="0"/>
              <a:t> yükün azaltılması için yaygın olarak kullanılır. </a:t>
            </a:r>
          </a:p>
          <a:p>
            <a:pPr algn="ctr">
              <a:buNone/>
            </a:pPr>
            <a:endParaRPr lang="tr-TR" sz="3600" b="1" dirty="0"/>
          </a:p>
          <a:p>
            <a:pPr algn="ctr">
              <a:buNone/>
            </a:pPr>
            <a:r>
              <a:rPr lang="tr-TR" sz="3600" b="1" dirty="0"/>
              <a:t>Pastörizasyon uygulaması olan yerlerde, ısı değiştiricilerde ısıtma veya soğutma ortamı olarak kullanılır. </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Bu uygulamalarda su bazen bilinçli olarak bazen de istemeden kaza ile gıdanın bir parçası olabilir veya gıda ile temas edebilir. </a:t>
            </a:r>
          </a:p>
          <a:p>
            <a:pPr algn="ctr">
              <a:buNone/>
            </a:pPr>
            <a:endParaRPr lang="tr-TR" sz="3600" b="1" dirty="0"/>
          </a:p>
          <a:p>
            <a:pPr algn="ctr">
              <a:buNone/>
            </a:pPr>
            <a:r>
              <a:rPr lang="tr-TR" sz="3600" b="1" dirty="0"/>
              <a:t>Bu nedenle suyun yeterli mikrobiyolojik standartta olması ve gıdaları bulaştırmaması esastır. </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Su, genellikle kanalizasyon veya insan ve hayvanlardan dışkı bulaşması ile kirlenir. </a:t>
            </a:r>
          </a:p>
          <a:p>
            <a:pPr algn="ctr">
              <a:buNone/>
            </a:pPr>
            <a:endParaRPr lang="tr-TR" sz="3600" b="1" dirty="0"/>
          </a:p>
          <a:p>
            <a:pPr algn="ctr">
              <a:buNone/>
            </a:pPr>
            <a:r>
              <a:rPr lang="tr-TR" sz="3600" b="1" dirty="0"/>
              <a:t>Arjantin'de 1964 yılında görülen tifo salgınına mısırlı biftek konservelerinin kanalizasyon ile kirlenmiş suda soğutulması neden olmuştur. </a:t>
            </a:r>
          </a:p>
          <a:p>
            <a:pPr>
              <a:buNone/>
            </a:pPr>
            <a:endParaRPr lang="tr-TR"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a:bodyPr>
          <a:lstStyle/>
          <a:p>
            <a:pPr algn="ctr">
              <a:buNone/>
            </a:pPr>
            <a:r>
              <a:rPr lang="tr-TR" sz="3600" b="1" dirty="0"/>
              <a:t>İşletmelerde gıda ve ekipmanların yıkanması, temizlik işleri dahil kullanılan bütün sular mikrobiyolojik açıdan içme suyu kalitesinde olmalıdır. </a:t>
            </a:r>
          </a:p>
          <a:p>
            <a:pPr algn="ctr">
              <a:buNone/>
            </a:pPr>
            <a:endParaRPr lang="tr-TR" sz="3600" b="1" dirty="0"/>
          </a:p>
          <a:p>
            <a:pPr algn="ctr">
              <a:buNone/>
            </a:pPr>
            <a:r>
              <a:rPr lang="tr-TR" sz="3600" b="1" dirty="0"/>
              <a:t>Bunun yasal bir şart olduğu unutulmamalıdır. </a:t>
            </a:r>
          </a:p>
          <a:p>
            <a:pPr algn="ctr">
              <a:buNone/>
            </a:pPr>
            <a:endParaRPr lang="tr-TR" sz="3600" b="1" dirty="0"/>
          </a:p>
          <a:p>
            <a:pPr algn="ctr">
              <a:buNone/>
            </a:pPr>
            <a:r>
              <a:rPr lang="tr-TR" sz="3600" b="1" dirty="0"/>
              <a:t>Sadece gıda ile temas etmeyen buhar üretiminde ve yangın söndürmede kullanılan suların içme suyu kalitesinde olmamasına izin verilir. </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643710"/>
          </a:xfrm>
        </p:spPr>
        <p:txBody>
          <a:bodyPr>
            <a:noAutofit/>
          </a:bodyPr>
          <a:lstStyle/>
          <a:p>
            <a:pPr algn="ctr">
              <a:buNone/>
            </a:pPr>
            <a:r>
              <a:rPr lang="tr-TR" sz="3600" b="1" dirty="0"/>
              <a:t>Kullanılan suyun bakteriyolojik ve kimyasal kontrolü gıda kanununda istenen sıklıkta düzenli olarak yaptırılmalıdır.</a:t>
            </a:r>
          </a:p>
          <a:p>
            <a:pPr algn="ctr">
              <a:buNone/>
            </a:pPr>
            <a:endParaRPr lang="tr-TR" sz="3600" b="1" dirty="0"/>
          </a:p>
          <a:p>
            <a:pPr algn="ctr">
              <a:buNone/>
            </a:pPr>
            <a:r>
              <a:rPr lang="tr-TR" sz="3600" b="1" dirty="0"/>
              <a:t> Atık suların uzaklaştırılması için drenaj sistemi yeterli olmalıdır. Su basması, sızması, tıkanma, geri sifon olmamalıdır. </a:t>
            </a:r>
          </a:p>
          <a:p>
            <a:pPr algn="ctr">
              <a:buNone/>
            </a:pPr>
            <a:endParaRPr lang="tr-TR" sz="3600" b="1" dirty="0"/>
          </a:p>
          <a:p>
            <a:pPr algn="ctr">
              <a:buNone/>
            </a:pPr>
            <a:r>
              <a:rPr lang="tr-TR" sz="3600" b="1" dirty="0"/>
              <a:t>Konserve veya ambalajlanmış gıda kanalizasyon bulaşmış su ile temas edecek olursa, derhal imha edilmelidir.</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Patojen mikroorganizmaların yanında sulara bir kirlilik göstergesi olan </a:t>
            </a:r>
            <a:r>
              <a:rPr lang="tr-TR" sz="3600" b="1" dirty="0" err="1"/>
              <a:t>koliform</a:t>
            </a:r>
            <a:r>
              <a:rPr lang="tr-TR" sz="3600" b="1" dirty="0"/>
              <a:t> bakteriler, </a:t>
            </a:r>
            <a:r>
              <a:rPr lang="tr-TR" sz="3600" b="1" dirty="0" err="1"/>
              <a:t>fekal</a:t>
            </a:r>
            <a:r>
              <a:rPr lang="tr-TR" sz="3600" b="1" dirty="0"/>
              <a:t> </a:t>
            </a:r>
            <a:r>
              <a:rPr lang="tr-TR" sz="3600" b="1" dirty="0" err="1"/>
              <a:t>koliform</a:t>
            </a:r>
            <a:r>
              <a:rPr lang="tr-TR" sz="3600" b="1" dirty="0"/>
              <a:t> bakteriler ve </a:t>
            </a:r>
            <a:r>
              <a:rPr lang="tr-TR" sz="3600" b="1" dirty="0" err="1"/>
              <a:t>fekal</a:t>
            </a:r>
            <a:r>
              <a:rPr lang="tr-TR" sz="3600" b="1" dirty="0"/>
              <a:t> streptokok'lar da bulaşır. </a:t>
            </a:r>
          </a:p>
          <a:p>
            <a:pPr algn="ctr">
              <a:buNone/>
            </a:pPr>
            <a:endParaRPr lang="tr-TR" sz="3600" b="1" dirty="0"/>
          </a:p>
          <a:p>
            <a:pPr algn="ctr">
              <a:buNone/>
            </a:pPr>
            <a:r>
              <a:rPr lang="tr-TR" sz="3600" b="1" dirty="0"/>
              <a:t>Sularda bulaşma indikatörü (göstergesi) olarak </a:t>
            </a:r>
            <a:r>
              <a:rPr lang="tr-TR" sz="3600" b="1" dirty="0" err="1"/>
              <a:t>koliform</a:t>
            </a:r>
            <a:r>
              <a:rPr lang="tr-TR" sz="3600" b="1" dirty="0"/>
              <a:t> grubu bakteriler aranır. Bunun nedeni analizinin kolay ve çabuk sonuç vermesidir. </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Suda </a:t>
            </a:r>
            <a:r>
              <a:rPr lang="tr-TR" sz="4000" b="1" dirty="0" err="1">
                <a:solidFill>
                  <a:srgbClr val="C00000"/>
                </a:solidFill>
              </a:rPr>
              <a:t>koliform</a:t>
            </a:r>
            <a:r>
              <a:rPr lang="tr-TR" sz="4000" b="1" dirty="0">
                <a:solidFill>
                  <a:srgbClr val="C00000"/>
                </a:solidFill>
              </a:rPr>
              <a:t> bakteri </a:t>
            </a:r>
            <a:r>
              <a:rPr lang="tr-TR" sz="4000" b="1" dirty="0"/>
              <a:t>bulunması, </a:t>
            </a:r>
            <a:r>
              <a:rPr lang="tr-TR" sz="4000" b="1" dirty="0">
                <a:solidFill>
                  <a:srgbClr val="C00000"/>
                </a:solidFill>
              </a:rPr>
              <a:t>genel bir bulaşmanın </a:t>
            </a:r>
            <a:r>
              <a:rPr lang="tr-TR" sz="4000" b="1" dirty="0"/>
              <a:t>olduğunu gösterir.</a:t>
            </a:r>
          </a:p>
          <a:p>
            <a:pPr algn="ctr">
              <a:buNone/>
            </a:pPr>
            <a:endParaRPr lang="tr-TR" sz="4000" b="1" dirty="0"/>
          </a:p>
          <a:p>
            <a:pPr algn="ctr">
              <a:buNone/>
            </a:pPr>
            <a:r>
              <a:rPr lang="tr-TR" sz="4000" b="1" dirty="0"/>
              <a:t> Bunların bir alt grubu olan </a:t>
            </a:r>
            <a:r>
              <a:rPr lang="tr-TR" sz="4000" b="1" dirty="0" err="1">
                <a:solidFill>
                  <a:srgbClr val="C00000"/>
                </a:solidFill>
              </a:rPr>
              <a:t>fekal</a:t>
            </a:r>
            <a:r>
              <a:rPr lang="tr-TR" sz="4000" b="1" dirty="0">
                <a:solidFill>
                  <a:srgbClr val="C00000"/>
                </a:solidFill>
              </a:rPr>
              <a:t> </a:t>
            </a:r>
            <a:r>
              <a:rPr lang="tr-TR" sz="4000" b="1" dirty="0" err="1">
                <a:solidFill>
                  <a:srgbClr val="C00000"/>
                </a:solidFill>
              </a:rPr>
              <a:t>koliformlar</a:t>
            </a:r>
            <a:r>
              <a:rPr lang="tr-TR" sz="4000" b="1" dirty="0">
                <a:solidFill>
                  <a:srgbClr val="C00000"/>
                </a:solidFill>
              </a:rPr>
              <a:t> </a:t>
            </a:r>
            <a:r>
              <a:rPr lang="tr-TR" sz="4000" b="1" dirty="0"/>
              <a:t>ise, doğrudan veya dolaylı olarak </a:t>
            </a:r>
            <a:r>
              <a:rPr lang="tr-TR" sz="4000" b="1" dirty="0">
                <a:solidFill>
                  <a:srgbClr val="C00000"/>
                </a:solidFill>
              </a:rPr>
              <a:t>dışkı bulaşmasının </a:t>
            </a:r>
            <a:r>
              <a:rPr lang="tr-TR" sz="4000" b="1" dirty="0"/>
              <a:t>kanıtıdır. </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4000" b="1" dirty="0"/>
          </a:p>
          <a:p>
            <a:pPr algn="ctr">
              <a:buNone/>
            </a:pPr>
            <a:endParaRPr lang="tr-TR" sz="4000" b="1" dirty="0"/>
          </a:p>
          <a:p>
            <a:pPr algn="ctr">
              <a:buNone/>
            </a:pPr>
            <a:r>
              <a:rPr lang="tr-TR" sz="4000" b="1" dirty="0"/>
              <a:t>Su veya gıdalara direk veya </a:t>
            </a:r>
            <a:r>
              <a:rPr lang="tr-TR" sz="4000" b="1" dirty="0" err="1"/>
              <a:t>indirek</a:t>
            </a:r>
            <a:r>
              <a:rPr lang="tr-TR" sz="4000" b="1" dirty="0"/>
              <a:t> yol ile dışkı bulaşmış olması </a:t>
            </a:r>
            <a:r>
              <a:rPr lang="tr-TR" sz="4000" b="1" i="1" dirty="0" err="1"/>
              <a:t>Salmonella</a:t>
            </a:r>
            <a:r>
              <a:rPr lang="tr-TR" sz="4000" b="1" i="1" dirty="0"/>
              <a:t>, </a:t>
            </a:r>
            <a:r>
              <a:rPr lang="tr-TR" sz="4000" b="1" i="1" dirty="0" err="1"/>
              <a:t>Shigella</a:t>
            </a:r>
            <a:r>
              <a:rPr lang="tr-TR" sz="4000" b="1" i="1" dirty="0"/>
              <a:t>, </a:t>
            </a:r>
            <a:r>
              <a:rPr lang="tr-TR" sz="4000" b="1" i="1" dirty="0" err="1"/>
              <a:t>Vibrio</a:t>
            </a:r>
            <a:r>
              <a:rPr lang="tr-TR" sz="4000" b="1" i="1" dirty="0"/>
              <a:t> </a:t>
            </a:r>
            <a:r>
              <a:rPr lang="tr-TR" sz="4000" b="1" i="1" dirty="0" err="1"/>
              <a:t>cholerae</a:t>
            </a:r>
            <a:r>
              <a:rPr lang="tr-TR" sz="4000" b="1" dirty="0"/>
              <a:t> gibi </a:t>
            </a:r>
            <a:r>
              <a:rPr lang="tr-TR" sz="4000" b="1" dirty="0" err="1"/>
              <a:t>fekal</a:t>
            </a:r>
            <a:r>
              <a:rPr lang="tr-TR" sz="4000" b="1" dirty="0"/>
              <a:t> orijinli patojenlerin de olabileceğini düşündürür.</a:t>
            </a:r>
          </a:p>
          <a:p>
            <a:pPr>
              <a:buNone/>
            </a:pP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lnSpcReduction="10000"/>
          </a:bodyPr>
          <a:lstStyle/>
          <a:p>
            <a:pPr algn="ctr">
              <a:buNone/>
            </a:pPr>
            <a:r>
              <a:rPr lang="tr-TR" sz="3600" b="1" dirty="0">
                <a:solidFill>
                  <a:srgbClr val="C00000"/>
                </a:solidFill>
              </a:rPr>
              <a:t>Sanitasyonda amaç;</a:t>
            </a:r>
          </a:p>
          <a:p>
            <a:pPr algn="ctr">
              <a:buNone/>
            </a:pPr>
            <a:endParaRPr lang="tr-TR" sz="3600" b="1" dirty="0">
              <a:solidFill>
                <a:srgbClr val="C00000"/>
              </a:solidFill>
            </a:endParaRPr>
          </a:p>
          <a:p>
            <a:pPr lvl="0" algn="ctr"/>
            <a:r>
              <a:rPr lang="tr-TR" sz="3600" b="1" dirty="0"/>
              <a:t>İnsanın korunması,</a:t>
            </a:r>
          </a:p>
          <a:p>
            <a:pPr lvl="0" algn="ctr">
              <a:buNone/>
            </a:pPr>
            <a:endParaRPr lang="tr-TR" sz="3600" b="1" dirty="0"/>
          </a:p>
          <a:p>
            <a:pPr lvl="0" algn="ctr"/>
            <a:r>
              <a:rPr lang="tr-TR" sz="3600" b="1" dirty="0"/>
              <a:t>Gıdanın korunması,</a:t>
            </a:r>
          </a:p>
          <a:p>
            <a:pPr lvl="0" algn="ctr">
              <a:buNone/>
            </a:pPr>
            <a:endParaRPr lang="tr-TR" sz="3600" b="1" dirty="0"/>
          </a:p>
          <a:p>
            <a:pPr lvl="0" algn="ctr"/>
            <a:r>
              <a:rPr lang="tr-TR" sz="3600" b="1" dirty="0"/>
              <a:t>Çevrenin korunması,</a:t>
            </a:r>
          </a:p>
          <a:p>
            <a:pPr lvl="0" algn="ctr">
              <a:buNone/>
            </a:pPr>
            <a:endParaRPr lang="tr-TR" sz="3600" b="1" dirty="0"/>
          </a:p>
          <a:p>
            <a:pPr lvl="0" algn="ctr"/>
            <a:r>
              <a:rPr lang="tr-TR" sz="3600" b="1" dirty="0"/>
              <a:t>İşletmenin korunmasıdır.</a:t>
            </a:r>
          </a:p>
          <a:p>
            <a:pPr algn="ctr">
              <a:buNone/>
            </a:pPr>
            <a:endParaRPr lang="tr-TR" sz="3600" b="1"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Gıda işletmelerinde kuyu suları genellikle filtre edilip klorlandıktan sonra kullanılmaktadır. Ancak bütün kuyu suları kullanılmadan önce test edilmelidir. </a:t>
            </a:r>
          </a:p>
          <a:p>
            <a:pPr algn="ctr">
              <a:buNone/>
            </a:pPr>
            <a:endParaRPr lang="tr-TR" sz="3600" b="1" dirty="0"/>
          </a:p>
          <a:p>
            <a:pPr algn="ctr">
              <a:buNone/>
            </a:pPr>
            <a:r>
              <a:rPr lang="tr-TR" sz="3600" b="1" dirty="0"/>
              <a:t>Genel olarak kabul edilen kriter arka arkaya alınan 2 örnekte veya örneklerin %95'inde 100 ml suda </a:t>
            </a:r>
            <a:r>
              <a:rPr lang="tr-TR" sz="3600" b="1" dirty="0" err="1"/>
              <a:t>koliform</a:t>
            </a:r>
            <a:r>
              <a:rPr lang="tr-TR" sz="3600" b="1" dirty="0"/>
              <a:t> bulunmayacak şeklindedir.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Autofit/>
          </a:bodyPr>
          <a:lstStyle/>
          <a:p>
            <a:pPr algn="ctr">
              <a:buNone/>
            </a:pPr>
            <a:endParaRPr lang="tr-TR" sz="4000" b="1" dirty="0"/>
          </a:p>
          <a:p>
            <a:pPr algn="ctr">
              <a:buNone/>
            </a:pPr>
            <a:r>
              <a:rPr lang="tr-TR" sz="4000" b="1" dirty="0" err="1"/>
              <a:t>Filtrasyon</a:t>
            </a:r>
            <a:r>
              <a:rPr lang="tr-TR" sz="4000" b="1" dirty="0"/>
              <a:t> ve klorlama işlemlerinden sonra ise, suyun </a:t>
            </a:r>
            <a:r>
              <a:rPr lang="tr-TR" sz="4000" b="1" dirty="0" err="1"/>
              <a:t>ml’sindeki</a:t>
            </a:r>
            <a:r>
              <a:rPr lang="tr-TR" sz="4000" b="1" dirty="0"/>
              <a:t> toplam canlı sayısı genellikle 10'dan azdır.</a:t>
            </a:r>
          </a:p>
          <a:p>
            <a:pPr algn="ctr">
              <a:buNone/>
            </a:pPr>
            <a:endParaRPr lang="tr-TR" sz="4000" b="1" dirty="0"/>
          </a:p>
          <a:p>
            <a:pPr algn="ctr">
              <a:buNone/>
            </a:pPr>
            <a:r>
              <a:rPr lang="tr-TR" sz="4000" b="1" dirty="0"/>
              <a:t> Basınçlı sıcak ve soğuk su elde etmek için sular tanklarda depolanır. </a:t>
            </a:r>
          </a:p>
          <a:p>
            <a:pPr algn="ctr">
              <a:buNone/>
            </a:pPr>
            <a:endParaRPr lang="tr-TR" sz="3600" b="1"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4000" b="1" dirty="0"/>
          </a:p>
          <a:p>
            <a:pPr algn="ctr">
              <a:buNone/>
            </a:pPr>
            <a:r>
              <a:rPr lang="tr-TR" sz="4000" b="1" dirty="0"/>
              <a:t>Kapaksız depolar çevreden toz, toprak, böcek, kuş, kemirici ile bulaşacağından asla kabul edilemez.</a:t>
            </a:r>
          </a:p>
          <a:p>
            <a:pPr algn="ctr">
              <a:buNone/>
            </a:pPr>
            <a:endParaRPr lang="tr-TR" sz="4000" b="1" dirty="0"/>
          </a:p>
          <a:p>
            <a:pPr algn="ctr">
              <a:buNone/>
            </a:pPr>
            <a:r>
              <a:rPr lang="tr-TR" sz="4000" b="1" dirty="0"/>
              <a:t> Kapaklı depoların bile bir miktar bulaşma riski vardır.</a:t>
            </a:r>
          </a:p>
          <a:p>
            <a:pPr>
              <a:buNone/>
            </a:pPr>
            <a:endParaRPr lang="tr-TR"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lvl="0" algn="ctr">
              <a:buNone/>
            </a:pPr>
            <a:endParaRPr lang="tr-TR" sz="3600" b="1" dirty="0"/>
          </a:p>
          <a:p>
            <a:pPr lvl="0" algn="ctr">
              <a:buNone/>
            </a:pPr>
            <a:r>
              <a:rPr lang="tr-TR" sz="3600" b="1" dirty="0"/>
              <a:t>Su depoları yılda 1 boşaltılarak temizlenmeli ve dezenfekte edilmelidir.</a:t>
            </a:r>
          </a:p>
          <a:p>
            <a:pPr lvl="0" algn="ctr">
              <a:buNone/>
            </a:pPr>
            <a:r>
              <a:rPr lang="tr-TR" sz="3600" b="1" dirty="0"/>
              <a:t> </a:t>
            </a:r>
          </a:p>
          <a:p>
            <a:pPr lvl="0" algn="ctr">
              <a:buNone/>
            </a:pPr>
            <a:r>
              <a:rPr lang="tr-TR" sz="3600" b="1" dirty="0"/>
              <a:t>Buzlar da içme kalitesindeki doğrudan ana kaynaktan gelen sulardan yapılmalıdır. </a:t>
            </a:r>
          </a:p>
          <a:p>
            <a:pPr lvl="0" algn="ctr">
              <a:buNone/>
            </a:pPr>
            <a:endParaRPr lang="tr-TR" sz="3600" b="1" dirty="0"/>
          </a:p>
          <a:p>
            <a:pPr lvl="0" algn="ctr">
              <a:buNone/>
            </a:pPr>
            <a:r>
              <a:rPr lang="tr-TR" sz="3600" b="1" dirty="0"/>
              <a:t>Su depoları ve buz makineleri düzenli olarak temizlenmelidir.</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429420"/>
          </a:xfrm>
        </p:spPr>
        <p:txBody>
          <a:bodyPr>
            <a:normAutofit lnSpcReduction="10000"/>
          </a:bodyPr>
          <a:lstStyle/>
          <a:p>
            <a:pPr>
              <a:buNone/>
            </a:pPr>
            <a:r>
              <a:rPr lang="tr-TR" b="1" dirty="0">
                <a:solidFill>
                  <a:srgbClr val="C00000"/>
                </a:solidFill>
              </a:rPr>
              <a:t>3.Hammaddeler</a:t>
            </a:r>
          </a:p>
          <a:p>
            <a:pPr algn="ctr">
              <a:buNone/>
            </a:pPr>
            <a:r>
              <a:rPr lang="tr-TR" sz="3600" b="1" dirty="0"/>
              <a:t>Çiğ et, süt, yumurta, kabuklu su ürünleri, meyve ve sebzeler genellikle gıda zehirlenmesine neden olabilecek çok sayıda mikroorganizma ile bulaşmıştır. </a:t>
            </a:r>
          </a:p>
          <a:p>
            <a:pPr algn="ctr">
              <a:buNone/>
            </a:pPr>
            <a:endParaRPr lang="tr-TR" sz="3600" b="1" dirty="0"/>
          </a:p>
          <a:p>
            <a:pPr algn="ctr">
              <a:buNone/>
            </a:pPr>
            <a:r>
              <a:rPr lang="tr-TR" sz="3600" b="1" dirty="0"/>
              <a:t>Bunlar hijyenik koşullarda yetiştirilmiş ve üretilmiş olsa bile, işleme ve pişirme aşamasında diğerlerini bulaştırması açısından potansiyel tehlike olarak düşünülmeli ve gerekli önlemler alınmalıdır.</a:t>
            </a:r>
          </a:p>
          <a:p>
            <a:pPr algn="ctr">
              <a:buNone/>
            </a:pPr>
            <a:endParaRPr lang="tr-TR" sz="3600" b="1"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buNone/>
            </a:pPr>
            <a:r>
              <a:rPr lang="tr-TR" sz="3600" b="1" dirty="0">
                <a:solidFill>
                  <a:srgbClr val="C00000"/>
                </a:solidFill>
              </a:rPr>
              <a:t>Çiğ Et ve Kanatlı</a:t>
            </a:r>
          </a:p>
          <a:p>
            <a:pPr algn="ctr">
              <a:buNone/>
            </a:pPr>
            <a:r>
              <a:rPr lang="tr-TR" sz="3600" b="1" dirty="0"/>
              <a:t>Çiğ et ve kanatlı, diğer gıdaları mikroorganizmalar ve toksinleri ile biyolojik olarak bulaştıran çok önemli bir kaynaktır. </a:t>
            </a:r>
          </a:p>
          <a:p>
            <a:pPr algn="ctr">
              <a:buNone/>
            </a:pPr>
            <a:endParaRPr lang="tr-TR" sz="3600" b="1" dirty="0"/>
          </a:p>
          <a:p>
            <a:pPr algn="ctr">
              <a:buNone/>
            </a:pPr>
            <a:r>
              <a:rPr lang="tr-TR" sz="3600" b="1" dirty="0"/>
              <a:t>Etin bulaşması çiftlikte başlar.</a:t>
            </a:r>
          </a:p>
          <a:p>
            <a:pPr algn="ctr">
              <a:buNone/>
            </a:pPr>
            <a:endParaRPr lang="tr-TR" sz="3600" b="1" dirty="0"/>
          </a:p>
          <a:p>
            <a:pPr algn="ctr">
              <a:buNone/>
            </a:pPr>
            <a:r>
              <a:rPr lang="tr-TR" sz="3600" b="1" dirty="0"/>
              <a:t> Özellikle kanatlılar çok sık </a:t>
            </a:r>
            <a:r>
              <a:rPr lang="tr-TR" sz="3600" b="1" dirty="0" err="1">
                <a:solidFill>
                  <a:srgbClr val="C00000"/>
                </a:solidFill>
              </a:rPr>
              <a:t>salmonella</a:t>
            </a:r>
            <a:r>
              <a:rPr lang="tr-TR" sz="3600" b="1" dirty="0"/>
              <a:t> enfeksiyonları geçirirler.</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715436" cy="6286544"/>
          </a:xfrm>
        </p:spPr>
        <p:txBody>
          <a:bodyPr>
            <a:noAutofit/>
          </a:bodyPr>
          <a:lstStyle/>
          <a:p>
            <a:pPr algn="ctr">
              <a:buNone/>
            </a:pPr>
            <a:r>
              <a:rPr lang="tr-TR" sz="3600" b="1" dirty="0"/>
              <a:t>Bunların etleri çoğu zaman </a:t>
            </a:r>
            <a:r>
              <a:rPr lang="tr-TR" sz="3600" b="1" i="1" dirty="0" err="1"/>
              <a:t>Salmonella</a:t>
            </a:r>
            <a:r>
              <a:rPr lang="tr-TR" sz="3600" b="1" dirty="0"/>
              <a:t> içerir ve bu bakteri kanatlı yumurtasına da geçer. </a:t>
            </a:r>
          </a:p>
          <a:p>
            <a:pPr algn="ctr">
              <a:buNone/>
            </a:pPr>
            <a:endParaRPr lang="tr-TR" sz="3600" b="1" dirty="0"/>
          </a:p>
          <a:p>
            <a:pPr algn="ctr">
              <a:buNone/>
            </a:pPr>
            <a:r>
              <a:rPr lang="tr-TR" sz="3600" b="1" dirty="0" err="1"/>
              <a:t>Enfekte</a:t>
            </a:r>
            <a:r>
              <a:rPr lang="tr-TR" sz="3600" b="1" dirty="0"/>
              <a:t> yumurtalarla üretilen kanatlılar </a:t>
            </a:r>
            <a:r>
              <a:rPr lang="tr-TR" sz="3600" b="1" i="1" dirty="0" err="1"/>
              <a:t>Salmonella</a:t>
            </a:r>
            <a:r>
              <a:rPr lang="tr-TR" sz="3600" b="1" dirty="0" err="1"/>
              <a:t>'yı</a:t>
            </a:r>
            <a:r>
              <a:rPr lang="tr-TR" sz="3600" b="1" dirty="0"/>
              <a:t> yayar.</a:t>
            </a:r>
          </a:p>
          <a:p>
            <a:pPr algn="ctr">
              <a:buNone/>
            </a:pPr>
            <a:endParaRPr lang="tr-TR" sz="3600" b="1" dirty="0"/>
          </a:p>
          <a:p>
            <a:pPr algn="ctr">
              <a:buNone/>
            </a:pPr>
            <a:r>
              <a:rPr lang="tr-TR" sz="3600" b="1" dirty="0"/>
              <a:t>Hayvanların aşırı kalabalık, kötü tasarlanmış, yeterli şekilde temizlenip dezenfekte edilmeyen çiftliklerde beslenmesi enfeksiyonların yayılmasını hızlandırır.</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8643998" cy="6286544"/>
          </a:xfrm>
        </p:spPr>
        <p:txBody>
          <a:bodyPr>
            <a:normAutofit/>
          </a:bodyPr>
          <a:lstStyle/>
          <a:p>
            <a:pPr algn="ctr">
              <a:buNone/>
            </a:pPr>
            <a:r>
              <a:rPr lang="tr-TR" sz="3600" b="1" dirty="0"/>
              <a:t>Hasta olan hayvanlar diğerlerinden en kısa zamanda ayrılarak tedavi edilmelidir. </a:t>
            </a:r>
          </a:p>
          <a:p>
            <a:pPr algn="ctr">
              <a:buNone/>
            </a:pPr>
            <a:endParaRPr lang="tr-TR" sz="3600" b="1" dirty="0"/>
          </a:p>
          <a:p>
            <a:pPr algn="ctr">
              <a:buNone/>
            </a:pPr>
            <a:r>
              <a:rPr lang="tr-TR" sz="3600" b="1" dirty="0"/>
              <a:t>Patojen mikroorganizmaların bazen belirti vermeden saçılması ana problemdir. </a:t>
            </a:r>
          </a:p>
          <a:p>
            <a:pPr algn="ctr">
              <a:buNone/>
            </a:pPr>
            <a:endParaRPr lang="tr-TR" sz="3600" b="1" dirty="0"/>
          </a:p>
          <a:p>
            <a:pPr algn="ctr">
              <a:buNone/>
            </a:pPr>
            <a:r>
              <a:rPr lang="tr-TR" sz="3600" b="1" dirty="0"/>
              <a:t>Hayvanlar kesimhanelere temiz ve dezenfekte edilmiş araçlar ile taşınmalıdır. Kesim, uygun koşullardaki kesimhanelerde gerçekleştirilmelidir.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Sağlıklı canlı hayvanların eti sterildir diğer bir deyişle mikroorganizma içermez. </a:t>
            </a:r>
          </a:p>
          <a:p>
            <a:pPr algn="ctr">
              <a:buNone/>
            </a:pPr>
            <a:endParaRPr lang="tr-TR" sz="3600" b="1" dirty="0"/>
          </a:p>
          <a:p>
            <a:pPr algn="ctr">
              <a:buNone/>
            </a:pPr>
            <a:r>
              <a:rPr lang="tr-TR" sz="3600" b="1" dirty="0"/>
              <a:t>An</a:t>
            </a:r>
            <a:r>
              <a:rPr lang="en-US" sz="3600" b="1" dirty="0" err="1"/>
              <a:t>cak</a:t>
            </a:r>
            <a:r>
              <a:rPr lang="en-US" sz="3600" b="1" dirty="0"/>
              <a:t> </a:t>
            </a:r>
            <a:r>
              <a:rPr lang="tr-TR" sz="3600" b="1" dirty="0"/>
              <a:t>kesim işlemi ile bağırsak duvarı, içindeki bakteriyi koruma yeteneğini kaybeder. </a:t>
            </a:r>
          </a:p>
          <a:p>
            <a:pPr algn="ctr">
              <a:buNone/>
            </a:pPr>
            <a:endParaRPr lang="tr-TR" sz="3600" b="1" dirty="0"/>
          </a:p>
          <a:p>
            <a:pPr algn="ctr">
              <a:buNone/>
            </a:pPr>
            <a:r>
              <a:rPr lang="tr-TR" sz="3600" b="1" dirty="0"/>
              <a:t>Bu nedenle İç organlar mümkün olduğu kadar hızlı çıkarılmalıdır.</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r>
              <a:rPr lang="tr-TR" sz="3600" b="1" dirty="0"/>
              <a:t>Bulaşmanın çoğu mide-bağırsak ve iç organlardan olmakla beraber deri de önemli bir bulaşma kaynağıdır.</a:t>
            </a:r>
          </a:p>
          <a:p>
            <a:pPr algn="ctr">
              <a:buNone/>
            </a:pPr>
            <a:endParaRPr lang="tr-TR" sz="3600" b="1" dirty="0"/>
          </a:p>
          <a:p>
            <a:pPr algn="ctr">
              <a:buNone/>
            </a:pPr>
            <a:r>
              <a:rPr lang="tr-TR" sz="3600" b="1" dirty="0"/>
              <a:t> Bu nedenle kesim işlemleri uygunsuz yerlerde değil, modern kesimhanelerde hijyenik koşullarda yapılmalı, bulaşma yaratacak atıklar derhal uzaklaştırılarak, alanlar uygun şekilde temizlenip dezenfekte edilmelidir.</a:t>
            </a:r>
          </a:p>
          <a:p>
            <a:pPr>
              <a:buNone/>
            </a:pP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5"/>
            <a:ext cx="8229600" cy="4429156"/>
          </a:xfrm>
        </p:spPr>
        <p:txBody>
          <a:bodyPr>
            <a:normAutofit fontScale="92500"/>
          </a:bodyPr>
          <a:lstStyle/>
          <a:p>
            <a:pPr algn="ctr">
              <a:buNone/>
            </a:pPr>
            <a:r>
              <a:rPr lang="tr-TR" sz="3600" b="1" dirty="0"/>
              <a:t>Sanitasyon temizlikle eşdeğer tutulmamalıdır. </a:t>
            </a:r>
          </a:p>
          <a:p>
            <a:pPr algn="ctr">
              <a:buNone/>
            </a:pPr>
            <a:endParaRPr lang="tr-TR" sz="3600" b="1" dirty="0"/>
          </a:p>
          <a:p>
            <a:pPr algn="just">
              <a:buNone/>
            </a:pPr>
            <a:r>
              <a:rPr lang="tr-TR" sz="3600" b="1" dirty="0">
                <a:solidFill>
                  <a:srgbClr val="C00000"/>
                </a:solidFill>
              </a:rPr>
              <a:t>Sanitasyon</a:t>
            </a:r>
            <a:r>
              <a:rPr lang="tr-TR" sz="3600" b="1" dirty="0"/>
              <a:t>, araç ve gereçler ile ortamda bulunan sağlığa zararlı mikroorganizmaların güvenli bir düzeye düşürülmesini sağlamak üzere, gerekli olan ısı ve kimyasal madde kullanımını kapsayan bir süreçtir. </a:t>
            </a:r>
          </a:p>
        </p:txBody>
      </p:sp>
      <p:pic>
        <p:nvPicPr>
          <p:cNvPr id="12292" name="Picture 4" descr="image21"/>
          <p:cNvPicPr>
            <a:picLocks noChangeAspect="1" noChangeArrowheads="1"/>
          </p:cNvPicPr>
          <p:nvPr/>
        </p:nvPicPr>
        <p:blipFill>
          <a:blip r:embed="rId2" cstate="print"/>
          <a:srcRect/>
          <a:stretch>
            <a:fillRect/>
          </a:stretch>
        </p:blipFill>
        <p:spPr bwMode="auto">
          <a:xfrm rot="10800000">
            <a:off x="0" y="4143380"/>
            <a:ext cx="9144000" cy="2714620"/>
          </a:xfrm>
          <a:prstGeom prst="rect">
            <a:avLst/>
          </a:prstGeom>
          <a:noFill/>
          <a:ln w="9525">
            <a:noFill/>
            <a:miter lim="800000"/>
            <a:headEnd/>
            <a:tailEnd/>
          </a:ln>
        </p:spPr>
      </p:pic>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8715436" cy="6286544"/>
          </a:xfrm>
        </p:spPr>
        <p:txBody>
          <a:bodyPr>
            <a:noAutofit/>
          </a:bodyPr>
          <a:lstStyle/>
          <a:p>
            <a:pPr algn="ctr">
              <a:buNone/>
            </a:pPr>
            <a:r>
              <a:rPr lang="tr-TR" sz="3600" b="1" dirty="0"/>
              <a:t>Mikroorganizmalar etin dış yüzeyine bulaşır ve kesme-parçalama işlemi ile yüzeydeki mikroorganizmalar etin her tarafına yayılır. </a:t>
            </a:r>
          </a:p>
          <a:p>
            <a:pPr algn="ctr">
              <a:buNone/>
            </a:pPr>
            <a:endParaRPr lang="tr-TR" sz="3600" b="1" dirty="0"/>
          </a:p>
          <a:p>
            <a:pPr algn="ctr">
              <a:buNone/>
            </a:pPr>
            <a:r>
              <a:rPr lang="tr-TR" sz="3600" b="1" dirty="0"/>
              <a:t>Kanatlılar mekanik tüy yolma ve iç organların çıkarılması sırasında bulaşır. </a:t>
            </a:r>
          </a:p>
          <a:p>
            <a:pPr algn="ctr">
              <a:buNone/>
            </a:pPr>
            <a:endParaRPr lang="tr-TR" sz="3600" b="1" dirty="0"/>
          </a:p>
          <a:p>
            <a:pPr algn="ctr">
              <a:buNone/>
            </a:pPr>
            <a:r>
              <a:rPr lang="tr-TR" sz="3600" b="1" dirty="0"/>
              <a:t>Bu işlemden sonra </a:t>
            </a:r>
            <a:r>
              <a:rPr lang="tr-TR" sz="3600" b="1" dirty="0" err="1"/>
              <a:t>mikrobiyal</a:t>
            </a:r>
            <a:r>
              <a:rPr lang="tr-TR" sz="3600" b="1" dirty="0"/>
              <a:t> yükü azaltmak için kanatlının temiz su püskürtülerek yıkanması esastır. </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Hayvan etinin veya iç organlarının görsel kontrolü ile gıda zehirlenmesine neden olan mikroorganizmalar belirlenemez. </a:t>
            </a:r>
          </a:p>
          <a:p>
            <a:pPr algn="ctr">
              <a:buNone/>
            </a:pPr>
            <a:endParaRPr lang="tr-TR" sz="4000" b="1" dirty="0"/>
          </a:p>
          <a:p>
            <a:pPr algn="ctr">
              <a:buNone/>
            </a:pPr>
            <a:r>
              <a:rPr lang="tr-TR" sz="4000" b="1" dirty="0"/>
              <a:t>Kanatlı etlerinde </a:t>
            </a:r>
            <a:r>
              <a:rPr lang="en-US" sz="4000" b="1" i="1" dirty="0">
                <a:solidFill>
                  <a:srgbClr val="C00000"/>
                </a:solidFill>
              </a:rPr>
              <a:t>Campylobacter</a:t>
            </a:r>
            <a:r>
              <a:rPr lang="en-US" sz="4000" b="1" dirty="0"/>
              <a:t> </a:t>
            </a:r>
            <a:r>
              <a:rPr lang="tr-TR" sz="4000" b="1" dirty="0"/>
              <a:t>cinsi bakteriler de sık ulunur. </a:t>
            </a:r>
          </a:p>
          <a:p>
            <a:pPr algn="ctr">
              <a:buNone/>
            </a:pPr>
            <a:endParaRPr lang="tr-TR" sz="4000" b="1"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572560" cy="6286544"/>
          </a:xfrm>
        </p:spPr>
        <p:txBody>
          <a:bodyPr/>
          <a:lstStyle/>
          <a:p>
            <a:pPr algn="ctr">
              <a:buNone/>
            </a:pPr>
            <a:endParaRPr lang="tr-TR" sz="3600" b="1" dirty="0"/>
          </a:p>
          <a:p>
            <a:pPr algn="ctr">
              <a:buNone/>
            </a:pPr>
            <a:r>
              <a:rPr lang="tr-TR" sz="3600" b="1" dirty="0"/>
              <a:t>Bağırsak ve toprak kaynaklı bakteriler her tip et ve kanatlıda vardır.</a:t>
            </a:r>
          </a:p>
          <a:p>
            <a:pPr algn="ctr">
              <a:buNone/>
            </a:pPr>
            <a:endParaRPr lang="tr-TR" sz="3600" b="1" dirty="0"/>
          </a:p>
          <a:p>
            <a:pPr algn="ctr">
              <a:buNone/>
            </a:pPr>
            <a:r>
              <a:rPr lang="tr-TR" sz="3600" b="1" dirty="0"/>
              <a:t>Bunlar </a:t>
            </a:r>
            <a:r>
              <a:rPr lang="tr-TR" sz="3600" b="1" dirty="0" err="1"/>
              <a:t>koliform</a:t>
            </a:r>
            <a:r>
              <a:rPr lang="tr-TR" sz="3600" b="1" dirty="0"/>
              <a:t>, </a:t>
            </a:r>
            <a:r>
              <a:rPr lang="tr-TR" sz="3600" b="1" dirty="0" err="1"/>
              <a:t>fekal</a:t>
            </a:r>
            <a:r>
              <a:rPr lang="tr-TR" sz="3600" b="1" dirty="0"/>
              <a:t> </a:t>
            </a:r>
            <a:r>
              <a:rPr lang="tr-TR" sz="3600" b="1" i="1" dirty="0" err="1"/>
              <a:t>koliform</a:t>
            </a:r>
            <a:r>
              <a:rPr lang="tr-TR" sz="3600" b="1" i="1" dirty="0"/>
              <a:t>(</a:t>
            </a:r>
            <a:r>
              <a:rPr lang="tr-TR" sz="3600" b="1" i="1" dirty="0" err="1"/>
              <a:t>Escherichia</a:t>
            </a:r>
            <a:r>
              <a:rPr lang="tr-TR" sz="3600" b="1" i="1" dirty="0"/>
              <a:t> </a:t>
            </a:r>
            <a:r>
              <a:rPr lang="tr-TR" sz="3600" b="1" i="1" dirty="0" err="1"/>
              <a:t>coli</a:t>
            </a:r>
            <a:r>
              <a:rPr lang="tr-TR" sz="3600" b="1" i="1" dirty="0"/>
              <a:t>),</a:t>
            </a:r>
            <a:r>
              <a:rPr lang="tr-TR" sz="3600" b="1" dirty="0"/>
              <a:t> </a:t>
            </a:r>
            <a:r>
              <a:rPr lang="tr-TR" sz="3600" b="1" dirty="0" err="1"/>
              <a:t>fekal</a:t>
            </a:r>
            <a:r>
              <a:rPr lang="tr-TR" sz="3600" b="1" dirty="0"/>
              <a:t> streptokok, </a:t>
            </a:r>
            <a:r>
              <a:rPr lang="tr-TR" sz="3600" b="1" i="1" dirty="0" err="1"/>
              <a:t>Clost</a:t>
            </a:r>
            <a:r>
              <a:rPr lang="en-US" sz="3600" b="1" i="1" dirty="0"/>
              <a:t>r</a:t>
            </a:r>
            <a:r>
              <a:rPr lang="tr-TR" sz="3600" b="1" i="1" dirty="0"/>
              <a:t>i</a:t>
            </a:r>
            <a:r>
              <a:rPr lang="en-US" sz="3600" b="1" i="1" dirty="0" err="1"/>
              <a:t>dium</a:t>
            </a:r>
            <a:r>
              <a:rPr lang="en-US" sz="3600" b="1" i="1" dirty="0"/>
              <a:t> </a:t>
            </a:r>
            <a:r>
              <a:rPr lang="tr-TR" sz="3600" b="1" i="1" dirty="0" err="1"/>
              <a:t>perfririgens</a:t>
            </a:r>
            <a:r>
              <a:rPr lang="tr-TR" sz="3600" b="1" i="1" dirty="0"/>
              <a:t>, </a:t>
            </a:r>
            <a:r>
              <a:rPr lang="en-US" sz="3600" b="1" i="1" dirty="0"/>
              <a:t>Clostridium </a:t>
            </a:r>
            <a:r>
              <a:rPr lang="tr-TR" sz="3600" b="1" i="1" dirty="0" err="1"/>
              <a:t>botulinum</a:t>
            </a:r>
            <a:r>
              <a:rPr lang="tr-TR" sz="3600" b="1" i="1" dirty="0"/>
              <a:t>, </a:t>
            </a:r>
            <a:r>
              <a:rPr lang="en-US" sz="3600" b="1" i="1" dirty="0" err="1"/>
              <a:t>Listeria</a:t>
            </a:r>
            <a:r>
              <a:rPr lang="en-US" sz="3600" b="1" i="1" dirty="0"/>
              <a:t> </a:t>
            </a:r>
            <a:r>
              <a:rPr lang="en-US" sz="3600" b="1" i="1" dirty="0" err="1"/>
              <a:t>monocytogenes</a:t>
            </a:r>
            <a:r>
              <a:rPr lang="en-US" sz="3600" b="1" i="1" dirty="0"/>
              <a:t>, </a:t>
            </a:r>
            <a:r>
              <a:rPr lang="tr-TR" sz="3600" b="1" i="1" dirty="0" err="1"/>
              <a:t>Yersinia</a:t>
            </a:r>
            <a:r>
              <a:rPr lang="tr-TR" sz="3600" b="1" i="1" dirty="0"/>
              <a:t> </a:t>
            </a:r>
            <a:r>
              <a:rPr lang="tr-TR" sz="3600" b="1" i="1" dirty="0" err="1"/>
              <a:t>enterocolitica</a:t>
            </a:r>
            <a:r>
              <a:rPr lang="tr-TR" sz="3600" b="1" dirty="0"/>
              <a:t> ve </a:t>
            </a:r>
            <a:r>
              <a:rPr lang="en-US" sz="3600" b="1" i="1" dirty="0"/>
              <a:t>Bacillus </a:t>
            </a:r>
            <a:r>
              <a:rPr lang="tr-TR" sz="3600" b="1" i="1" dirty="0" err="1"/>
              <a:t>cereus'dur</a:t>
            </a:r>
            <a:r>
              <a:rPr lang="tr-TR" sz="3600" b="1" i="1" dirty="0"/>
              <a:t>.</a:t>
            </a:r>
            <a:endParaRPr lang="tr-TR" sz="3600" b="1" dirty="0"/>
          </a:p>
          <a:p>
            <a:pPr>
              <a:buNone/>
            </a:pPr>
            <a:endParaRPr lang="tr-TR"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t>Donmamış etler mümkün olduğu kadar soğukta genellikle </a:t>
            </a:r>
            <a:r>
              <a:rPr lang="tr-TR" sz="4000" b="1" dirty="0">
                <a:solidFill>
                  <a:srgbClr val="C00000"/>
                </a:solidFill>
              </a:rPr>
              <a:t>2°</a:t>
            </a:r>
            <a:r>
              <a:rPr lang="tr-TR" sz="4000" b="1" dirty="0" err="1">
                <a:solidFill>
                  <a:srgbClr val="C00000"/>
                </a:solidFill>
              </a:rPr>
              <a:t>C</a:t>
            </a:r>
            <a:r>
              <a:rPr lang="tr-TR" sz="4000" b="1" dirty="0" err="1"/>
              <a:t>'de</a:t>
            </a:r>
            <a:r>
              <a:rPr lang="tr-TR" sz="4000" b="1" dirty="0"/>
              <a:t> depolanır.</a:t>
            </a:r>
          </a:p>
          <a:p>
            <a:pPr algn="ctr">
              <a:buNone/>
            </a:pPr>
            <a:endParaRPr lang="tr-TR" sz="4000" b="1" dirty="0"/>
          </a:p>
          <a:p>
            <a:pPr algn="ctr">
              <a:buNone/>
            </a:pPr>
            <a:r>
              <a:rPr lang="tr-TR" sz="4000" b="1" dirty="0"/>
              <a:t> Çiğ et ve kanatlı diğer gıdalardan ve koşullar elveriyorsa birbirinden de ayrı olarak depolanmalıdır. </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t>Eğer çiğ ve pişmiş etin aynı buzdolabında tutulması gerekiyorsa, çiğ etler daima diğerlerinin altında olmalıdır. </a:t>
            </a:r>
          </a:p>
          <a:p>
            <a:pPr algn="ctr">
              <a:buNone/>
            </a:pPr>
            <a:endParaRPr lang="tr-TR" sz="4000" b="1" dirty="0"/>
          </a:p>
          <a:p>
            <a:pPr algn="ctr">
              <a:buNone/>
            </a:pPr>
            <a:r>
              <a:rPr lang="tr-TR" sz="4000" b="1" dirty="0"/>
              <a:t>Böylece bir kan damlası veya et parçasının diğerlerinin içine düşmesi, diğer bir deyişle çapraz bulaşma büyük ölçüde önlenir</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Autofit/>
          </a:bodyPr>
          <a:lstStyle/>
          <a:p>
            <a:pPr algn="ctr">
              <a:buNone/>
            </a:pPr>
            <a:r>
              <a:rPr lang="tr-TR" sz="4000" b="1" dirty="0"/>
              <a:t>Genellikle bulaşmış çiğ gıdadan diğerlerine olan bulaşma </a:t>
            </a:r>
            <a:r>
              <a:rPr lang="tr-TR" sz="4000" b="1" dirty="0">
                <a:solidFill>
                  <a:srgbClr val="C00000"/>
                </a:solidFill>
              </a:rPr>
              <a:t>çapraz bulaşma </a:t>
            </a:r>
            <a:r>
              <a:rPr lang="tr-TR" sz="4000" b="1" dirty="0"/>
              <a:t>olarak adlandırılır. </a:t>
            </a:r>
          </a:p>
          <a:p>
            <a:pPr algn="ctr">
              <a:buNone/>
            </a:pPr>
            <a:endParaRPr lang="tr-TR" sz="4000" b="1" dirty="0"/>
          </a:p>
          <a:p>
            <a:pPr algn="ctr">
              <a:buNone/>
            </a:pPr>
            <a:r>
              <a:rPr lang="tr-TR" sz="4000" b="1" dirty="0"/>
              <a:t>Çapraz bulaşma damlama ve direk temas şeklinde doğrudan olabileceği gibi, eller, ekipmanlar ve çalışma yüzeyleri aracılığı ile de olabilir</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buNone/>
            </a:pPr>
            <a:r>
              <a:rPr lang="tr-TR" sz="3600" b="1" dirty="0">
                <a:solidFill>
                  <a:srgbClr val="C00000"/>
                </a:solidFill>
              </a:rPr>
              <a:t>Balık ve Su Ürünleri</a:t>
            </a:r>
          </a:p>
          <a:p>
            <a:pPr algn="ctr">
              <a:buNone/>
            </a:pPr>
            <a:r>
              <a:rPr lang="tr-TR" sz="3600" b="1" dirty="0"/>
              <a:t>Balık, avlanmaya izin verilen temiz sulardan, açık denizlerden yakalanmış ise, genellikle gıda zehirlenmesine neden olan mikroorganizmaları içermez.</a:t>
            </a:r>
          </a:p>
          <a:p>
            <a:pPr algn="ctr">
              <a:buNone/>
            </a:pPr>
            <a:endParaRPr lang="tr-TR" sz="3600" b="1" dirty="0"/>
          </a:p>
          <a:p>
            <a:pPr algn="ctr">
              <a:buNone/>
            </a:pPr>
            <a:r>
              <a:rPr lang="tr-TR" sz="3600" b="1" dirty="0"/>
              <a:t> Bununla beraber denizlerde bulunan bakterilerden 2 ayrı cins gıda zehirlenmelerine sıkça neden olur.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Bunlar </a:t>
            </a:r>
            <a:r>
              <a:rPr lang="de-DE" sz="3600" b="1" i="1" dirty="0" err="1">
                <a:solidFill>
                  <a:srgbClr val="C00000"/>
                </a:solidFill>
              </a:rPr>
              <a:t>Vibrio</a:t>
            </a:r>
            <a:r>
              <a:rPr lang="de-DE" sz="3600" b="1" i="1" dirty="0">
                <a:solidFill>
                  <a:srgbClr val="C00000"/>
                </a:solidFill>
              </a:rPr>
              <a:t> </a:t>
            </a:r>
            <a:r>
              <a:rPr lang="tr-TR" sz="3600" b="1" i="1" dirty="0" err="1">
                <a:solidFill>
                  <a:srgbClr val="C00000"/>
                </a:solidFill>
              </a:rPr>
              <a:t>parahaemolyticus</a:t>
            </a:r>
            <a:r>
              <a:rPr lang="tr-TR" sz="3600" b="1" i="1" dirty="0"/>
              <a:t>, </a:t>
            </a:r>
            <a:r>
              <a:rPr lang="de-DE" sz="3600" b="1" i="1" dirty="0" err="1">
                <a:solidFill>
                  <a:srgbClr val="C00000"/>
                </a:solidFill>
              </a:rPr>
              <a:t>Vibrio</a:t>
            </a:r>
            <a:r>
              <a:rPr lang="de-DE" sz="3600" b="1" i="1" dirty="0">
                <a:solidFill>
                  <a:srgbClr val="C00000"/>
                </a:solidFill>
              </a:rPr>
              <a:t> </a:t>
            </a:r>
            <a:r>
              <a:rPr lang="en-US" sz="3600" b="1" i="1" dirty="0" err="1">
                <a:solidFill>
                  <a:srgbClr val="C00000"/>
                </a:solidFill>
              </a:rPr>
              <a:t>vulnificus</a:t>
            </a:r>
            <a:r>
              <a:rPr lang="en-US" sz="3600" b="1" dirty="0"/>
              <a:t> </a:t>
            </a:r>
            <a:r>
              <a:rPr lang="tr-TR" sz="3600" b="1" dirty="0"/>
              <a:t>ve </a:t>
            </a:r>
            <a:r>
              <a:rPr lang="en-US" sz="3600" b="1" i="1" dirty="0">
                <a:solidFill>
                  <a:srgbClr val="C00000"/>
                </a:solidFill>
              </a:rPr>
              <a:t>Clostridium </a:t>
            </a:r>
            <a:r>
              <a:rPr lang="de-DE" sz="3600" b="1" i="1" dirty="0" err="1">
                <a:solidFill>
                  <a:srgbClr val="C00000"/>
                </a:solidFill>
              </a:rPr>
              <a:t>botulinum</a:t>
            </a:r>
            <a:r>
              <a:rPr lang="de-DE" sz="3600" b="1" i="1" dirty="0"/>
              <a:t>’</a:t>
            </a:r>
            <a:r>
              <a:rPr lang="fr-FR" sz="3600" b="1" dirty="0"/>
              <a:t>dur.</a:t>
            </a:r>
            <a:endParaRPr lang="tr-TR" sz="3600" b="1" dirty="0"/>
          </a:p>
          <a:p>
            <a:pPr algn="ctr">
              <a:buNone/>
            </a:pPr>
            <a:endParaRPr lang="tr-TR" sz="3600" b="1" dirty="0"/>
          </a:p>
          <a:p>
            <a:pPr algn="ctr">
              <a:buNone/>
            </a:pPr>
            <a:r>
              <a:rPr lang="fr-FR" sz="3600" b="1" dirty="0"/>
              <a:t> </a:t>
            </a:r>
            <a:r>
              <a:rPr lang="tr-TR" sz="3600" b="1" dirty="0"/>
              <a:t>Yeni yakalanan sağlıklı bir balığın eti sterildir.  </a:t>
            </a:r>
          </a:p>
          <a:p>
            <a:pPr algn="ctr">
              <a:buNone/>
            </a:pPr>
            <a:endParaRPr lang="tr-TR" sz="3600" b="1" dirty="0"/>
          </a:p>
          <a:p>
            <a:pPr algn="ctr">
              <a:buNone/>
            </a:pPr>
            <a:r>
              <a:rPr lang="tr-TR" sz="3600" b="1" dirty="0"/>
              <a:t>Mikroorganizmalar dış koruyucu tabakada, solungaçlarda ve balığın bağırsağında bulunur.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Autofit/>
          </a:bodyPr>
          <a:lstStyle/>
          <a:p>
            <a:pPr algn="ctr">
              <a:buNone/>
            </a:pPr>
            <a:r>
              <a:rPr lang="tr-TR" sz="3600" b="1" dirty="0"/>
              <a:t>Kanalizasyon ile kirlenmiş sularda yetişen, midye gibi su ürünleri genellikle gıda zehirlenmesine neden olan mikroorganizmalar ile bulaşmıştır. </a:t>
            </a:r>
          </a:p>
          <a:p>
            <a:pPr algn="ctr">
              <a:buNone/>
            </a:pPr>
            <a:endParaRPr lang="tr-TR" sz="3600" b="1" dirty="0"/>
          </a:p>
          <a:p>
            <a:pPr algn="ctr">
              <a:buNone/>
            </a:pPr>
            <a:r>
              <a:rPr lang="tr-TR" sz="3600" b="1" dirty="0"/>
              <a:t>Kabuktan etin ayrılması için uygulanan ısısal işlem de patojenleri öldürmek için yetersizdir.</a:t>
            </a:r>
          </a:p>
          <a:p>
            <a:pPr algn="ctr">
              <a:buNone/>
            </a:pPr>
            <a:endParaRPr lang="tr-TR" sz="3600" b="1" dirty="0"/>
          </a:p>
          <a:p>
            <a:pPr algn="ctr">
              <a:buNone/>
            </a:pPr>
            <a:r>
              <a:rPr lang="tr-TR" sz="3600" b="1" dirty="0"/>
              <a:t>Ayrıca ısısal işlem sonrası genellikle tekrar bulaşma olmaktadır. </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İstiridye, midye gibi su ürünleri, gıda ve oksijen ihtiyaçlarını karşılayabilmek için içinde bulundukları suyu bir pompalama sistemi ile vücutlarından geçirirler.</a:t>
            </a:r>
          </a:p>
          <a:p>
            <a:pPr algn="ctr">
              <a:buNone/>
            </a:pPr>
            <a:endParaRPr lang="tr-TR" sz="3600" b="1" dirty="0"/>
          </a:p>
          <a:p>
            <a:pPr algn="ctr">
              <a:buNone/>
            </a:pPr>
            <a:r>
              <a:rPr lang="tr-TR" sz="3600" b="1" dirty="0"/>
              <a:t>İstiridyenin saatte 10 litreden fazla suyu vücudundan geçirdiği belirlenmiştir.</a:t>
            </a:r>
          </a:p>
          <a:p>
            <a:pPr algn="ctr">
              <a:buNone/>
            </a:pPr>
            <a:endParaRPr lang="tr-TR" sz="3600" b="1" dirty="0"/>
          </a:p>
          <a:p>
            <a:pPr algn="ctr">
              <a:buNone/>
            </a:pPr>
            <a:r>
              <a:rPr lang="tr-TR" sz="3600" b="1" dirty="0"/>
              <a:t> Bu nedenle su içindeki mikroorganizmalar vücutlarında birikir.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buNone/>
            </a:pPr>
            <a:r>
              <a:rPr lang="tr-TR" sz="3600" b="1" dirty="0"/>
              <a:t>İyi bir sanitasyon programı;</a:t>
            </a:r>
          </a:p>
          <a:p>
            <a:pPr>
              <a:buNone/>
            </a:pPr>
            <a:endParaRPr lang="tr-TR" sz="3600" b="1" dirty="0"/>
          </a:p>
          <a:p>
            <a:pPr algn="just">
              <a:buNone/>
            </a:pPr>
            <a:r>
              <a:rPr lang="tr-TR" sz="3600" b="1" dirty="0"/>
              <a:t> işletmelerde duvarların ve zeminin temizliği; uygun havalandırma ve aydınlatmanın sağlanması; araç-gereçlerin temizliği; bulaşıkların yıkanması ve çöplerin kurallara uygun olarak ortamdan uzaklaştırılması gibi işlemleri kapsar.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57166"/>
            <a:ext cx="8929718" cy="6072230"/>
          </a:xfrm>
        </p:spPr>
        <p:txBody>
          <a:bodyPr>
            <a:noAutofit/>
          </a:bodyPr>
          <a:lstStyle/>
          <a:p>
            <a:pPr lvl="0" algn="ctr">
              <a:buNone/>
            </a:pPr>
            <a:r>
              <a:rPr lang="tr-TR" sz="3600" b="1" dirty="0"/>
              <a:t>Bu beslenme sistemi nedeni ile su ürünleri çevrelerinden büyük ölçüde etkilenir ve ürünün kalitesi yetiştiği suyun kalitesine bağlıdır.</a:t>
            </a:r>
          </a:p>
          <a:p>
            <a:pPr lvl="0" algn="ctr">
              <a:buNone/>
            </a:pPr>
            <a:endParaRPr lang="tr-TR" sz="3600" b="1" dirty="0"/>
          </a:p>
          <a:p>
            <a:pPr algn="ctr">
              <a:buNone/>
            </a:pPr>
            <a:r>
              <a:rPr lang="tr-TR" sz="3600" b="1" dirty="0"/>
              <a:t>Suyun kalitesini ise, bu ürünlerin toplandığı suların kirliliği, çevredeki şehirlerin nüfusu, bu alana akan endüstriyel atıklar, drenaj alanlarının büyüklüğü, patojen mikroorganizmaların varlığı etkiler.</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lvl="0" algn="ctr">
              <a:buNone/>
            </a:pPr>
            <a:endParaRPr lang="tr-TR" sz="3600" b="1" dirty="0"/>
          </a:p>
          <a:p>
            <a:pPr lvl="0" algn="ctr">
              <a:buNone/>
            </a:pPr>
            <a:endParaRPr lang="tr-TR" sz="3600" b="1" dirty="0"/>
          </a:p>
          <a:p>
            <a:pPr lvl="0" algn="ctr">
              <a:buNone/>
            </a:pPr>
            <a:r>
              <a:rPr lang="tr-TR" sz="3600" b="1" dirty="0"/>
              <a:t>Balık ve su ürünlerinin zehirlenmeye neden olmaması ve diğer gıdaları bulaştırmaması için ette olduğu gibi tüketilinceye kadar soğuk zincirde muhafazası ve hijyen prensiplerine uygun olarak işlenmesi esastır</a:t>
            </a:r>
            <a:r>
              <a:rPr lang="tr-TR" dirty="0"/>
              <a:t>.</a:t>
            </a:r>
          </a:p>
          <a:p>
            <a:pPr>
              <a:buNone/>
            </a:pPr>
            <a:endParaRPr lang="tr-TR"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a:bodyPr>
          <a:lstStyle/>
          <a:p>
            <a:pPr>
              <a:buNone/>
            </a:pPr>
            <a:r>
              <a:rPr lang="tr-TR" b="1" dirty="0">
                <a:solidFill>
                  <a:srgbClr val="C00000"/>
                </a:solidFill>
              </a:rPr>
              <a:t>Yumurta</a:t>
            </a:r>
          </a:p>
          <a:p>
            <a:pPr algn="ctr">
              <a:buNone/>
            </a:pPr>
            <a:r>
              <a:rPr lang="tr-TR" sz="3600" b="1" dirty="0"/>
              <a:t>Sağlıklı bir tavuğun yumurtasının içi sterildir. </a:t>
            </a:r>
          </a:p>
          <a:p>
            <a:pPr algn="ctr">
              <a:buNone/>
            </a:pPr>
            <a:endParaRPr lang="tr-TR" sz="3600" b="1" dirty="0"/>
          </a:p>
          <a:p>
            <a:pPr algn="ctr">
              <a:buNone/>
            </a:pPr>
            <a:r>
              <a:rPr lang="tr-TR" sz="3600" b="1" dirty="0"/>
              <a:t>Tavuktan yeni çıkmış yumurtanın kabuğu ise nemlidir. Bu nedenle çevredeki toz, toprak ve </a:t>
            </a:r>
            <a:r>
              <a:rPr lang="tr-TR" sz="3600" b="1" dirty="0" err="1"/>
              <a:t>fekal</a:t>
            </a:r>
            <a:r>
              <a:rPr lang="tr-TR" sz="3600" b="1" dirty="0"/>
              <a:t> materyal ile kolayca bulaşır.</a:t>
            </a:r>
          </a:p>
          <a:p>
            <a:pPr algn="ctr">
              <a:buNone/>
            </a:pPr>
            <a:endParaRPr lang="tr-TR" sz="3600" b="1" dirty="0"/>
          </a:p>
          <a:p>
            <a:pPr algn="ctr">
              <a:buNone/>
            </a:pPr>
            <a:r>
              <a:rPr lang="tr-TR" sz="3600" b="1" dirty="0"/>
              <a:t>Kabuktaki canlı mikroorganizma sayısı birkaç yüz ile 10 milyon arasında değişmektedir.</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Ilık yumurtalar soğuk suya daldırıldığı zaman, bakterilerin hemen kabuk zarının iç yüzeyine geçtiği saptanmıştır. </a:t>
            </a:r>
          </a:p>
          <a:p>
            <a:pPr algn="ctr">
              <a:buNone/>
            </a:pPr>
            <a:endParaRPr lang="tr-TR" sz="3600" b="1" dirty="0"/>
          </a:p>
          <a:p>
            <a:pPr algn="ctr">
              <a:buNone/>
            </a:pPr>
            <a:r>
              <a:rPr lang="tr-TR" sz="3600" b="1" dirty="0"/>
              <a:t>Bu nedenle kabuklu yumurtaların evlerde yıkanarak muhafaza edilmesi doğru değildir. </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Autofit/>
          </a:bodyPr>
          <a:lstStyle/>
          <a:p>
            <a:pPr algn="ctr">
              <a:buNone/>
            </a:pPr>
            <a:endParaRPr lang="tr-TR" sz="3600" b="1" dirty="0"/>
          </a:p>
          <a:p>
            <a:pPr algn="ctr">
              <a:buNone/>
            </a:pPr>
            <a:r>
              <a:rPr lang="tr-TR" sz="3600" b="1" dirty="0"/>
              <a:t>Diğer taraftan tavukların </a:t>
            </a:r>
            <a:r>
              <a:rPr lang="en-US" sz="3600" b="1" i="1" dirty="0"/>
              <a:t>Salmonella</a:t>
            </a:r>
            <a:r>
              <a:rPr lang="en-US" sz="3600" b="1" dirty="0"/>
              <a:t> </a:t>
            </a:r>
            <a:r>
              <a:rPr lang="tr-TR" sz="3600" b="1" dirty="0"/>
              <a:t>cinsi bakterilere oldukça dirençli oldukları ve bir belirti göstermeden bu bakteriyi taşıdıkları bilinmektedir. </a:t>
            </a:r>
          </a:p>
          <a:p>
            <a:pPr algn="ctr">
              <a:buNone/>
            </a:pPr>
            <a:endParaRPr lang="tr-TR" sz="3600" b="1" i="1" dirty="0"/>
          </a:p>
          <a:p>
            <a:pPr algn="ctr">
              <a:buNone/>
            </a:pPr>
            <a:r>
              <a:rPr lang="en-US" sz="3600" b="1" i="1" dirty="0"/>
              <a:t>Salmonella</a:t>
            </a:r>
            <a:r>
              <a:rPr lang="en-US" sz="3600" b="1" dirty="0"/>
              <a:t> </a:t>
            </a:r>
            <a:r>
              <a:rPr lang="tr-TR" sz="3600" b="1" dirty="0"/>
              <a:t>taşıyıcısı olan tavukların dışkısında zaman zaman bu patojen bakteri bulunmaktadır. </a:t>
            </a:r>
          </a:p>
          <a:p>
            <a:pPr>
              <a:buNone/>
            </a:pPr>
            <a:endParaRPr lang="tr-TR" sz="3600" b="1"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b="1" dirty="0"/>
          </a:p>
          <a:p>
            <a:pPr algn="ctr">
              <a:buNone/>
            </a:pPr>
            <a:r>
              <a:rPr lang="tr-TR" b="1" dirty="0"/>
              <a:t>Hasta tavuklarda yumurtanın oluşumu sırasında </a:t>
            </a:r>
            <a:r>
              <a:rPr lang="en-US" b="1" i="1" dirty="0"/>
              <a:t>Salmonella</a:t>
            </a:r>
            <a:r>
              <a:rPr lang="en-US" b="1" dirty="0"/>
              <a:t> </a:t>
            </a:r>
            <a:r>
              <a:rPr lang="tr-TR" b="1" dirty="0"/>
              <a:t>yumurtanın içine de bulaşmış olabilir. </a:t>
            </a:r>
          </a:p>
          <a:p>
            <a:pPr algn="ctr">
              <a:buNone/>
            </a:pPr>
            <a:endParaRPr lang="tr-TR" b="1" dirty="0"/>
          </a:p>
          <a:p>
            <a:pPr algn="ctr">
              <a:buNone/>
            </a:pPr>
            <a:r>
              <a:rPr lang="tr-TR" b="1" dirty="0"/>
              <a:t>Yumurta ile ilgili gıda zehirlenmelerinin çoğu, evde yapılan mayonez gibi çiğ veya az pişmiş yumurta içeren gıdalar aracılığı ile görülmüştür. </a:t>
            </a:r>
            <a:endParaRPr lang="tr-TR" dirty="0"/>
          </a:p>
          <a:p>
            <a:pPr>
              <a:buNone/>
            </a:pPr>
            <a:endParaRPr lang="tr-TR"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Son yıllarda kuş gribi salgınına neden olan H5N1 virüsünü, yumurtalar hem dış kabuğunda hem de içinde taşıyabilir. </a:t>
            </a:r>
          </a:p>
          <a:p>
            <a:pPr algn="ctr">
              <a:buNone/>
            </a:pPr>
            <a:endParaRPr lang="tr-TR" sz="3600" b="1" dirty="0"/>
          </a:p>
          <a:p>
            <a:pPr algn="ctr">
              <a:buNone/>
            </a:pPr>
            <a:r>
              <a:rPr lang="tr-TR" sz="3600" b="1" dirty="0"/>
              <a:t>Salgın görülen bölgelerden alınan yumurtalar, kesinlikle çiğ veya kısmen pişirilmiş halde tüketilmemelidir.</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3600" b="1" dirty="0"/>
          </a:p>
          <a:p>
            <a:pPr algn="ctr">
              <a:buNone/>
            </a:pPr>
            <a:r>
              <a:rPr lang="tr-TR" sz="3600" b="1" dirty="0"/>
              <a:t>Gıda işleyiciler daima kabuklu yumurtaya dokunduktan sonra ellerini sabunlayarak yıkamalı ve böylece diğer gıdalara olabilecek çapraz bulaşmayı önlemelidir.</a:t>
            </a:r>
          </a:p>
          <a:p>
            <a:pPr algn="ctr">
              <a:buNone/>
            </a:pPr>
            <a:endParaRPr lang="tr-TR" sz="3600" b="1" dirty="0"/>
          </a:p>
          <a:p>
            <a:pPr algn="ctr">
              <a:buNone/>
            </a:pPr>
            <a:r>
              <a:rPr lang="tr-TR" sz="3600" b="1" dirty="0"/>
              <a:t> Ayrıca mutfak veya gıda işletmelerinde yumurta kabuklarının gıdaları bulaştırması önlenmelidir.</a:t>
            </a:r>
            <a:endParaRPr lang="tr-TR" sz="3600" dirty="0"/>
          </a:p>
          <a:p>
            <a:pPr>
              <a:buNone/>
            </a:pPr>
            <a:endParaRPr lang="tr-TR"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42852"/>
            <a:ext cx="8786874" cy="6500858"/>
          </a:xfrm>
        </p:spPr>
        <p:txBody>
          <a:bodyPr>
            <a:normAutofit fontScale="92500" lnSpcReduction="10000"/>
          </a:bodyPr>
          <a:lstStyle/>
          <a:p>
            <a:pPr>
              <a:buNone/>
            </a:pPr>
            <a:r>
              <a:rPr lang="tr-TR" b="1" dirty="0">
                <a:solidFill>
                  <a:srgbClr val="C00000"/>
                </a:solidFill>
              </a:rPr>
              <a:t>Süt</a:t>
            </a:r>
          </a:p>
          <a:p>
            <a:pPr algn="ctr">
              <a:buNone/>
            </a:pPr>
            <a:r>
              <a:rPr lang="tr-TR" sz="3600" b="1" dirty="0"/>
              <a:t>Sağlıklı hayvanın eti ve yumurtası gibi sütü de sterildir. </a:t>
            </a:r>
          </a:p>
          <a:p>
            <a:pPr algn="ctr">
              <a:buNone/>
            </a:pPr>
            <a:endParaRPr lang="tr-TR" sz="3600" b="1" dirty="0"/>
          </a:p>
          <a:p>
            <a:pPr algn="ctr">
              <a:buNone/>
            </a:pPr>
            <a:r>
              <a:rPr lang="tr-TR" sz="3600" b="1" dirty="0"/>
              <a:t>Ancak normal bir sağım işlemi ile süt, mikroorganizmalar ile hemen bulaşmaya başlar. </a:t>
            </a:r>
          </a:p>
          <a:p>
            <a:pPr algn="ctr">
              <a:buNone/>
            </a:pPr>
            <a:endParaRPr lang="tr-TR" sz="3600" b="1" dirty="0"/>
          </a:p>
          <a:p>
            <a:pPr algn="ctr">
              <a:buNone/>
            </a:pPr>
            <a:r>
              <a:rPr lang="tr-TR" sz="3600" b="1" dirty="0"/>
              <a:t>Mikroorganizmalar süte; hasta veya çevreden kirlenmiş hayvandan, sağımı yapan kişiden, hijyenik olmayan ekipman ve depolama tanklarından bulaşır. </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Çok sıkı hijyen kurallarına rağmen, çiğ sütün </a:t>
            </a:r>
            <a:r>
              <a:rPr lang="tr-TR" sz="3600" b="1" dirty="0" err="1"/>
              <a:t>ml'sinde</a:t>
            </a:r>
            <a:r>
              <a:rPr lang="tr-TR" sz="3600" b="1" dirty="0"/>
              <a:t> 10</a:t>
            </a:r>
            <a:r>
              <a:rPr lang="tr-TR" sz="3600" b="1" baseline="30000" dirty="0"/>
              <a:t>3</a:t>
            </a:r>
            <a:r>
              <a:rPr lang="tr-TR" sz="3600" b="1" dirty="0"/>
              <a:t>-10</a:t>
            </a:r>
            <a:r>
              <a:rPr lang="tr-TR" sz="3600" b="1" baseline="30000" dirty="0"/>
              <a:t>4</a:t>
            </a:r>
            <a:r>
              <a:rPr lang="tr-TR" sz="3600" b="1" dirty="0"/>
              <a:t> mikroorganizma bulunur. </a:t>
            </a:r>
          </a:p>
          <a:p>
            <a:pPr algn="ctr">
              <a:buNone/>
            </a:pPr>
            <a:endParaRPr lang="tr-TR" sz="3600" b="1" dirty="0"/>
          </a:p>
          <a:p>
            <a:pPr algn="ctr">
              <a:buNone/>
            </a:pPr>
            <a:r>
              <a:rPr lang="tr-TR" sz="3600" b="1" dirty="0"/>
              <a:t>Çiğ süte dışkıdan </a:t>
            </a:r>
            <a:r>
              <a:rPr lang="tr-TR" sz="3600" b="1" i="1" dirty="0"/>
              <a:t>E. </a:t>
            </a:r>
            <a:r>
              <a:rPr lang="tr-TR" sz="3600" b="1" i="1" dirty="0" err="1"/>
              <a:t>coli</a:t>
            </a:r>
            <a:r>
              <a:rPr lang="tr-TR" sz="3600" b="1" i="1" dirty="0"/>
              <a:t>, </a:t>
            </a:r>
            <a:r>
              <a:rPr lang="en-US" sz="3600" b="1" i="1" dirty="0"/>
              <a:t>Salmonella, Campylobacter</a:t>
            </a:r>
            <a:r>
              <a:rPr lang="tr-TR" sz="3600" b="1" dirty="0"/>
              <a:t>; topraktan </a:t>
            </a:r>
            <a:r>
              <a:rPr lang="en-US" sz="3600" b="1" i="1" dirty="0"/>
              <a:t>Clostridium </a:t>
            </a:r>
            <a:r>
              <a:rPr lang="en-US" sz="3600" b="1" i="1" dirty="0" err="1"/>
              <a:t>perfringens</a:t>
            </a:r>
            <a:r>
              <a:rPr lang="en-US" sz="3600" b="1" i="1" dirty="0"/>
              <a:t>, </a:t>
            </a:r>
            <a:r>
              <a:rPr lang="en-US" sz="3600" b="1" i="1" dirty="0" err="1"/>
              <a:t>Listeria</a:t>
            </a:r>
            <a:r>
              <a:rPr lang="en-US" sz="3600" b="1" i="1" dirty="0"/>
              <a:t> </a:t>
            </a:r>
            <a:r>
              <a:rPr lang="en-US" sz="3600" b="1" i="1" dirty="0" err="1"/>
              <a:t>monocytogenes</a:t>
            </a:r>
            <a:r>
              <a:rPr lang="en-US" sz="3600" b="1" i="1" dirty="0"/>
              <a:t>; </a:t>
            </a:r>
            <a:r>
              <a:rPr lang="tr-TR" sz="3600" b="1" dirty="0"/>
              <a:t>insan ve hayvan derisinden </a:t>
            </a:r>
            <a:r>
              <a:rPr lang="en-US" sz="3600" b="1" i="1" dirty="0"/>
              <a:t>Staphylococcus </a:t>
            </a:r>
            <a:r>
              <a:rPr lang="en-US" sz="3600" b="1" i="1" dirty="0" err="1"/>
              <a:t>aureus</a:t>
            </a:r>
            <a:r>
              <a:rPr lang="en-US" sz="3600" b="1" dirty="0"/>
              <a:t> </a:t>
            </a:r>
            <a:r>
              <a:rPr lang="tr-TR" sz="3600" b="1" dirty="0"/>
              <a:t>gibi bakteriler bulaşabilir.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ctr">
              <a:buNone/>
            </a:pPr>
            <a:endParaRPr lang="tr-TR" sz="3600" b="1" dirty="0"/>
          </a:p>
          <a:p>
            <a:pPr algn="ctr">
              <a:buNone/>
            </a:pPr>
            <a:r>
              <a:rPr lang="tr-TR" sz="3600" b="1" dirty="0"/>
              <a:t>İyi bir sanitasyon programı yasalara uygun bir üretim yapmaya, işlenen ürünün kalite ve depolama süresini arttırmaya olanak sağlar.</a:t>
            </a:r>
          </a:p>
          <a:p>
            <a:pPr algn="ctr">
              <a:buNone/>
            </a:pPr>
            <a:endParaRPr lang="tr-TR" sz="3600" b="1" dirty="0"/>
          </a:p>
          <a:p>
            <a:pPr algn="ctr">
              <a:buNone/>
            </a:pPr>
            <a:r>
              <a:rPr lang="tr-TR" sz="3600" b="1" dirty="0"/>
              <a:t>Böylelikle ürünün raf ömrünü uzatır ve tüketicinin ürünü tercih etmesini sağlar. </a:t>
            </a:r>
          </a:p>
          <a:p>
            <a:pPr>
              <a:buNone/>
            </a:pPr>
            <a:endParaRPr lang="tr-TR" dirty="0"/>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Autofit/>
          </a:bodyPr>
          <a:lstStyle/>
          <a:p>
            <a:pPr algn="ctr">
              <a:buNone/>
            </a:pPr>
            <a:endParaRPr lang="tr-TR" sz="4000" b="1" dirty="0"/>
          </a:p>
          <a:p>
            <a:pPr algn="ctr">
              <a:buNone/>
            </a:pPr>
            <a:r>
              <a:rPr lang="tr-TR" sz="4000" b="1" dirty="0"/>
              <a:t>Diğer taraftan süt ve ürünleri aracılığı ile çok sayıdaki </a:t>
            </a:r>
            <a:r>
              <a:rPr lang="tr-TR" sz="4000" b="1" dirty="0" err="1"/>
              <a:t>zoonoz</a:t>
            </a:r>
            <a:r>
              <a:rPr lang="tr-TR" sz="4000" b="1" dirty="0"/>
              <a:t>, insanlarda da hastalık yapmaktadır. </a:t>
            </a:r>
          </a:p>
          <a:p>
            <a:pPr algn="ctr">
              <a:buNone/>
            </a:pPr>
            <a:endParaRPr lang="tr-TR" sz="4000" b="1" dirty="0"/>
          </a:p>
          <a:p>
            <a:pPr algn="ctr">
              <a:buNone/>
            </a:pPr>
            <a:r>
              <a:rPr lang="tr-TR" sz="4000" b="1" dirty="0"/>
              <a:t>Tüberküloz, </a:t>
            </a:r>
            <a:r>
              <a:rPr lang="tr-TR" sz="4000" b="1" dirty="0" err="1"/>
              <a:t>brusellozis</a:t>
            </a:r>
            <a:r>
              <a:rPr lang="tr-TR" sz="4000" b="1" dirty="0"/>
              <a:t> bu tip hastalıklara örnektir.</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3600" b="1" dirty="0"/>
          </a:p>
          <a:p>
            <a:pPr algn="ctr">
              <a:buNone/>
            </a:pPr>
            <a:r>
              <a:rPr lang="tr-TR" sz="3600" b="1" dirty="0"/>
              <a:t>İngiltere'de sütten kaynaklanan problemleri azaltmak için hükümet, bütün çiftliklerde hayvanlarda tüberküloz ve </a:t>
            </a:r>
            <a:r>
              <a:rPr lang="en-US" sz="3600" b="1" dirty="0" err="1"/>
              <a:t>brucella</a:t>
            </a:r>
            <a:r>
              <a:rPr lang="en-US" sz="3600" b="1" dirty="0"/>
              <a:t> </a:t>
            </a:r>
            <a:r>
              <a:rPr lang="tr-TR" sz="3600" b="1" dirty="0"/>
              <a:t>taraması yaptırmaktadır. </a:t>
            </a:r>
          </a:p>
          <a:p>
            <a:pPr algn="ctr">
              <a:buNone/>
            </a:pPr>
            <a:endParaRPr lang="tr-TR" sz="3600" b="1" dirty="0"/>
          </a:p>
          <a:p>
            <a:pPr algn="ctr">
              <a:buNone/>
            </a:pPr>
            <a:r>
              <a:rPr lang="tr-TR" sz="3600" b="1" dirty="0"/>
              <a:t>Avrupa ülkelerinde çiğ süt satışı çok sıkı bir şekilde kontrol edilmektedir. </a:t>
            </a:r>
          </a:p>
          <a:p>
            <a:pPr>
              <a:buNone/>
            </a:pPr>
            <a:endParaRPr lang="tr-TR"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t>Çiğ süt veya çiğ sütten yapılan taze peynir tüketimi nedeni ile ülkemizde de çok sayıda malta humması adı da verilen </a:t>
            </a:r>
            <a:r>
              <a:rPr lang="tr-TR" sz="4000" b="1" dirty="0" err="1"/>
              <a:t>brusellozis</a:t>
            </a:r>
            <a:r>
              <a:rPr lang="tr-TR" sz="4000" b="1" dirty="0"/>
              <a:t> hastalığına rastlanmaktadır. </a:t>
            </a:r>
          </a:p>
          <a:p>
            <a:pPr algn="ctr">
              <a:buNone/>
            </a:pPr>
            <a:endParaRPr lang="tr-TR" sz="4000" b="1" dirty="0"/>
          </a:p>
          <a:p>
            <a:pPr algn="ctr">
              <a:buNone/>
            </a:pPr>
            <a:r>
              <a:rPr lang="tr-TR" sz="4000" b="1" dirty="0"/>
              <a:t>Diğer taraftan </a:t>
            </a:r>
            <a:r>
              <a:rPr lang="tr-TR" sz="4000" b="1" dirty="0" err="1"/>
              <a:t>mastitisli</a:t>
            </a:r>
            <a:r>
              <a:rPr lang="tr-TR" sz="4000" b="1" dirty="0"/>
              <a:t> havyanın sütü insanlarda stafilokok ve streptokok gıda zehirlenmelerine neden olabilir.</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endParaRPr lang="tr-TR" b="1" dirty="0"/>
          </a:p>
          <a:p>
            <a:pPr algn="ctr">
              <a:buNone/>
            </a:pPr>
            <a:endParaRPr lang="tr-TR" sz="3600" b="1" dirty="0"/>
          </a:p>
          <a:p>
            <a:pPr algn="ctr">
              <a:buNone/>
            </a:pPr>
            <a:r>
              <a:rPr lang="tr-TR" sz="3600" b="1" dirty="0"/>
              <a:t>Hemen hemen bütün sütlere patojenleri öldürmek için ısısal işlem uygulanır. </a:t>
            </a:r>
          </a:p>
          <a:p>
            <a:pPr algn="ctr">
              <a:buNone/>
            </a:pPr>
            <a:endParaRPr lang="tr-TR" sz="3600" b="1" dirty="0"/>
          </a:p>
          <a:p>
            <a:pPr algn="ctr">
              <a:buNone/>
            </a:pPr>
            <a:r>
              <a:rPr lang="tr-TR" sz="3600" b="1" dirty="0"/>
              <a:t>Pastörizasyon, UHT ve sterilizasyon değişik sıcaklıklarda yapılan uygulamalara verilen isimlerdir</a:t>
            </a:r>
            <a:r>
              <a:rPr lang="tr-TR" dirty="0"/>
              <a:t>.</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Autofit/>
          </a:bodyPr>
          <a:lstStyle/>
          <a:p>
            <a:pPr algn="ctr">
              <a:buNone/>
            </a:pPr>
            <a:endParaRPr lang="tr-TR" sz="4000" b="1" dirty="0"/>
          </a:p>
          <a:p>
            <a:pPr algn="ctr">
              <a:buNone/>
            </a:pPr>
            <a:r>
              <a:rPr lang="tr-TR" sz="4000" b="1" dirty="0"/>
              <a:t>Pastörizasyon işleminde süt, </a:t>
            </a:r>
            <a:r>
              <a:rPr lang="tr-TR" sz="4000" b="1" dirty="0">
                <a:solidFill>
                  <a:srgbClr val="C00000"/>
                </a:solidFill>
              </a:rPr>
              <a:t>72°</a:t>
            </a:r>
            <a:r>
              <a:rPr lang="tr-TR" sz="4000" b="1" dirty="0" err="1">
                <a:solidFill>
                  <a:srgbClr val="C00000"/>
                </a:solidFill>
              </a:rPr>
              <a:t>C</a:t>
            </a:r>
            <a:r>
              <a:rPr lang="tr-TR" sz="4000" b="1" dirty="0" err="1"/>
              <a:t>'de</a:t>
            </a:r>
            <a:r>
              <a:rPr lang="tr-TR" sz="4000" b="1" dirty="0"/>
              <a:t> </a:t>
            </a:r>
            <a:r>
              <a:rPr lang="tr-TR" sz="4000" b="1" dirty="0">
                <a:solidFill>
                  <a:srgbClr val="C00000"/>
                </a:solidFill>
              </a:rPr>
              <a:t>15 saniye </a:t>
            </a:r>
            <a:r>
              <a:rPr lang="tr-TR" sz="4000" b="1" dirty="0"/>
              <a:t>tutulup derhal </a:t>
            </a:r>
            <a:r>
              <a:rPr lang="tr-TR" sz="4000" b="1" dirty="0">
                <a:solidFill>
                  <a:srgbClr val="C00000"/>
                </a:solidFill>
              </a:rPr>
              <a:t>10°C</a:t>
            </a:r>
            <a:r>
              <a:rPr lang="tr-TR" sz="4000" b="1" dirty="0"/>
              <a:t>’ </a:t>
            </a:r>
            <a:r>
              <a:rPr lang="tr-TR" sz="4000" b="1" dirty="0" err="1"/>
              <a:t>nin</a:t>
            </a:r>
            <a:r>
              <a:rPr lang="tr-TR" sz="4000" b="1" dirty="0"/>
              <a:t> altına soğutulur.</a:t>
            </a:r>
          </a:p>
          <a:p>
            <a:pPr algn="ctr">
              <a:buNone/>
            </a:pPr>
            <a:endParaRPr lang="tr-TR" sz="4000" b="1" dirty="0"/>
          </a:p>
          <a:p>
            <a:pPr algn="ctr">
              <a:buNone/>
            </a:pPr>
            <a:r>
              <a:rPr lang="tr-TR" sz="4000" b="1" dirty="0"/>
              <a:t> Bu işlem </a:t>
            </a:r>
            <a:r>
              <a:rPr lang="en-US" sz="4000" b="1" i="1" dirty="0"/>
              <a:t>Salmonella</a:t>
            </a:r>
            <a:r>
              <a:rPr lang="en-US" sz="4000" b="1" dirty="0"/>
              <a:t> </a:t>
            </a:r>
            <a:r>
              <a:rPr lang="tr-TR" sz="4000" b="1" dirty="0"/>
              <a:t>ve diğer patojenleri öldürmektedir. </a:t>
            </a:r>
          </a:p>
          <a:p>
            <a:pPr algn="ctr">
              <a:buNone/>
            </a:pPr>
            <a:endParaRPr lang="tr-TR" sz="4000" b="1"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4000" b="1" dirty="0"/>
              <a:t>Ancak gıdalar aracılığı ile hastalık yaptığı sonradan önem kazanan </a:t>
            </a:r>
            <a:r>
              <a:rPr lang="en-US" sz="4000" b="1" i="1" dirty="0" err="1">
                <a:solidFill>
                  <a:srgbClr val="C00000"/>
                </a:solidFill>
              </a:rPr>
              <a:t>Listeria</a:t>
            </a:r>
            <a:r>
              <a:rPr lang="en-US" sz="4000" b="1" i="1" dirty="0">
                <a:solidFill>
                  <a:srgbClr val="C00000"/>
                </a:solidFill>
              </a:rPr>
              <a:t> </a:t>
            </a:r>
            <a:r>
              <a:rPr lang="en-US" sz="4000" b="1" i="1" dirty="0" err="1">
                <a:solidFill>
                  <a:srgbClr val="C00000"/>
                </a:solidFill>
              </a:rPr>
              <a:t>monocytogenes</a:t>
            </a:r>
            <a:r>
              <a:rPr lang="en-US" sz="4000" b="1" i="1" dirty="0"/>
              <a:t>'</a:t>
            </a:r>
            <a:r>
              <a:rPr lang="en-US" sz="4000" b="1" dirty="0"/>
              <a:t> </a:t>
            </a:r>
            <a:r>
              <a:rPr lang="tr-TR" sz="4000" b="1" dirty="0"/>
              <a:t>in ABD'de flaş pastörizasyon(HTST işlemi) ile ölmediği belirlenmiş ve sıcaklık 76°</a:t>
            </a:r>
            <a:r>
              <a:rPr lang="tr-TR" sz="4000" b="1" dirty="0" err="1"/>
              <a:t>C'ye</a:t>
            </a:r>
            <a:r>
              <a:rPr lang="tr-TR" sz="4000" b="1" dirty="0"/>
              <a:t> yükseltilmiştir. </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4000" b="1" dirty="0"/>
          </a:p>
          <a:p>
            <a:pPr algn="ctr">
              <a:buNone/>
            </a:pPr>
            <a:r>
              <a:rPr lang="tr-TR" sz="4000" b="1" dirty="0"/>
              <a:t>Pastörize sütte bozulmaya neden olan bir çok mikroorganizma canlı kalır.</a:t>
            </a:r>
          </a:p>
          <a:p>
            <a:pPr algn="ctr">
              <a:buNone/>
            </a:pPr>
            <a:endParaRPr lang="tr-TR" sz="4000" b="1" dirty="0"/>
          </a:p>
          <a:p>
            <a:pPr algn="ctr">
              <a:buNone/>
            </a:pPr>
            <a:r>
              <a:rPr lang="tr-TR" sz="4000" b="1" dirty="0"/>
              <a:t>Bu nedenle buzdolabında muhafaza edilmeli ve 2 gün içinde tüketilmelidir.</a:t>
            </a:r>
          </a:p>
          <a:p>
            <a:pPr>
              <a:buNone/>
            </a:pPr>
            <a:endParaRPr lang="tr-TR"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4000" b="1" dirty="0"/>
          </a:p>
          <a:p>
            <a:pPr algn="ctr">
              <a:buNone/>
            </a:pPr>
            <a:r>
              <a:rPr lang="tr-TR" sz="4000" b="1" dirty="0"/>
              <a:t>UHT işlemi, sütün 132°</a:t>
            </a:r>
            <a:r>
              <a:rPr lang="tr-TR" sz="4000" b="1" dirty="0" err="1"/>
              <a:t>C'de</a:t>
            </a:r>
            <a:r>
              <a:rPr lang="tr-TR" sz="4000" b="1" dirty="0"/>
              <a:t> 1 saniye tutulmasıdır. </a:t>
            </a:r>
          </a:p>
          <a:p>
            <a:pPr algn="ctr">
              <a:buNone/>
            </a:pPr>
            <a:endParaRPr lang="tr-TR" sz="4000" b="1" dirty="0"/>
          </a:p>
          <a:p>
            <a:pPr algn="ctr">
              <a:buNone/>
            </a:pPr>
            <a:r>
              <a:rPr lang="tr-TR" sz="4000" b="1" dirty="0"/>
              <a:t>Süt soğutulup aseptik olarak paketlenir, oda sıcaklığında 6 ay veya daha uzun süre saklanabilir. Sütte pişmiş lezzeti vardır.</a:t>
            </a:r>
          </a:p>
          <a:p>
            <a:pPr>
              <a:buNone/>
            </a:pPr>
            <a:endParaRPr lang="tr-TR"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r>
              <a:rPr lang="tr-TR" sz="3600" b="1" dirty="0"/>
              <a:t>Sterilize süt daha da pişmiş bir lezzete sahiptir. </a:t>
            </a:r>
          </a:p>
          <a:p>
            <a:pPr algn="ctr">
              <a:buNone/>
            </a:pPr>
            <a:endParaRPr lang="tr-TR" sz="3600" b="1" dirty="0"/>
          </a:p>
          <a:p>
            <a:pPr algn="ctr">
              <a:buNone/>
            </a:pPr>
            <a:r>
              <a:rPr lang="tr-TR" sz="3600" b="1" dirty="0"/>
              <a:t>Süt basınç altında 112</a:t>
            </a:r>
            <a:r>
              <a:rPr lang="tr-TR" sz="3600" b="1" baseline="30000" dirty="0"/>
              <a:t>o</a:t>
            </a:r>
            <a:r>
              <a:rPr lang="tr-TR" sz="3600" b="1" dirty="0"/>
              <a:t>C’de 15 dakika ısısal işlem görür. </a:t>
            </a:r>
          </a:p>
          <a:p>
            <a:pPr algn="ctr">
              <a:buNone/>
            </a:pPr>
            <a:endParaRPr lang="tr-TR" sz="3600" b="1" dirty="0"/>
          </a:p>
          <a:p>
            <a:pPr algn="ctr">
              <a:buNone/>
            </a:pPr>
            <a:r>
              <a:rPr lang="tr-TR" sz="3600" b="1" dirty="0"/>
              <a:t>Hemen hemen bütün bakteri ve sporlar ölür, oda sıcaklığında 1 yıldan daha uzun süre raf ömrüne sahiptir.</a:t>
            </a:r>
          </a:p>
          <a:p>
            <a:pPr>
              <a:buNone/>
            </a:pPr>
            <a:endParaRPr lang="tr-TR"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lgn="ctr">
              <a:buNone/>
            </a:pPr>
            <a:r>
              <a:rPr lang="tr-TR" sz="3600" b="1" dirty="0"/>
              <a:t>Krema, çiğ sütün </a:t>
            </a:r>
            <a:r>
              <a:rPr lang="tr-TR" sz="3600" b="1" dirty="0" err="1"/>
              <a:t>santrfüjlenerek</a:t>
            </a:r>
            <a:r>
              <a:rPr lang="tr-TR" sz="3600" b="1" dirty="0"/>
              <a:t> yağının ayrıldığı bir üründür ve bakterilerin üremesi için uygun bir ortamdır.</a:t>
            </a:r>
          </a:p>
          <a:p>
            <a:pPr algn="ctr">
              <a:buNone/>
            </a:pPr>
            <a:endParaRPr lang="tr-TR" sz="3600" b="1" dirty="0"/>
          </a:p>
          <a:p>
            <a:pPr algn="ctr">
              <a:buNone/>
            </a:pPr>
            <a:r>
              <a:rPr lang="tr-TR" sz="3600" b="1" dirty="0"/>
              <a:t> Pastörize edilmediği zaman </a:t>
            </a:r>
            <a:r>
              <a:rPr lang="tr-TR" sz="3600" b="1" i="1" dirty="0"/>
              <a:t>çiğ</a:t>
            </a:r>
            <a:r>
              <a:rPr lang="tr-TR" sz="3600" b="1" dirty="0"/>
              <a:t> sütteki patojenleri içerir. </a:t>
            </a:r>
          </a:p>
          <a:p>
            <a:pPr algn="ctr">
              <a:buNone/>
            </a:pPr>
            <a:endParaRPr lang="tr-TR" sz="3600" b="1" dirty="0"/>
          </a:p>
          <a:p>
            <a:pPr algn="ctr">
              <a:buNone/>
            </a:pPr>
            <a:r>
              <a:rPr lang="tr-TR" sz="3600" b="1" dirty="0"/>
              <a:t>Bu durumda kremalı kek ve tatlılar yüksek sayıda </a:t>
            </a:r>
            <a:r>
              <a:rPr lang="tr-TR" sz="3600" b="1" dirty="0" err="1"/>
              <a:t>koliform</a:t>
            </a:r>
            <a:r>
              <a:rPr lang="tr-TR" sz="3600" b="1" dirty="0"/>
              <a:t>, stafilokok hatta çok dikkatli işlenmemişse </a:t>
            </a:r>
            <a:r>
              <a:rPr lang="en-US" sz="3600" b="1" dirty="0"/>
              <a:t>salmonella</a:t>
            </a:r>
            <a:r>
              <a:rPr lang="tr-TR" sz="3600" b="1" dirty="0"/>
              <a:t> içerebilir.</a:t>
            </a:r>
          </a:p>
          <a:p>
            <a:pPr>
              <a:buNone/>
            </a:pP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8643998" cy="6072230"/>
          </a:xfrm>
        </p:spPr>
        <p:txBody>
          <a:bodyPr>
            <a:normAutofit/>
          </a:bodyPr>
          <a:lstStyle/>
          <a:p>
            <a:pPr>
              <a:buNone/>
            </a:pPr>
            <a:r>
              <a:rPr lang="tr-TR" sz="3600" b="1" dirty="0">
                <a:solidFill>
                  <a:srgbClr val="C00000"/>
                </a:solidFill>
              </a:rPr>
              <a:t>Sanitasyon ve hijyen uygulamalarını göz ardı eden işletmelerin karşılaşabileceği olumsuzluklar;</a:t>
            </a:r>
          </a:p>
          <a:p>
            <a:pPr>
              <a:buNone/>
            </a:pPr>
            <a:endParaRPr lang="tr-TR" sz="3600" b="1" dirty="0">
              <a:solidFill>
                <a:srgbClr val="C00000"/>
              </a:solidFill>
            </a:endParaRPr>
          </a:p>
          <a:p>
            <a:pPr lvl="0"/>
            <a:r>
              <a:rPr lang="tr-TR" sz="3600" b="1" dirty="0"/>
              <a:t>Müşteri güvensizliği ve kaybı,</a:t>
            </a:r>
          </a:p>
          <a:p>
            <a:pPr lvl="0">
              <a:buNone/>
            </a:pPr>
            <a:endParaRPr lang="tr-TR" sz="3600" b="1" dirty="0"/>
          </a:p>
          <a:p>
            <a:pPr lvl="0"/>
            <a:r>
              <a:rPr lang="tr-TR" sz="3600" b="1" dirty="0"/>
              <a:t>Satışlarda azalma ve üretim kayıpları,</a:t>
            </a:r>
          </a:p>
          <a:p>
            <a:pPr lvl="0">
              <a:buNone/>
            </a:pPr>
            <a:endParaRPr lang="tr-TR" sz="3600" b="1" dirty="0"/>
          </a:p>
          <a:p>
            <a:pPr lvl="0"/>
            <a:r>
              <a:rPr lang="tr-TR" sz="3600" b="1" dirty="0"/>
              <a:t>Yasal uygulamalar ve cezalar,</a:t>
            </a:r>
          </a:p>
          <a:p>
            <a:pPr lvl="0">
              <a:buNone/>
            </a:pPr>
            <a:endParaRPr lang="tr-TR" sz="3600" b="1" dirty="0"/>
          </a:p>
          <a:p>
            <a:pPr>
              <a:buNone/>
            </a:pPr>
            <a:endParaRPr lang="tr-TR" sz="3600" b="1"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Çoğu tip peynir pastörize sütten yapılır ve uzun süre depolanarak olgunlaştırılır. </a:t>
            </a:r>
          </a:p>
          <a:p>
            <a:pPr algn="ctr">
              <a:buNone/>
            </a:pPr>
            <a:endParaRPr lang="tr-TR" sz="3600" b="1" dirty="0"/>
          </a:p>
          <a:p>
            <a:pPr algn="ctr">
              <a:buNone/>
            </a:pPr>
            <a:r>
              <a:rPr lang="tr-TR" sz="3600" b="1" dirty="0"/>
              <a:t>Bu peynirlerde pastörizasyon sonrası bir bulaşma olmazsa, işletmenin temizlik ve dezenfeksiyon uygulamaları ve personel hijyeni yeterli ise patojenler tehlike yaratmaz. </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57166"/>
            <a:ext cx="8229600" cy="6072230"/>
          </a:xfrm>
        </p:spPr>
        <p:txBody>
          <a:bodyPr>
            <a:normAutofit/>
          </a:bodyPr>
          <a:lstStyle/>
          <a:p>
            <a:pPr algn="ctr">
              <a:buNone/>
            </a:pPr>
            <a:endParaRPr lang="tr-TR" sz="4000" b="1"/>
          </a:p>
          <a:p>
            <a:pPr algn="ctr">
              <a:buNone/>
            </a:pPr>
            <a:r>
              <a:rPr lang="tr-TR" sz="4000" b="1"/>
              <a:t>Ancak </a:t>
            </a:r>
            <a:r>
              <a:rPr lang="tr-TR" sz="4000" b="1" dirty="0"/>
              <a:t>tam pastörize edilmemiş sütten yapılan ve olgunlaştırılmadan tüketilen veya pastörizasyon sonrası bulaşan peynirlerde </a:t>
            </a:r>
            <a:r>
              <a:rPr lang="en-US" sz="4000" b="1" i="1" dirty="0" err="1">
                <a:solidFill>
                  <a:srgbClr val="C00000"/>
                </a:solidFill>
              </a:rPr>
              <a:t>Listeria</a:t>
            </a:r>
            <a:r>
              <a:rPr lang="en-US" sz="4000" b="1" i="1" dirty="0">
                <a:solidFill>
                  <a:srgbClr val="C00000"/>
                </a:solidFill>
              </a:rPr>
              <a:t> </a:t>
            </a:r>
            <a:r>
              <a:rPr lang="en-US" sz="4000" b="1" i="1" dirty="0" err="1">
                <a:solidFill>
                  <a:srgbClr val="C00000"/>
                </a:solidFill>
              </a:rPr>
              <a:t>monocytogenes</a:t>
            </a:r>
            <a:r>
              <a:rPr lang="en-US" sz="4000" b="1" dirty="0">
                <a:solidFill>
                  <a:srgbClr val="C00000"/>
                </a:solidFill>
              </a:rPr>
              <a:t> </a:t>
            </a:r>
            <a:r>
              <a:rPr lang="tr-TR" sz="4000" b="1" dirty="0"/>
              <a:t>önemli bir patojendir</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buNone/>
            </a:pPr>
            <a:r>
              <a:rPr lang="tr-TR" b="1" dirty="0">
                <a:solidFill>
                  <a:srgbClr val="C00000"/>
                </a:solidFill>
              </a:rPr>
              <a:t>Meyve - Sebze</a:t>
            </a:r>
          </a:p>
          <a:p>
            <a:pPr algn="ctr">
              <a:buNone/>
            </a:pPr>
            <a:endParaRPr lang="tr-TR" sz="3600" b="1" dirty="0"/>
          </a:p>
          <a:p>
            <a:pPr algn="ctr">
              <a:buNone/>
            </a:pPr>
            <a:r>
              <a:rPr lang="tr-TR" sz="3600" b="1" dirty="0"/>
              <a:t>Meyve ve sebzeler önemli bir bulaşma kaynağıdır. </a:t>
            </a:r>
          </a:p>
          <a:p>
            <a:pPr algn="ctr">
              <a:buNone/>
            </a:pPr>
            <a:endParaRPr lang="tr-TR" sz="3600" b="1" dirty="0"/>
          </a:p>
          <a:p>
            <a:pPr algn="ctr">
              <a:buNone/>
            </a:pPr>
            <a:r>
              <a:rPr lang="tr-TR" sz="3600" b="1" dirty="0"/>
              <a:t>Genellikle toprak, gübre ve toplayıcıların ellerindeki mikroorganizmalarla bulaşmıştır. </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Meyve, sebze ve tahıllar tarlalarda </a:t>
            </a:r>
            <a:r>
              <a:rPr lang="tr-TR" sz="3600" b="1" dirty="0" err="1"/>
              <a:t>toksik</a:t>
            </a:r>
            <a:r>
              <a:rPr lang="tr-TR" sz="3600" b="1" dirty="0"/>
              <a:t> maddeler ile bulaştırılmadan yetiştirilmelidir. </a:t>
            </a:r>
          </a:p>
          <a:p>
            <a:pPr algn="ctr">
              <a:buNone/>
            </a:pPr>
            <a:endParaRPr lang="tr-TR" sz="3600" b="1" dirty="0"/>
          </a:p>
          <a:p>
            <a:pPr algn="ctr">
              <a:buNone/>
            </a:pPr>
            <a:r>
              <a:rPr lang="tr-TR" sz="3600" b="1" dirty="0"/>
              <a:t>Ancak ziraat mühendislerinin kontrolünde tarım ilaçları ve diğer kimyasallar kullanılabilir. </a:t>
            </a:r>
          </a:p>
          <a:p>
            <a:pPr algn="ctr">
              <a:buNone/>
            </a:pPr>
            <a:endParaRPr lang="tr-TR" sz="3600" b="1" dirty="0"/>
          </a:p>
          <a:p>
            <a:pPr algn="ctr">
              <a:buNone/>
            </a:pPr>
            <a:r>
              <a:rPr lang="tr-TR" sz="3600" b="1" dirty="0"/>
              <a:t>Sulamada kanalizasyon bulaşmış su kullanılmamalıdır</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endParaRPr lang="tr-TR" b="1" dirty="0"/>
          </a:p>
          <a:p>
            <a:pPr algn="ctr">
              <a:buNone/>
            </a:pPr>
            <a:r>
              <a:rPr lang="tr-TR" sz="4000" b="1" dirty="0"/>
              <a:t>Salatalarda çiğ olarak kullanılan meyve ve sebzeler, bunları sınıflandıran ve paketleyen işçilerin ellerinden </a:t>
            </a:r>
            <a:r>
              <a:rPr lang="de-DE" sz="4000" b="1" i="1" dirty="0" err="1">
                <a:solidFill>
                  <a:srgbClr val="C00000"/>
                </a:solidFill>
              </a:rPr>
              <a:t>Shigell</a:t>
            </a:r>
            <a:r>
              <a:rPr lang="tr-TR" sz="4000" b="1" i="1" dirty="0">
                <a:solidFill>
                  <a:srgbClr val="C00000"/>
                </a:solidFill>
              </a:rPr>
              <a:t>a</a:t>
            </a:r>
            <a:r>
              <a:rPr lang="tr-TR" sz="4000" b="1" dirty="0"/>
              <a:t> gibi bakteriler ve parazit yumurtaları ile bulaşabilir. </a:t>
            </a:r>
          </a:p>
          <a:p>
            <a:pPr algn="ctr">
              <a:buNone/>
            </a:pPr>
            <a:endParaRPr lang="tr-TR" sz="4000" b="1" dirty="0"/>
          </a:p>
          <a:p>
            <a:pPr algn="ctr">
              <a:buNone/>
            </a:pPr>
            <a:r>
              <a:rPr lang="tr-TR" sz="4000" b="1" dirty="0"/>
              <a:t>Bu gibi gıdalar kullanılmadan önce iyice yıkanmalıdır. </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Çiğ olarak yenen sebzeleri bulaştırmamak için özel bir dikkat harcanmalıdır. </a:t>
            </a:r>
          </a:p>
          <a:p>
            <a:pPr algn="ctr">
              <a:buNone/>
            </a:pPr>
            <a:endParaRPr lang="tr-TR" sz="3600" b="1" dirty="0"/>
          </a:p>
          <a:p>
            <a:pPr algn="ctr">
              <a:buNone/>
            </a:pPr>
            <a:r>
              <a:rPr lang="tr-TR" sz="3600" b="1" dirty="0"/>
              <a:t>ABD'de görülen lahana salatası ve soğanın neden olduğu bir </a:t>
            </a:r>
            <a:r>
              <a:rPr lang="tr-TR" sz="3600" b="1" dirty="0" err="1"/>
              <a:t>salmonellozis</a:t>
            </a:r>
            <a:r>
              <a:rPr lang="tr-TR" sz="3600" b="1" dirty="0"/>
              <a:t> salgınında, sebzelerin çiğ tavukların kesildiği çalışma yüzeyinde hazırlandığı anlaşılmıştır.</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b="1" dirty="0">
                <a:solidFill>
                  <a:srgbClr val="C00000"/>
                </a:solidFill>
              </a:rPr>
              <a:t>4.Katılan Maddeler</a:t>
            </a:r>
          </a:p>
          <a:p>
            <a:pPr algn="ctr">
              <a:buNone/>
            </a:pPr>
            <a:endParaRPr lang="tr-TR" sz="3600" b="1" dirty="0"/>
          </a:p>
          <a:p>
            <a:pPr algn="ctr">
              <a:buNone/>
            </a:pPr>
            <a:r>
              <a:rPr lang="tr-TR" sz="3600" b="1" dirty="0"/>
              <a:t>Gıdalara ilave edilen baharatlar, un, nişasta, jelatin ve şeker gibi maddelerde genellikle yüksek sayıda mikroorganizma bulunur. </a:t>
            </a:r>
          </a:p>
          <a:p>
            <a:pPr algn="ctr">
              <a:buNone/>
            </a:pPr>
            <a:endParaRPr lang="tr-TR" sz="3600" b="1" dirty="0">
              <a:solidFill>
                <a:srgbClr val="C00000"/>
              </a:solidFill>
            </a:endParaRPr>
          </a:p>
          <a:p>
            <a:pPr algn="ctr">
              <a:buNone/>
            </a:pPr>
            <a:r>
              <a:rPr lang="tr-TR" sz="3600" b="1" dirty="0"/>
              <a:t>Baharatların bir miktar </a:t>
            </a:r>
            <a:r>
              <a:rPr lang="tr-TR" sz="3600" b="1" dirty="0" err="1"/>
              <a:t>antimikrobiyal</a:t>
            </a:r>
            <a:r>
              <a:rPr lang="tr-TR" sz="3600" b="1" dirty="0"/>
              <a:t> etkileri olmakla beraber, bu etkileri sınırlıdır. </a:t>
            </a:r>
            <a:endParaRPr lang="tr-TR" sz="3600" b="1" dirty="0">
              <a:solidFill>
                <a:srgbClr val="C00000"/>
              </a:solidFill>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lnSpcReduction="10000"/>
          </a:bodyPr>
          <a:lstStyle/>
          <a:p>
            <a:pPr algn="ctr">
              <a:buNone/>
            </a:pPr>
            <a:endParaRPr lang="tr-TR" sz="4000" b="1" dirty="0"/>
          </a:p>
          <a:p>
            <a:pPr algn="ctr">
              <a:buNone/>
            </a:pPr>
            <a:r>
              <a:rPr lang="tr-TR" sz="4000" b="1" dirty="0"/>
              <a:t>Baharatların çoğu </a:t>
            </a:r>
            <a:r>
              <a:rPr lang="de-DE" sz="4000" b="1" i="1" dirty="0" err="1">
                <a:solidFill>
                  <a:srgbClr val="C00000"/>
                </a:solidFill>
              </a:rPr>
              <a:t>Bacillus</a:t>
            </a:r>
            <a:r>
              <a:rPr lang="de-DE" sz="4000" b="1" dirty="0"/>
              <a:t> </a:t>
            </a:r>
            <a:r>
              <a:rPr lang="tr-TR" sz="4000" b="1" dirty="0"/>
              <a:t>ve </a:t>
            </a:r>
            <a:r>
              <a:rPr lang="de-DE" sz="4000" b="1" i="1" dirty="0" err="1">
                <a:solidFill>
                  <a:srgbClr val="C00000"/>
                </a:solidFill>
              </a:rPr>
              <a:t>Clostridium</a:t>
            </a:r>
            <a:r>
              <a:rPr lang="de-DE" sz="4000" b="1" dirty="0"/>
              <a:t> </a:t>
            </a:r>
            <a:r>
              <a:rPr lang="tr-TR" sz="4000" b="1" dirty="0"/>
              <a:t>cinslerine ait sporlu bakterilerle bol miktarda bulaşmıştır. </a:t>
            </a:r>
          </a:p>
          <a:p>
            <a:pPr algn="ctr">
              <a:buNone/>
            </a:pPr>
            <a:endParaRPr lang="tr-TR" sz="4000" b="1" dirty="0"/>
          </a:p>
          <a:p>
            <a:pPr algn="ctr">
              <a:buNone/>
            </a:pPr>
            <a:r>
              <a:rPr lang="tr-TR" sz="4000" b="1" dirty="0" err="1"/>
              <a:t>Termofilik</a:t>
            </a:r>
            <a:r>
              <a:rPr lang="tr-TR" sz="4000" b="1" dirty="0"/>
              <a:t> sporlar, konserve gıdalarda ticari sterilizasyona dayanıklı olduğundan kutularda şişmeye neden olur.</a:t>
            </a:r>
          </a:p>
          <a:p>
            <a:pPr algn="ctr">
              <a:buNone/>
            </a:pPr>
            <a:r>
              <a:rPr lang="tr-TR" sz="4000" b="1" dirty="0"/>
              <a:t> </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Aynı şekilde çorbalarda veya etlerde kalınlaştırıcı olarak kullanılan unlar da bol miktarda toprak kaynaklı bakteriler olan </a:t>
            </a:r>
            <a:r>
              <a:rPr lang="de-DE" sz="3600" b="1" i="1" dirty="0" err="1">
                <a:solidFill>
                  <a:srgbClr val="C00000"/>
                </a:solidFill>
              </a:rPr>
              <a:t>Bacillus</a:t>
            </a:r>
            <a:r>
              <a:rPr lang="de-DE" sz="3600" b="1" dirty="0"/>
              <a:t> </a:t>
            </a:r>
            <a:r>
              <a:rPr lang="tr-TR" sz="3600" b="1" dirty="0"/>
              <a:t>ve </a:t>
            </a:r>
            <a:r>
              <a:rPr lang="de-DE" sz="3600" b="1" i="1" dirty="0" err="1">
                <a:solidFill>
                  <a:srgbClr val="C00000"/>
                </a:solidFill>
              </a:rPr>
              <a:t>Clostridium</a:t>
            </a:r>
            <a:r>
              <a:rPr lang="de-DE" sz="3600" b="1" dirty="0"/>
              <a:t> </a:t>
            </a:r>
            <a:r>
              <a:rPr lang="tr-TR" sz="3600" b="1" dirty="0"/>
              <a:t>sporlarını içermekte ve problem oluşturabilmektedir.</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lvl="0" algn="ctr">
              <a:buNone/>
            </a:pPr>
            <a:r>
              <a:rPr lang="tr-TR" sz="3600" b="1" dirty="0"/>
              <a:t>Katılan maddelerdeki </a:t>
            </a:r>
            <a:r>
              <a:rPr lang="tr-TR" sz="3600" b="1" dirty="0" err="1"/>
              <a:t>mikrobiyal</a:t>
            </a:r>
            <a:r>
              <a:rPr lang="tr-TR" sz="3600" b="1" dirty="0"/>
              <a:t> bulaşmaları en aza indirmek için 3 temel uygulama vardır; </a:t>
            </a:r>
          </a:p>
          <a:p>
            <a:pPr lvl="0" algn="just">
              <a:buNone/>
            </a:pPr>
            <a:r>
              <a:rPr lang="tr-TR" sz="3600" b="1" dirty="0">
                <a:solidFill>
                  <a:srgbClr val="C00000"/>
                </a:solidFill>
              </a:rPr>
              <a:t>1.</a:t>
            </a:r>
            <a:r>
              <a:rPr lang="tr-TR" sz="3600" b="1" dirty="0"/>
              <a:t>Standartlara uygun mal vermeleri konusunda tedarikçilerle kontrat</a:t>
            </a:r>
          </a:p>
          <a:p>
            <a:pPr lvl="0" algn="just">
              <a:buNone/>
            </a:pPr>
            <a:endParaRPr lang="tr-TR" sz="3600" b="1" dirty="0"/>
          </a:p>
          <a:p>
            <a:pPr lvl="0" algn="just">
              <a:buNone/>
            </a:pPr>
            <a:r>
              <a:rPr lang="tr-TR" sz="3600" b="1" dirty="0">
                <a:solidFill>
                  <a:srgbClr val="C00000"/>
                </a:solidFill>
              </a:rPr>
              <a:t>2.</a:t>
            </a:r>
            <a:r>
              <a:rPr lang="tr-TR" sz="3600" b="1" dirty="0" err="1"/>
              <a:t>Mikrobiyal</a:t>
            </a:r>
            <a:r>
              <a:rPr lang="tr-TR" sz="3600" b="1" dirty="0"/>
              <a:t> yükü azaltan işlemler uygulanmış gıdaları kullanmak </a:t>
            </a:r>
          </a:p>
          <a:p>
            <a:pPr lvl="0" algn="ctr">
              <a:buNone/>
            </a:pPr>
            <a:r>
              <a:rPr lang="tr-TR" sz="3600" b="1" dirty="0"/>
              <a:t> steril baharat, pastörize sütten yapılmış peynir ve tereyağı, asetik asit eklenmiş su ile yıkanmış karkas gibi.</a:t>
            </a:r>
          </a:p>
          <a:p>
            <a:pPr>
              <a:buNone/>
            </a:pP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lvl="0" algn="just"/>
            <a:endParaRPr lang="tr-TR" sz="3600" b="1" dirty="0"/>
          </a:p>
          <a:p>
            <a:pPr lvl="0" algn="just"/>
            <a:r>
              <a:rPr lang="tr-TR" sz="3600" b="1" dirty="0"/>
              <a:t>Personelde moral bozukluğu ve motivasyon kaybı,</a:t>
            </a:r>
          </a:p>
          <a:p>
            <a:pPr lvl="0" algn="just">
              <a:buNone/>
            </a:pPr>
            <a:endParaRPr lang="tr-TR" sz="3600" b="1" dirty="0"/>
          </a:p>
          <a:p>
            <a:pPr lvl="0" algn="just"/>
            <a:r>
              <a:rPr lang="tr-TR" sz="3600" b="1" dirty="0"/>
              <a:t>Prestij ve imaj kaybı,</a:t>
            </a:r>
          </a:p>
          <a:p>
            <a:pPr lvl="0" algn="just">
              <a:buNone/>
            </a:pPr>
            <a:endParaRPr lang="tr-TR" sz="3600" b="1" dirty="0"/>
          </a:p>
          <a:p>
            <a:pPr lvl="0" algn="just"/>
            <a:r>
              <a:rPr lang="tr-TR" sz="3600" b="1" dirty="0"/>
              <a:t>Personele yeniden eğitim verilme zorunluluğu.</a:t>
            </a:r>
          </a:p>
          <a:p>
            <a:pPr>
              <a:buNone/>
            </a:pPr>
            <a:endParaRPr lang="tr-TR" dirty="0"/>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lvl="0" algn="just">
              <a:buNone/>
            </a:pPr>
            <a:endParaRPr lang="tr-TR" sz="3600" b="1" dirty="0">
              <a:solidFill>
                <a:srgbClr val="C00000"/>
              </a:solidFill>
            </a:endParaRPr>
          </a:p>
          <a:p>
            <a:pPr lvl="0" algn="just">
              <a:buNone/>
            </a:pPr>
            <a:r>
              <a:rPr lang="tr-TR" sz="3600" b="1" dirty="0">
                <a:solidFill>
                  <a:srgbClr val="C00000"/>
                </a:solidFill>
              </a:rPr>
              <a:t>3.</a:t>
            </a:r>
            <a:r>
              <a:rPr lang="tr-TR" sz="3600" b="1" dirty="0"/>
              <a:t>Hammaddeyi kullanmadan önce mikroorganizmaları uzaklaştırmak </a:t>
            </a:r>
          </a:p>
          <a:p>
            <a:pPr lvl="0">
              <a:buNone/>
            </a:pPr>
            <a:endParaRPr lang="tr-TR" sz="3600" b="1" dirty="0"/>
          </a:p>
          <a:p>
            <a:pPr lvl="0" algn="ctr">
              <a:buNone/>
            </a:pPr>
            <a:r>
              <a:rPr lang="tr-TR" sz="3600" b="1" dirty="0"/>
              <a:t>konserve yapılacak sebzeleri hijyenik biçimde yıkamak, sıcak suda haşlamak, kabuklu su ürünlerini temiz su içinde kendi kendini temizlemesi için bekletmek gibi.</a:t>
            </a:r>
          </a:p>
          <a:p>
            <a:pPr>
              <a:buNone/>
            </a:pPr>
            <a:endParaRPr lang="tr-TR" sz="3600" b="1"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Gıdaların üretiminde kullanılan belli asitler ve koruyucular gibi katkı maddeleri saf olmayabilir ve böylece gıdanın </a:t>
            </a:r>
            <a:r>
              <a:rPr lang="tr-TR" sz="3600" b="1" dirty="0" err="1"/>
              <a:t>toksik</a:t>
            </a:r>
            <a:r>
              <a:rPr lang="tr-TR" sz="3600" b="1" dirty="0"/>
              <a:t> maddelerle kimyasal olarak bulaşmasına neden olabilir.</a:t>
            </a:r>
          </a:p>
          <a:p>
            <a:pPr algn="ctr">
              <a:buNone/>
            </a:pPr>
            <a:endParaRPr lang="tr-TR" sz="3600" b="1" dirty="0"/>
          </a:p>
          <a:p>
            <a:pPr algn="ctr">
              <a:buNone/>
            </a:pPr>
            <a:r>
              <a:rPr lang="tr-TR" sz="3600" b="1" dirty="0"/>
              <a:t> Bunu önlemek için yalnız gıdaya uygun olan (</a:t>
            </a:r>
            <a:r>
              <a:rPr lang="tr-TR" sz="3600" b="1" dirty="0" err="1"/>
              <a:t>food</a:t>
            </a:r>
            <a:r>
              <a:rPr lang="tr-TR" sz="3600" b="1" dirty="0"/>
              <a:t> </a:t>
            </a:r>
            <a:r>
              <a:rPr lang="tr-TR" sz="3600" b="1" dirty="0" err="1"/>
              <a:t>grade</a:t>
            </a:r>
            <a:r>
              <a:rPr lang="tr-TR" sz="3600" b="1" dirty="0"/>
              <a:t>) katkı maddeleri kullanılmalı, tedarikçilerden gıdaya uygunluk sertifikaları istenmelidir.</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buNone/>
            </a:pPr>
            <a:r>
              <a:rPr lang="tr-TR" b="1" dirty="0">
                <a:solidFill>
                  <a:srgbClr val="C00000"/>
                </a:solidFill>
              </a:rPr>
              <a:t>5. Ambalaj Malzemeleri</a:t>
            </a:r>
          </a:p>
          <a:p>
            <a:pPr algn="ctr">
              <a:buNone/>
            </a:pPr>
            <a:endParaRPr lang="tr-TR" b="1" dirty="0"/>
          </a:p>
          <a:p>
            <a:pPr algn="ctr">
              <a:buNone/>
            </a:pPr>
            <a:r>
              <a:rPr lang="tr-TR" b="1" dirty="0"/>
              <a:t>Ambalaj, gıdaya </a:t>
            </a:r>
            <a:r>
              <a:rPr lang="tr-TR" b="1" dirty="0" err="1"/>
              <a:t>mikrobiyal</a:t>
            </a:r>
            <a:r>
              <a:rPr lang="tr-TR" b="1" dirty="0"/>
              <a:t>, fiziksel ve kimyasal bulaşmayı önleyen koruyucu bir kılıftır.</a:t>
            </a:r>
          </a:p>
          <a:p>
            <a:pPr algn="ctr">
              <a:buNone/>
            </a:pPr>
            <a:endParaRPr lang="tr-TR" b="1" dirty="0"/>
          </a:p>
          <a:p>
            <a:pPr algn="ctr">
              <a:buNone/>
            </a:pPr>
            <a:r>
              <a:rPr lang="tr-TR" b="1" dirty="0"/>
              <a:t> Ancak bazen kendisi bir bulaşma kaynağı olabilir.</a:t>
            </a:r>
          </a:p>
          <a:p>
            <a:pPr algn="ctr">
              <a:buNone/>
            </a:pPr>
            <a:endParaRPr lang="tr-TR" b="1" dirty="0"/>
          </a:p>
          <a:p>
            <a:pPr algn="ctr">
              <a:buNone/>
            </a:pPr>
            <a:r>
              <a:rPr lang="tr-TR" b="1" dirty="0"/>
              <a:t>Ambalaj malzemeleri depolama ve nakliye sırasında toz ve kir, paletlerden tahta, dış ambalajdan ip, kağıt, naylon, çeşitli böcek ve kemiricilerle bulaşabilir</a:t>
            </a:r>
          </a:p>
          <a:p>
            <a:pPr>
              <a:buNone/>
            </a:pPr>
            <a:endParaRPr lang="tr-TR"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Ayrıca işletmeye alınan gıdaların ambalajları da bir bulaşma kaynağıdır. </a:t>
            </a:r>
          </a:p>
          <a:p>
            <a:pPr algn="ctr">
              <a:buNone/>
            </a:pPr>
            <a:endParaRPr lang="tr-TR" sz="3600" b="1" dirty="0"/>
          </a:p>
          <a:p>
            <a:pPr algn="ctr">
              <a:buNone/>
            </a:pPr>
            <a:r>
              <a:rPr lang="tr-TR" sz="3600" b="1" dirty="0"/>
              <a:t>Ambalajlar, gıda işleme ve üretim alanından mümkün olduğu kadar uzak bir yerde açılmalıdır</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Bez torbaların ağzındaki iplikler ayrılıp, bu amaç için kullanılan özel kaba koyulmalıdır.</a:t>
            </a:r>
          </a:p>
          <a:p>
            <a:pPr algn="ctr">
              <a:buNone/>
            </a:pPr>
            <a:endParaRPr lang="tr-TR" sz="3600" b="1" dirty="0"/>
          </a:p>
          <a:p>
            <a:pPr algn="ctr">
              <a:buNone/>
            </a:pPr>
            <a:r>
              <a:rPr lang="tr-TR" sz="3600" b="1" dirty="0"/>
              <a:t> Hatta ürüne karışmasını önlemek için çuval ağızları renkli iplikle dikilmelidir. </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Kağıt torbalar kesilerek açılmalı, kopan bir kağıt parçasının gıdaya bulaşmamasına dikkat edilmelidir. </a:t>
            </a:r>
          </a:p>
          <a:p>
            <a:pPr algn="ctr">
              <a:buNone/>
            </a:pPr>
            <a:endParaRPr lang="tr-TR" sz="3600" b="1" dirty="0"/>
          </a:p>
          <a:p>
            <a:pPr algn="ctr">
              <a:buNone/>
            </a:pPr>
            <a:r>
              <a:rPr lang="tr-TR" sz="3600" b="1" dirty="0"/>
              <a:t>Hammaddeler kağıt torbalardan doğrudan üretim hattına değil, tercihen önce uygun kapaklı boş kaplara alınmalıdır.</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Ambalaj ağızlarındaki tel zımbalara dikkat edilmelidir, uzak mesafelere fırlayıp gıdayı bulaştırabilir. </a:t>
            </a:r>
          </a:p>
          <a:p>
            <a:pPr algn="ctr">
              <a:buNone/>
            </a:pPr>
            <a:endParaRPr lang="tr-TR" sz="3600" b="1" dirty="0"/>
          </a:p>
          <a:p>
            <a:pPr algn="ctr">
              <a:buNone/>
            </a:pPr>
            <a:r>
              <a:rPr lang="tr-TR" sz="3600" b="1" dirty="0"/>
              <a:t>Tedarikçilerden zımba yerine bant kullanmaları istenmelidir.</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Autofit/>
          </a:bodyPr>
          <a:lstStyle/>
          <a:p>
            <a:pPr algn="ctr">
              <a:buNone/>
            </a:pPr>
            <a:endParaRPr lang="tr-TR" sz="3600" b="1" dirty="0"/>
          </a:p>
          <a:p>
            <a:pPr algn="ctr">
              <a:buNone/>
            </a:pPr>
            <a:r>
              <a:rPr lang="tr-TR" sz="3600" b="1" dirty="0"/>
              <a:t>Ambalaj maddesi içindeki gıdayı kimyasal olarak bulaştırabilir.</a:t>
            </a:r>
          </a:p>
          <a:p>
            <a:pPr algn="ctr">
              <a:buNone/>
            </a:pPr>
            <a:endParaRPr lang="tr-TR" sz="3600" b="1" dirty="0"/>
          </a:p>
          <a:p>
            <a:pPr algn="ctr">
              <a:buNone/>
            </a:pPr>
            <a:r>
              <a:rPr lang="tr-TR" sz="3600" b="1" dirty="0"/>
              <a:t> Gıdalarla temas eden madde ve malzemelerden gıdalara geçen maddeleri tanımlamak için </a:t>
            </a:r>
            <a:r>
              <a:rPr lang="tr-TR" sz="3600" b="1" dirty="0">
                <a:solidFill>
                  <a:srgbClr val="C00000"/>
                </a:solidFill>
              </a:rPr>
              <a:t>'</a:t>
            </a:r>
            <a:r>
              <a:rPr lang="tr-TR" sz="3600" b="1" dirty="0" err="1">
                <a:solidFill>
                  <a:srgbClr val="C00000"/>
                </a:solidFill>
              </a:rPr>
              <a:t>migrasyon</a:t>
            </a:r>
            <a:r>
              <a:rPr lang="tr-TR" sz="3600" b="1" dirty="0"/>
              <a:t>' sözcüğü kullanılmaktadır. </a:t>
            </a:r>
          </a:p>
          <a:p>
            <a:pPr algn="ctr">
              <a:buNone/>
            </a:pPr>
            <a:endParaRPr lang="tr-TR" sz="3600" b="1"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3600" b="1" dirty="0"/>
          </a:p>
          <a:p>
            <a:pPr algn="ctr">
              <a:buNone/>
            </a:pPr>
            <a:r>
              <a:rPr lang="tr-TR" sz="3600" b="1" dirty="0"/>
              <a:t>Gıda kanunlarında; gıdayla temas halinde olan materyallerin yapılarında bulunan maddelerin gıdaya geçmesi istenmez. </a:t>
            </a:r>
          </a:p>
          <a:p>
            <a:pPr algn="ctr">
              <a:buNone/>
            </a:pPr>
            <a:endParaRPr lang="tr-TR" sz="3600" b="1" dirty="0"/>
          </a:p>
          <a:p>
            <a:pPr algn="ctr">
              <a:buNone/>
            </a:pPr>
            <a:r>
              <a:rPr lang="tr-TR" sz="3600" b="1" dirty="0"/>
              <a:t>Ancak çok düşük miktarlarda geçiş söz konusu olabilir</a:t>
            </a:r>
          </a:p>
          <a:p>
            <a:pPr>
              <a:buNone/>
            </a:pPr>
            <a:endParaRPr lang="tr-TR"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r>
              <a:rPr lang="tr-TR" sz="3600" b="1" dirty="0"/>
              <a:t>Ambalajdan gıdaya olabilecek bulaşmaları önlemek için, ambalaj malzemesi üreticileri kullandıkları maddelere tehlike analizi uygulamalı, kullandığı malzemenin saflığından emin olmalıdır. </a:t>
            </a:r>
          </a:p>
          <a:p>
            <a:pPr algn="ctr">
              <a:buNone/>
            </a:pPr>
            <a:endParaRPr lang="tr-TR" sz="3600" b="1" dirty="0"/>
          </a:p>
          <a:p>
            <a:pPr algn="ctr">
              <a:buNone/>
            </a:pPr>
            <a:r>
              <a:rPr lang="tr-TR" sz="3600" b="1" dirty="0"/>
              <a:t>Gıda  üreticileri ise, ambalaj ve etiketlerin gıdayı bulaştırmasını önlemek için tedarikçilerinden gıdaya uygunluk sertifikaları istemelidir.</a:t>
            </a:r>
          </a:p>
          <a:p>
            <a:pPr>
              <a:buNone/>
            </a:pP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ctr">
              <a:buNone/>
            </a:pPr>
            <a:r>
              <a:rPr lang="tr-TR" b="1" dirty="0"/>
              <a:t>Sanitasyon sağlanmasında personel açısından karşılaşılan sorun </a:t>
            </a:r>
            <a:r>
              <a:rPr lang="tr-TR" b="1" dirty="0">
                <a:solidFill>
                  <a:srgbClr val="C00000"/>
                </a:solidFill>
              </a:rPr>
              <a:t>taşıyıcılık</a:t>
            </a:r>
            <a:r>
              <a:rPr lang="tr-TR" b="1" dirty="0"/>
              <a:t> sorunudur. </a:t>
            </a:r>
          </a:p>
          <a:p>
            <a:pPr algn="ctr">
              <a:buNone/>
            </a:pPr>
            <a:endParaRPr lang="tr-TR" b="1" dirty="0"/>
          </a:p>
          <a:p>
            <a:pPr algn="ctr">
              <a:buNone/>
            </a:pPr>
            <a:r>
              <a:rPr lang="tr-TR" b="1" dirty="0"/>
              <a:t>Taşıyıcı insanlar, </a:t>
            </a:r>
            <a:r>
              <a:rPr lang="tr-TR" b="1" dirty="0">
                <a:solidFill>
                  <a:srgbClr val="C00000"/>
                </a:solidFill>
              </a:rPr>
              <a:t>patojen</a:t>
            </a:r>
            <a:r>
              <a:rPr lang="tr-TR" b="1" dirty="0"/>
              <a:t> (hastalık yapıcı) mikroorganizmayı vücutlarında kendileri etkilenmeden taşırlar ve bunları temas ettikleri her yere yayarlar. </a:t>
            </a:r>
          </a:p>
          <a:p>
            <a:pPr algn="ctr">
              <a:buNone/>
            </a:pPr>
            <a:endParaRPr lang="tr-TR" b="1" dirty="0"/>
          </a:p>
          <a:p>
            <a:pPr algn="ctr">
              <a:buNone/>
            </a:pPr>
            <a:r>
              <a:rPr lang="tr-TR" b="1" dirty="0"/>
              <a:t>Bu durum taşıyıcı tarafından bilinemeyeceği için tehlike daha da büyümektedir.</a:t>
            </a:r>
            <a:endParaRPr lang="tr-TR"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lnSpcReduction="10000"/>
          </a:bodyPr>
          <a:lstStyle/>
          <a:p>
            <a:pPr>
              <a:buNone/>
            </a:pPr>
            <a:r>
              <a:rPr lang="tr-TR" b="1" dirty="0">
                <a:solidFill>
                  <a:srgbClr val="C00000"/>
                </a:solidFill>
              </a:rPr>
              <a:t>6. Zararlılar</a:t>
            </a:r>
          </a:p>
          <a:p>
            <a:pPr>
              <a:buNone/>
            </a:pPr>
            <a:endParaRPr lang="tr-TR" dirty="0">
              <a:solidFill>
                <a:srgbClr val="C00000"/>
              </a:solidFill>
            </a:endParaRPr>
          </a:p>
          <a:p>
            <a:pPr algn="ctr">
              <a:buNone/>
            </a:pPr>
            <a:r>
              <a:rPr lang="tr-TR" sz="3600" b="1" dirty="0"/>
              <a:t>Gıda işletmesinde yanlış yerde yanlış zamanda bulunan bütün canlılar zararlı olarak kabul edilir.</a:t>
            </a:r>
          </a:p>
          <a:p>
            <a:pPr algn="ctr">
              <a:buNone/>
            </a:pPr>
            <a:endParaRPr lang="tr-TR" sz="3600" b="1" dirty="0"/>
          </a:p>
          <a:p>
            <a:pPr algn="ctr">
              <a:buNone/>
            </a:pPr>
            <a:r>
              <a:rPr lang="tr-TR" sz="3600" b="1" dirty="0"/>
              <a:t> Kedi, köpek, kuş, balık gibi evcil hayvanların da gıda işletmesinde bulunması gıda kanunları ile yasaklanmıştır. </a:t>
            </a:r>
          </a:p>
          <a:p>
            <a:pPr algn="ctr">
              <a:buNone/>
            </a:pPr>
            <a:endParaRPr lang="tr-TR" sz="3600" b="1" dirty="0"/>
          </a:p>
          <a:p>
            <a:pPr algn="ctr">
              <a:buNone/>
            </a:pPr>
            <a:r>
              <a:rPr lang="tr-TR" sz="3600" b="1" dirty="0"/>
              <a:t>Bunlar direk gıda ile temas etmese bile, çeşitli şekillerde gıdayı bulaştırır. </a:t>
            </a:r>
            <a:endParaRPr lang="tr-TR" sz="3600" b="1" dirty="0">
              <a:solidFill>
                <a:srgbClr val="C00000"/>
              </a:solidFill>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dirty="0"/>
          </a:p>
          <a:p>
            <a:pPr algn="ctr">
              <a:buNone/>
            </a:pPr>
            <a:r>
              <a:rPr lang="tr-TR" dirty="0"/>
              <a:t> </a:t>
            </a:r>
            <a:r>
              <a:rPr lang="tr-TR" sz="3600" b="1" dirty="0"/>
              <a:t>Böcekler, sinekler, kuşlar, haşere ve kemiriciler tüyleri, kılları, dışkıları, yumurtaları, larvaları, ölü veya canlı bedenleri ile gıdayı bulaştırır. </a:t>
            </a:r>
          </a:p>
          <a:p>
            <a:pPr algn="ctr">
              <a:buNone/>
            </a:pPr>
            <a:endParaRPr lang="tr-TR" sz="3600" b="1" dirty="0"/>
          </a:p>
          <a:p>
            <a:pPr algn="ctr">
              <a:buNone/>
            </a:pPr>
            <a:r>
              <a:rPr lang="tr-TR" sz="3600" b="1" dirty="0"/>
              <a:t>Bunlar toprak, su ve dışkı kaynaklı her türlü mikroorganizmanın bulaşma aracıdır.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Gıda işletmeleri zararlıların giremeyeceği ve barınamayacağı şekilde yapılmalıdır. </a:t>
            </a:r>
          </a:p>
          <a:p>
            <a:pPr algn="ctr">
              <a:buNone/>
            </a:pPr>
            <a:endParaRPr lang="tr-TR" sz="3600" b="1" dirty="0"/>
          </a:p>
          <a:p>
            <a:pPr algn="ctr">
              <a:buNone/>
            </a:pPr>
            <a:r>
              <a:rPr lang="tr-TR" sz="3600" b="1" dirty="0"/>
              <a:t>Zararlılar işletmeye bazen gelen hammadde ile de girebilir. Hatalı zararlı kontrolü de gıdayı bulaştırabilir </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lnSpcReduction="10000"/>
          </a:bodyPr>
          <a:lstStyle/>
          <a:p>
            <a:pPr>
              <a:buNone/>
            </a:pPr>
            <a:r>
              <a:rPr lang="tr-TR" b="1" dirty="0">
                <a:solidFill>
                  <a:srgbClr val="C00000"/>
                </a:solidFill>
              </a:rPr>
              <a:t>7. Çevre</a:t>
            </a:r>
          </a:p>
          <a:p>
            <a:pPr algn="ctr">
              <a:buNone/>
            </a:pPr>
            <a:r>
              <a:rPr lang="tr-TR" sz="3600" b="1" dirty="0"/>
              <a:t>Gıda üretimi yapılan alanlar temiz ve düzenli olmalıdır. </a:t>
            </a:r>
          </a:p>
          <a:p>
            <a:pPr algn="ctr">
              <a:buNone/>
            </a:pPr>
            <a:endParaRPr lang="tr-TR" sz="3600" b="1" dirty="0"/>
          </a:p>
          <a:p>
            <a:pPr algn="ctr">
              <a:buNone/>
            </a:pPr>
            <a:r>
              <a:rPr lang="tr-TR" sz="3600" b="1" dirty="0"/>
              <a:t>İşletmenin yer seçimi ve bina dışı gıda hijyenine büyük ölçüde etki eder. </a:t>
            </a:r>
          </a:p>
          <a:p>
            <a:pPr algn="ctr">
              <a:buNone/>
            </a:pPr>
            <a:endParaRPr lang="tr-TR" sz="3600" b="1" dirty="0"/>
          </a:p>
          <a:p>
            <a:pPr algn="ctr">
              <a:buNone/>
            </a:pPr>
            <a:r>
              <a:rPr lang="tr-TR" sz="3600" b="1" dirty="0"/>
              <a:t>Bina çevresindeki su birikintileri, otlar, karton, teneke vb. hurdalar ve çöpler bazen doğrudan gıdayı bulaştırabileceği gibi, bazen de kemirici ve haşereler için barınak olur. </a:t>
            </a:r>
            <a:endParaRPr lang="tr-TR" sz="3600" b="1" dirty="0">
              <a:solidFill>
                <a:srgbClr val="C00000"/>
              </a:solidFill>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Hava, mikroorganizmaları gıdalar ile temasa getiren önemli bir taşıyıcıdır.</a:t>
            </a:r>
          </a:p>
          <a:p>
            <a:pPr algn="ctr">
              <a:buNone/>
            </a:pPr>
            <a:endParaRPr lang="tr-TR" sz="3600" b="1" dirty="0"/>
          </a:p>
          <a:p>
            <a:pPr algn="ctr">
              <a:buNone/>
            </a:pPr>
            <a:r>
              <a:rPr lang="tr-TR" sz="3600" b="1" dirty="0"/>
              <a:t>Havada bulunan mikroorganizmalar genellikle toz ve toprak kaynaklıdır. </a:t>
            </a:r>
          </a:p>
          <a:p>
            <a:pPr algn="ctr">
              <a:buNone/>
            </a:pPr>
            <a:endParaRPr lang="tr-TR" sz="3600" b="1" dirty="0"/>
          </a:p>
          <a:p>
            <a:pPr algn="ctr">
              <a:buNone/>
            </a:pPr>
            <a:r>
              <a:rPr lang="tr-TR" sz="3600" b="1" dirty="0"/>
              <a:t>Toprak mikroorganizmaların en zengin kaynağıdır. </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3600" b="1" dirty="0"/>
          </a:p>
          <a:p>
            <a:pPr algn="ctr">
              <a:buNone/>
            </a:pPr>
            <a:r>
              <a:rPr lang="tr-TR" sz="3600" b="1" dirty="0"/>
              <a:t>Havada, bol miktarda küf ve bakteri sporu tozlar üzerinde bulunur.</a:t>
            </a:r>
          </a:p>
          <a:p>
            <a:pPr algn="ctr">
              <a:buNone/>
            </a:pPr>
            <a:endParaRPr lang="tr-TR" sz="3600" b="1" dirty="0"/>
          </a:p>
          <a:p>
            <a:pPr algn="ctr">
              <a:buNone/>
            </a:pPr>
            <a:r>
              <a:rPr lang="tr-TR" sz="3600" b="1" dirty="0"/>
              <a:t> Dolayısı ile hasat edildikten sonra rüzgarlı bir tarlada kurutulan gıdanın </a:t>
            </a:r>
            <a:r>
              <a:rPr lang="tr-TR" sz="3600" b="1" dirty="0" err="1"/>
              <a:t>mikrobiyal</a:t>
            </a:r>
            <a:r>
              <a:rPr lang="tr-TR" sz="3600" b="1" dirty="0"/>
              <a:t> yükü yüksek olur</a:t>
            </a:r>
          </a:p>
          <a:p>
            <a:pPr>
              <a:buNone/>
            </a:pPr>
            <a:endParaRPr lang="tr-TR"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Havadaki mikroorganizma sayısı, aynı gıda işletmesinin değişik alanlarında da çok farklıdır.</a:t>
            </a:r>
          </a:p>
          <a:p>
            <a:pPr algn="ctr">
              <a:buNone/>
            </a:pPr>
            <a:endParaRPr lang="tr-TR" sz="3600" b="1" dirty="0"/>
          </a:p>
          <a:p>
            <a:pPr algn="ctr">
              <a:buNone/>
            </a:pPr>
            <a:r>
              <a:rPr lang="tr-TR" sz="3600" b="1" dirty="0"/>
              <a:t> Bu nedenle hava akımı temiz alandan kirli alana doğru olmalıdır. Temizlik yapılırken, özellikle süpürme işlemi sırasında gıdaların üstü örtülmelidir.</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buNone/>
            </a:pPr>
            <a:r>
              <a:rPr lang="tr-TR" b="1" dirty="0">
                <a:solidFill>
                  <a:srgbClr val="C00000"/>
                </a:solidFill>
              </a:rPr>
              <a:t>8. Bina, Alet ve Ekipman</a:t>
            </a:r>
          </a:p>
          <a:p>
            <a:pPr>
              <a:buNone/>
            </a:pPr>
            <a:endParaRPr lang="tr-TR" b="1" dirty="0">
              <a:solidFill>
                <a:srgbClr val="C00000"/>
              </a:solidFill>
            </a:endParaRPr>
          </a:p>
          <a:p>
            <a:pPr algn="ctr">
              <a:buNone/>
            </a:pPr>
            <a:r>
              <a:rPr lang="tr-TR" sz="3600" b="1" dirty="0"/>
              <a:t>Gıda işletmeleri </a:t>
            </a:r>
            <a:r>
              <a:rPr lang="tr-TR" sz="3600" b="1" dirty="0" err="1"/>
              <a:t>mikrobiyal</a:t>
            </a:r>
            <a:r>
              <a:rPr lang="tr-TR" sz="3600" b="1" dirty="0"/>
              <a:t> bulaşmayı en aza indirecek ve düzenli olarak tamamen temizlenebilecek şekilde yapılmış olmalıdır.</a:t>
            </a:r>
          </a:p>
          <a:p>
            <a:pPr algn="ctr">
              <a:buNone/>
            </a:pPr>
            <a:endParaRPr lang="tr-TR" sz="3600" b="1" dirty="0">
              <a:solidFill>
                <a:srgbClr val="C00000"/>
              </a:solidFill>
            </a:endParaRPr>
          </a:p>
          <a:p>
            <a:pPr algn="ctr">
              <a:buNone/>
            </a:pPr>
            <a:r>
              <a:rPr lang="tr-TR" sz="3600" b="1" dirty="0"/>
              <a:t>Düzenleme üretimde hijyenik uygulamaları mümkün kılacak ve hijyenik olmayanları da önleyecek şekilde yapılmalıdır</a:t>
            </a:r>
            <a:endParaRPr lang="tr-TR" sz="3600" b="1" dirty="0">
              <a:solidFill>
                <a:srgbClr val="C00000"/>
              </a:solidFill>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İşletme çapraz bulaşmayı önlemek için, hammaddeden son ürüne doğru tek bir hat olarak düzenlenebilir. </a:t>
            </a:r>
          </a:p>
          <a:p>
            <a:pPr algn="ctr">
              <a:buNone/>
            </a:pPr>
            <a:endParaRPr lang="tr-TR" sz="3600" b="1" dirty="0"/>
          </a:p>
          <a:p>
            <a:pPr algn="ctr">
              <a:buNone/>
            </a:pPr>
            <a:r>
              <a:rPr lang="tr-TR" sz="3600" b="1" dirty="0"/>
              <a:t>Böylece hammadde alımı ve depoları ile son ürün depoları ve sevkiyat birbirinden ayrılır. </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İşletme içindeki ekipmanların tasarımında da ölü noktalar, kırık, çatlak ve girintiler bulunmamalı, yerleşim ise temizlik açısından rahatça ulaşılabilecek şekilde olmalıdır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just">
              <a:buNone/>
            </a:pPr>
            <a:r>
              <a:rPr lang="tr-TR" b="1" dirty="0"/>
              <a:t>Tıp dilinde </a:t>
            </a:r>
            <a:r>
              <a:rPr lang="tr-TR" b="1" dirty="0">
                <a:solidFill>
                  <a:srgbClr val="C00000"/>
                </a:solidFill>
              </a:rPr>
              <a:t>sağlık bilgisi </a:t>
            </a:r>
            <a:r>
              <a:rPr lang="tr-TR" b="1" dirty="0"/>
              <a:t>anlamına gelen hijyen; birey ve toplumda sağlığın korunması ve devam ettirilmesi için gerekli bilgilerin ve uygulamaların toplamıdır.</a:t>
            </a:r>
          </a:p>
          <a:p>
            <a:pPr algn="just">
              <a:buNone/>
            </a:pPr>
            <a:endParaRPr lang="tr-TR" b="1" dirty="0"/>
          </a:p>
          <a:p>
            <a:pPr algn="ctr">
              <a:buNone/>
            </a:pPr>
            <a:r>
              <a:rPr lang="tr-TR" sz="3600" b="1" dirty="0"/>
              <a:t>Hijyen kelimesinin sözlük anlamı;</a:t>
            </a:r>
          </a:p>
          <a:p>
            <a:pPr algn="ctr">
              <a:buNone/>
            </a:pPr>
            <a:r>
              <a:rPr lang="tr-TR" sz="3600" b="1" dirty="0"/>
              <a:t>Sağlık bilgisi</a:t>
            </a:r>
          </a:p>
          <a:p>
            <a:pPr algn="ctr">
              <a:buNone/>
            </a:pPr>
            <a:r>
              <a:rPr lang="tr-TR" sz="3600" b="1" dirty="0"/>
              <a:t>Sağlıklı</a:t>
            </a:r>
          </a:p>
          <a:p>
            <a:pPr algn="ctr">
              <a:buNone/>
            </a:pPr>
            <a:r>
              <a:rPr lang="tr-TR" sz="3600" b="1" dirty="0"/>
              <a:t>Temiz</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8572560" cy="6143668"/>
          </a:xfrm>
        </p:spPr>
        <p:txBody>
          <a:bodyPr>
            <a:normAutofit fontScale="92500"/>
          </a:bodyPr>
          <a:lstStyle/>
          <a:p>
            <a:pPr algn="just">
              <a:buNone/>
            </a:pPr>
            <a:r>
              <a:rPr lang="tr-TR" sz="3600" b="1" dirty="0"/>
              <a:t>Sanitasyon herhangi bir yüzeyin veya nesnenin </a:t>
            </a:r>
            <a:r>
              <a:rPr lang="tr-TR" sz="3600" b="1" dirty="0">
                <a:solidFill>
                  <a:srgbClr val="C00000"/>
                </a:solidFill>
              </a:rPr>
              <a:t>temizlik</a:t>
            </a:r>
            <a:r>
              <a:rPr lang="tr-TR" sz="3600" b="1" dirty="0"/>
              <a:t> ve </a:t>
            </a:r>
            <a:r>
              <a:rPr lang="tr-TR" sz="3600" b="1" dirty="0">
                <a:solidFill>
                  <a:srgbClr val="C00000"/>
                </a:solidFill>
              </a:rPr>
              <a:t>dezenfeksiyonunu</a:t>
            </a:r>
            <a:r>
              <a:rPr lang="tr-TR" sz="3600" b="1" dirty="0"/>
              <a:t> da kapsar. </a:t>
            </a:r>
          </a:p>
          <a:p>
            <a:pPr algn="just">
              <a:buNone/>
            </a:pPr>
            <a:endParaRPr lang="tr-TR" sz="3600" b="1" i="1" dirty="0"/>
          </a:p>
          <a:p>
            <a:pPr algn="just">
              <a:buNone/>
            </a:pPr>
            <a:r>
              <a:rPr lang="tr-TR" sz="3600" b="1" i="1" dirty="0">
                <a:solidFill>
                  <a:srgbClr val="C00000"/>
                </a:solidFill>
              </a:rPr>
              <a:t>Dezenfeksiyon</a:t>
            </a:r>
            <a:r>
              <a:rPr lang="tr-TR" sz="3600" b="1" i="1" dirty="0"/>
              <a:t>,</a:t>
            </a:r>
            <a:r>
              <a:rPr lang="tr-TR" sz="3600" b="1" dirty="0"/>
              <a:t> hastalık yapan ya da gıdalara ve diğer maddelere zarar vererek bozulmalarına neden olan mikroorganizmaların, diğer bir ifade ile mikrop, mantar, küf benzeri canlıların kimyasal ve fiziksel yöntem ve maddeler kullanılarak yok edilmesi veya üremelerinin sınırlandırılması işlemidir. </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a:bodyPr>
          <a:lstStyle/>
          <a:p>
            <a:pPr algn="ctr">
              <a:buNone/>
            </a:pPr>
            <a:r>
              <a:rPr lang="tr-TR" sz="4000" b="1" dirty="0"/>
              <a:t>İşletme binası ile alet ve ekipmanlar bir program dahilinde talimatlara uygun olarak temizlenmeli, hammadde ve son ürün için kullanılan diğer bir deyişle çiğ ve pişmiş gıdalar için kullanılan alet ve ekipman birbirinden ayrılmalıdır.</a:t>
            </a:r>
          </a:p>
          <a:p>
            <a:pPr algn="ctr">
              <a:buNone/>
            </a:pPr>
            <a:endParaRPr lang="tr-TR" sz="4000" b="1" dirty="0"/>
          </a:p>
          <a:p>
            <a:pPr algn="ctr">
              <a:buNone/>
            </a:pPr>
            <a:r>
              <a:rPr lang="tr-TR" sz="4000" b="1" dirty="0"/>
              <a:t>Eğer bunlar yapılmaz ise, her zaman gıdaya </a:t>
            </a:r>
            <a:r>
              <a:rPr lang="tr-TR" sz="4000" b="1" dirty="0" err="1"/>
              <a:t>mikrobiyal</a:t>
            </a:r>
            <a:r>
              <a:rPr lang="tr-TR" sz="4000" b="1" dirty="0"/>
              <a:t> bulaşma söz konusudur.</a:t>
            </a:r>
          </a:p>
          <a:p>
            <a:pPr algn="ctr">
              <a:buNone/>
            </a:pPr>
            <a:endParaRPr lang="tr-TR" sz="4000" b="1"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Autofit/>
          </a:bodyPr>
          <a:lstStyle/>
          <a:p>
            <a:pPr algn="ctr">
              <a:buNone/>
            </a:pPr>
            <a:r>
              <a:rPr lang="tr-TR" sz="3600" b="1" dirty="0"/>
              <a:t>işletme binası ve makineler gıdanın fiziksel olarak bulaşmasına da neden olabilir.</a:t>
            </a:r>
          </a:p>
          <a:p>
            <a:pPr algn="ctr">
              <a:buNone/>
            </a:pPr>
            <a:r>
              <a:rPr lang="tr-TR" sz="3600" b="1" dirty="0"/>
              <a:t> Pencere ve ampul camlarının kırılması, duvardaki boyanın tabakalar halinde ayrılması, makine veya borulardan pas dökülmesi, gevşemiş olan düğme, vida, hammaddenin taşınmasında kullanılan tahta kasalar ve açık gıdaların üzerindeki ahşap raflar gıdayı fiziksel olarak bulaştırabilir.</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a:bodyPr>
          <a:lstStyle/>
          <a:p>
            <a:pPr algn="ctr">
              <a:buNone/>
            </a:pPr>
            <a:r>
              <a:rPr lang="tr-TR" sz="3600" b="1" dirty="0"/>
              <a:t>Gres ve makine yağları açık gıdaya damlayacak olursa, gıdayı </a:t>
            </a:r>
            <a:r>
              <a:rPr lang="tr-TR" sz="3600" b="1" dirty="0" err="1"/>
              <a:t>kimyasasal</a:t>
            </a:r>
            <a:r>
              <a:rPr lang="tr-TR" sz="3600" b="1" dirty="0"/>
              <a:t> olarak bulaştırır. </a:t>
            </a:r>
          </a:p>
          <a:p>
            <a:pPr algn="ctr">
              <a:buNone/>
            </a:pPr>
            <a:endParaRPr lang="tr-TR" sz="3600" b="1" dirty="0"/>
          </a:p>
          <a:p>
            <a:pPr algn="ctr">
              <a:buNone/>
            </a:pPr>
            <a:r>
              <a:rPr lang="tr-TR" sz="3600" b="1" dirty="0"/>
              <a:t>Yalnız gıdaya uygun (</a:t>
            </a:r>
            <a:r>
              <a:rPr lang="tr-TR" sz="3600" b="1" dirty="0" err="1"/>
              <a:t>food</a:t>
            </a:r>
            <a:r>
              <a:rPr lang="tr-TR" sz="3600" b="1" dirty="0"/>
              <a:t> </a:t>
            </a:r>
            <a:r>
              <a:rPr lang="tr-TR" sz="3600" b="1" dirty="0" err="1"/>
              <a:t>grade</a:t>
            </a:r>
            <a:r>
              <a:rPr lang="tr-TR" sz="3600" b="1" dirty="0"/>
              <a:t>) yağlar kullanılmalı, hareket eden parçalar gerekli olan minimum miktarda yağ ile yağlanmalı, gres ve yağ makine üzerinde bırakılmamalı, mümkünse motorların altına damlayanların birikeceği temizlenmesi kolay kaplar yerleştirilmelidir.</a:t>
            </a:r>
          </a:p>
          <a:p>
            <a:pPr>
              <a:buNone/>
            </a:pPr>
            <a:endParaRPr lang="tr-TR"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b="1" dirty="0">
                <a:solidFill>
                  <a:srgbClr val="C00000"/>
                </a:solidFill>
              </a:rPr>
              <a:t>9. Gıda işleme</a:t>
            </a:r>
          </a:p>
          <a:p>
            <a:pPr>
              <a:buNone/>
            </a:pPr>
            <a:endParaRPr lang="tr-TR" b="1" dirty="0">
              <a:solidFill>
                <a:srgbClr val="C00000"/>
              </a:solidFill>
            </a:endParaRPr>
          </a:p>
          <a:p>
            <a:pPr algn="ctr">
              <a:buNone/>
            </a:pPr>
            <a:r>
              <a:rPr lang="tr-TR" sz="3600" b="1" dirty="0"/>
              <a:t>Üretim sırasındaki bulaşmalar oldukça çeşitli ve önemli boyutlardadır. </a:t>
            </a:r>
          </a:p>
          <a:p>
            <a:pPr algn="ctr">
              <a:buNone/>
            </a:pPr>
            <a:endParaRPr lang="tr-TR" sz="3600" b="1" dirty="0"/>
          </a:p>
          <a:p>
            <a:pPr algn="ctr">
              <a:buNone/>
            </a:pPr>
            <a:r>
              <a:rPr lang="tr-TR" sz="3600" b="1" dirty="0"/>
              <a:t>Kötü yerleşim, yetersiz temizlik, atıkların işleme alanından uzaklaştırılmaması, eğitimsiz personel gıdayı bulaştırır.</a:t>
            </a:r>
            <a:endParaRPr lang="tr-TR" sz="3600" b="1" dirty="0">
              <a:solidFill>
                <a:srgbClr val="C00000"/>
              </a:solidFill>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3600" b="1" dirty="0"/>
          </a:p>
          <a:p>
            <a:pPr algn="ctr">
              <a:buNone/>
            </a:pPr>
            <a:r>
              <a:rPr lang="tr-TR" sz="3600" b="1" dirty="0"/>
              <a:t>Üretim sırasında bakım veya tamir gerekiyorsa, ağır polietilen bir perde ile alan kapatılarak ürünün bulaşma riski ortadan kaldırılmalıdır. </a:t>
            </a:r>
          </a:p>
          <a:p>
            <a:pPr algn="ctr">
              <a:buNone/>
            </a:pPr>
            <a:endParaRPr lang="tr-TR" sz="3600" b="1" dirty="0"/>
          </a:p>
          <a:p>
            <a:pPr algn="ctr">
              <a:buNone/>
            </a:pPr>
            <a:r>
              <a:rPr lang="tr-TR" sz="3600" b="1" dirty="0"/>
              <a:t>Bakım personeli üzerinde kaba kir bulunan elbiseler giymemeli, açık gıda bulunan makinelerin başında durup, üzerine tırmanmamalıdır</a:t>
            </a:r>
            <a:endParaRPr lang="tr-TR" sz="3600"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Temizlik sırasında da özel önlemler alınmalıdır. </a:t>
            </a:r>
          </a:p>
          <a:p>
            <a:pPr algn="ctr">
              <a:buNone/>
            </a:pPr>
            <a:endParaRPr lang="tr-TR" sz="3600" b="1" dirty="0"/>
          </a:p>
          <a:p>
            <a:pPr algn="ctr">
              <a:buNone/>
            </a:pPr>
            <a:r>
              <a:rPr lang="tr-TR" sz="3600" b="1" dirty="0"/>
              <a:t>Personel tüyleri dökülen fırça gibi ürünü bulaştırabilecek eski malzemeleri kullanmayacağını bilmeli, ve açık gıdaların olduğu yerde yüksek basınçlı su kullanılmayacağı konusunda eğitilmiş olmalıdır. </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t>Gıdaya bulaşmasını önlemek için bütün temizlik malzemeleri uygun şekilde etiketlenmiş kaplarda ayrı bir depoda tutulmalıdır. </a:t>
            </a:r>
          </a:p>
          <a:p>
            <a:pPr algn="ctr">
              <a:buNone/>
            </a:pPr>
            <a:endParaRPr lang="tr-TR" sz="4000" b="1" dirty="0"/>
          </a:p>
          <a:p>
            <a:pPr algn="ctr">
              <a:buNone/>
            </a:pPr>
            <a:r>
              <a:rPr lang="tr-TR" sz="4000" b="1" dirty="0"/>
              <a:t>Temizlikte kullanılan ekipman, üretimde kullanılmamalı ve karışmaması için ayrı tipte</a:t>
            </a:r>
            <a:r>
              <a:rPr lang="tr-TR" sz="4000" dirty="0"/>
              <a:t> </a:t>
            </a:r>
            <a:r>
              <a:rPr lang="tr-TR" sz="4000" b="1" dirty="0"/>
              <a:t>olmalıdır. </a:t>
            </a:r>
            <a:endParaRPr lang="tr-TR"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image21"/>
          <p:cNvPicPr>
            <a:picLocks noChangeAspect="1" noChangeArrowheads="1"/>
          </p:cNvPicPr>
          <p:nvPr/>
        </p:nvPicPr>
        <p:blipFill>
          <a:blip r:embed="rId2" cstate="print"/>
          <a:srcRect/>
          <a:stretch>
            <a:fillRect/>
          </a:stretch>
        </p:blipFill>
        <p:spPr bwMode="auto">
          <a:xfrm rot="10800000">
            <a:off x="4572000" y="3657600"/>
            <a:ext cx="4572000" cy="3200400"/>
          </a:xfrm>
          <a:prstGeom prst="rect">
            <a:avLst/>
          </a:prstGeom>
          <a:noFill/>
          <a:ln w="9525">
            <a:noFill/>
            <a:miter lim="800000"/>
            <a:headEnd/>
            <a:tailEnd/>
          </a:ln>
        </p:spPr>
      </p:pic>
      <p:sp>
        <p:nvSpPr>
          <p:cNvPr id="3" name="2 İçerik Yer Tutucusu"/>
          <p:cNvSpPr>
            <a:spLocks noGrp="1"/>
          </p:cNvSpPr>
          <p:nvPr>
            <p:ph idx="1"/>
          </p:nvPr>
        </p:nvSpPr>
        <p:spPr>
          <a:xfrm>
            <a:off x="4143372" y="357167"/>
            <a:ext cx="4757742" cy="3857652"/>
          </a:xfrm>
        </p:spPr>
        <p:txBody>
          <a:bodyPr>
            <a:normAutofit/>
          </a:bodyPr>
          <a:lstStyle/>
          <a:p>
            <a:pPr algn="ctr">
              <a:buNone/>
            </a:pPr>
            <a:endParaRPr lang="tr-TR" sz="3600" b="1" dirty="0"/>
          </a:p>
          <a:p>
            <a:pPr algn="ctr">
              <a:buNone/>
            </a:pPr>
            <a:r>
              <a:rPr lang="tr-TR" sz="3600" b="1" dirty="0"/>
              <a:t>Dezenfeksiyon işlemi ısı, sıcak hava, buhar veya su yardımıyla uygulanır. </a:t>
            </a:r>
          </a:p>
          <a:p>
            <a:pPr algn="ctr">
              <a:buNone/>
            </a:pPr>
            <a:endParaRPr lang="tr-TR" sz="3600" b="1" dirty="0"/>
          </a:p>
        </p:txBody>
      </p:sp>
      <p:pic>
        <p:nvPicPr>
          <p:cNvPr id="10242" name="Picture 2" descr="image11"/>
          <p:cNvPicPr>
            <a:picLocks noChangeAspect="1" noChangeArrowheads="1"/>
          </p:cNvPicPr>
          <p:nvPr/>
        </p:nvPicPr>
        <p:blipFill>
          <a:blip r:embed="rId3" cstate="print"/>
          <a:srcRect/>
          <a:stretch>
            <a:fillRect/>
          </a:stretch>
        </p:blipFill>
        <p:spPr bwMode="auto">
          <a:xfrm>
            <a:off x="-1" y="0"/>
            <a:ext cx="4531993" cy="4357694"/>
          </a:xfrm>
          <a:prstGeom prst="rect">
            <a:avLst/>
          </a:prstGeom>
          <a:noFill/>
          <a:ln w="9525">
            <a:noFill/>
            <a:miter lim="800000"/>
            <a:headEnd/>
            <a:tailEnd/>
          </a:ln>
        </p:spPr>
      </p:pic>
      <p:sp>
        <p:nvSpPr>
          <p:cNvPr id="4" name="3 Dikdörtgen"/>
          <p:cNvSpPr/>
          <p:nvPr/>
        </p:nvSpPr>
        <p:spPr>
          <a:xfrm>
            <a:off x="214282" y="4357694"/>
            <a:ext cx="4572000" cy="2185214"/>
          </a:xfrm>
          <a:prstGeom prst="rect">
            <a:avLst/>
          </a:prstGeom>
        </p:spPr>
        <p:txBody>
          <a:bodyPr>
            <a:spAutoFit/>
          </a:bodyPr>
          <a:lstStyle/>
          <a:p>
            <a:pPr algn="ctr">
              <a:buNone/>
            </a:pPr>
            <a:r>
              <a:rPr lang="tr-TR" sz="3400" b="1" dirty="0"/>
              <a:t>Dezenfeksiyon işleminde kullanılan maddelere </a:t>
            </a:r>
            <a:r>
              <a:rPr lang="tr-TR" sz="3400" b="1" i="1" dirty="0">
                <a:solidFill>
                  <a:srgbClr val="C00000"/>
                </a:solidFill>
              </a:rPr>
              <a:t>dezenfektan</a:t>
            </a:r>
            <a:r>
              <a:rPr lang="tr-TR" sz="3400" b="1" dirty="0"/>
              <a:t> denir.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715436" cy="6357982"/>
          </a:xfrm>
        </p:spPr>
        <p:txBody>
          <a:bodyPr>
            <a:normAutofit/>
          </a:bodyPr>
          <a:lstStyle/>
          <a:p>
            <a:pPr algn="ctr">
              <a:buNone/>
            </a:pPr>
            <a:r>
              <a:rPr lang="tr-TR" sz="3400" b="1" dirty="0"/>
              <a:t>Bir maddenin üzerinde veya içinde bulunan tüm mikroorganizmalardan arındırılması işlemine ise </a:t>
            </a:r>
            <a:r>
              <a:rPr lang="tr-TR" sz="3400" b="1" i="1" dirty="0">
                <a:solidFill>
                  <a:srgbClr val="C00000"/>
                </a:solidFill>
              </a:rPr>
              <a:t>sterilizasyon</a:t>
            </a:r>
            <a:r>
              <a:rPr lang="tr-TR" sz="3400" b="1" dirty="0"/>
              <a:t> denir.</a:t>
            </a:r>
          </a:p>
          <a:p>
            <a:pPr algn="ctr">
              <a:buNone/>
            </a:pPr>
            <a:endParaRPr lang="tr-TR" sz="3400" b="1" dirty="0"/>
          </a:p>
          <a:p>
            <a:pPr algn="ctr">
              <a:buNone/>
            </a:pPr>
            <a:r>
              <a:rPr lang="tr-TR" sz="3400" b="1" dirty="0"/>
              <a:t> Bu işlem sonrasında hastalık yapan ve yapmayan sporsuz bakteriler, virüsler, mantarlar gibi tüm mikroorganizmalar öldürülmektedir.</a:t>
            </a:r>
          </a:p>
          <a:p>
            <a:pPr algn="ctr">
              <a:buNone/>
            </a:pPr>
            <a:endParaRPr lang="tr-TR" sz="3400" b="1" dirty="0"/>
          </a:p>
          <a:p>
            <a:pPr algn="ctr">
              <a:buNone/>
            </a:pPr>
            <a:r>
              <a:rPr lang="tr-TR" sz="3400" b="1" dirty="0"/>
              <a:t> Dolayısıyla sterilizasyon ya yapılmıştır ya da yapılmamıştır.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gn="ctr">
              <a:buNone/>
            </a:pPr>
            <a:r>
              <a:rPr lang="tr-TR" sz="3600" b="1" dirty="0"/>
              <a:t>Amaç ortamdan tüm mikroorganizmaların kaldırılmasıdır. </a:t>
            </a:r>
          </a:p>
          <a:p>
            <a:pPr algn="ctr">
              <a:buNone/>
            </a:pPr>
            <a:endParaRPr lang="tr-TR" sz="3600" b="1" dirty="0"/>
          </a:p>
          <a:p>
            <a:pPr algn="ctr">
              <a:buNone/>
            </a:pPr>
            <a:r>
              <a:rPr lang="tr-TR" sz="3600" b="1" dirty="0"/>
              <a:t>Sterilizasyon işlemi uygulanan ve tamamlanan maddeler ve aletler için </a:t>
            </a:r>
            <a:r>
              <a:rPr lang="tr-TR" sz="3600" b="1" i="1" dirty="0">
                <a:solidFill>
                  <a:srgbClr val="C00000"/>
                </a:solidFill>
              </a:rPr>
              <a:t>steril</a:t>
            </a:r>
            <a:r>
              <a:rPr lang="tr-TR" sz="3600" b="1" dirty="0"/>
              <a:t> kelimesi kullanılır. </a:t>
            </a:r>
          </a:p>
          <a:p>
            <a:pPr algn="ctr">
              <a:buNone/>
            </a:pPr>
            <a:endParaRPr lang="tr-TR" sz="3600" b="1" dirty="0"/>
          </a:p>
          <a:p>
            <a:pPr algn="ctr">
              <a:buNone/>
            </a:pPr>
            <a:r>
              <a:rPr lang="tr-TR" sz="3600" b="1" dirty="0"/>
              <a:t>Steril ortam veya malzeme hiçbir canlı varlık içermez.</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just">
              <a:buNone/>
            </a:pPr>
            <a:endParaRPr lang="tr-TR" sz="3600" b="1" dirty="0">
              <a:solidFill>
                <a:srgbClr val="C00000"/>
              </a:solidFill>
            </a:endParaRPr>
          </a:p>
          <a:p>
            <a:pPr algn="just">
              <a:buNone/>
            </a:pPr>
            <a:r>
              <a:rPr lang="tr-TR" sz="3600" b="1" dirty="0">
                <a:solidFill>
                  <a:srgbClr val="C00000"/>
                </a:solidFill>
              </a:rPr>
              <a:t>Dezenfeksiyonda</a:t>
            </a:r>
            <a:r>
              <a:rPr lang="tr-TR" sz="3600" b="1" dirty="0"/>
              <a:t> sadece hastalık yapıcı ve zarar verici mikroorganizma ve canlılar hedef alınırken; </a:t>
            </a:r>
          </a:p>
          <a:p>
            <a:pPr algn="just">
              <a:buNone/>
            </a:pPr>
            <a:endParaRPr lang="tr-TR" sz="3600" b="1" dirty="0"/>
          </a:p>
          <a:p>
            <a:pPr algn="just">
              <a:buNone/>
            </a:pPr>
            <a:r>
              <a:rPr lang="tr-TR" sz="3600" b="1" dirty="0">
                <a:solidFill>
                  <a:srgbClr val="C00000"/>
                </a:solidFill>
              </a:rPr>
              <a:t>Sterilizasyonda</a:t>
            </a:r>
            <a:r>
              <a:rPr lang="tr-TR" sz="3600" b="1" dirty="0"/>
              <a:t> ortamda ve eşyada bulunan tüm mikroorganizmaların yok edilmesi amaçlanır.</a:t>
            </a:r>
          </a:p>
          <a:p>
            <a:pPr>
              <a:buNone/>
            </a:pP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gn="ctr">
              <a:buNone/>
            </a:pPr>
            <a:r>
              <a:rPr lang="tr-TR" sz="3600" b="1" dirty="0">
                <a:solidFill>
                  <a:srgbClr val="C00000"/>
                </a:solidFill>
              </a:rPr>
              <a:t>Mikroorganizma Sanitasyon İlişkisi</a:t>
            </a:r>
          </a:p>
          <a:p>
            <a:pPr algn="ctr">
              <a:buNone/>
            </a:pPr>
            <a:endParaRPr lang="tr-TR" sz="3600" b="1" dirty="0">
              <a:solidFill>
                <a:srgbClr val="C00000"/>
              </a:solidFill>
            </a:endParaRPr>
          </a:p>
          <a:p>
            <a:pPr algn="ctr">
              <a:buNone/>
            </a:pPr>
            <a:r>
              <a:rPr lang="tr-TR" sz="3600" b="1" dirty="0"/>
              <a:t>Mikroorganizmalar yaşamın her alanında yer almakta ve insan sağlığı için tehlike oluşturabilmektedir.</a:t>
            </a:r>
          </a:p>
          <a:p>
            <a:pPr algn="ctr">
              <a:buNone/>
            </a:pPr>
            <a:endParaRPr lang="tr-TR" sz="3600" b="1" dirty="0">
              <a:solidFill>
                <a:srgbClr val="C00000"/>
              </a:solidFill>
            </a:endParaRPr>
          </a:p>
          <a:p>
            <a:pPr algn="ctr">
              <a:buNone/>
            </a:pPr>
            <a:r>
              <a:rPr lang="tr-TR" sz="3600" b="1" dirty="0"/>
              <a:t>Gıdaların bozulması ve gıda kaynaklı hastalıkların meydana gelmesinde en önemli faktör </a:t>
            </a:r>
            <a:r>
              <a:rPr lang="tr-TR" sz="3600" b="1" dirty="0">
                <a:solidFill>
                  <a:srgbClr val="C00000"/>
                </a:solidFill>
              </a:rPr>
              <a:t>mikroorganizmalardır</a:t>
            </a:r>
            <a:r>
              <a:rPr lang="tr-TR" sz="3600" b="1" dirty="0"/>
              <a:t>. </a:t>
            </a:r>
            <a:endParaRPr lang="tr-TR" sz="3600" b="1"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072230"/>
          </a:xfrm>
        </p:spPr>
        <p:txBody>
          <a:bodyPr>
            <a:noAutofit/>
          </a:bodyPr>
          <a:lstStyle/>
          <a:p>
            <a:pPr algn="just">
              <a:buNone/>
            </a:pPr>
            <a:endParaRPr lang="tr-TR" sz="3600" b="1" dirty="0"/>
          </a:p>
          <a:p>
            <a:pPr algn="just">
              <a:buNone/>
            </a:pPr>
            <a:endParaRPr lang="tr-TR" sz="3600" b="1" dirty="0"/>
          </a:p>
          <a:p>
            <a:pPr algn="ctr">
              <a:buNone/>
            </a:pPr>
            <a:r>
              <a:rPr lang="tr-TR" sz="4000" b="1" dirty="0"/>
              <a:t>Gıdaların bozulması ve çeşitli hastalıklara neden olması genellikle mikroorganizmaların </a:t>
            </a:r>
            <a:r>
              <a:rPr lang="tr-TR" sz="4000" b="1" dirty="0" err="1"/>
              <a:t>metabolik</a:t>
            </a:r>
            <a:r>
              <a:rPr lang="tr-TR" sz="4000" b="1" dirty="0"/>
              <a:t> aktiviteleri sonucu meydana gelir.</a:t>
            </a:r>
          </a:p>
          <a:p>
            <a:pPr>
              <a:buNone/>
            </a:pPr>
            <a:endParaRPr lang="tr-TR" sz="3400" dirty="0">
              <a:solidFill>
                <a:srgbClr val="C00000"/>
              </a:solidFill>
            </a:endParaRPr>
          </a:p>
          <a:p>
            <a:pPr>
              <a:buNone/>
            </a:pPr>
            <a:endParaRPr lang="tr-TR" sz="3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428604"/>
            <a:ext cx="8229600" cy="3114684"/>
          </a:xfrm>
        </p:spPr>
        <p:txBody>
          <a:bodyPr/>
          <a:lstStyle/>
          <a:p>
            <a:pPr algn="just">
              <a:buNone/>
            </a:pPr>
            <a:r>
              <a:rPr lang="tr-TR" b="1" dirty="0"/>
              <a:t>Bu etkenler üretim sırasında hammaddeden son ürün elde edilip sofraya ulaşıncaya kadar tüm aşamalarda her türlü kirli ekipman ve üretim alanlarının yüzeylerinden gıdalara kolaylıkla </a:t>
            </a:r>
            <a:r>
              <a:rPr lang="tr-TR" b="1" dirty="0" err="1"/>
              <a:t>kontamine</a:t>
            </a:r>
            <a:r>
              <a:rPr lang="tr-TR" b="1" dirty="0"/>
              <a:t> olabilmektedir. </a:t>
            </a:r>
            <a:endParaRPr lang="tr-TR" b="1" dirty="0">
              <a:solidFill>
                <a:srgbClr val="C00000"/>
              </a:solidFill>
            </a:endParaRPr>
          </a:p>
          <a:p>
            <a:endParaRPr lang="tr-TR" dirty="0"/>
          </a:p>
        </p:txBody>
      </p:sp>
      <p:pic>
        <p:nvPicPr>
          <p:cNvPr id="11266" name="Picture 2" descr="image12"/>
          <p:cNvPicPr>
            <a:picLocks noChangeAspect="1" noChangeArrowheads="1"/>
          </p:cNvPicPr>
          <p:nvPr/>
        </p:nvPicPr>
        <p:blipFill>
          <a:blip r:embed="rId2" cstate="print"/>
          <a:srcRect/>
          <a:stretch>
            <a:fillRect/>
          </a:stretch>
        </p:blipFill>
        <p:spPr bwMode="auto">
          <a:xfrm rot="10800000">
            <a:off x="428593" y="3143248"/>
            <a:ext cx="8286809" cy="371475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8401080" cy="6072230"/>
          </a:xfrm>
        </p:spPr>
        <p:txBody>
          <a:bodyPr>
            <a:normAutofit lnSpcReduction="10000"/>
          </a:bodyPr>
          <a:lstStyle/>
          <a:p>
            <a:pPr algn="just">
              <a:buNone/>
            </a:pPr>
            <a:r>
              <a:rPr lang="tr-TR" sz="3600" b="1" dirty="0"/>
              <a:t>Bulaşan mikroorganizmalar uygun ortam bulduklarında hızla çoğalıp üründe koku, tat,yapı ve aromayı değiştirerek kaliteyi düşürür ve sonuçta ürünün raf ömrünü kısaltırlar.</a:t>
            </a:r>
          </a:p>
          <a:p>
            <a:pPr algn="just">
              <a:buNone/>
            </a:pPr>
            <a:endParaRPr lang="tr-TR" sz="3600" b="1" dirty="0"/>
          </a:p>
          <a:p>
            <a:pPr algn="just">
              <a:buNone/>
            </a:pPr>
            <a:r>
              <a:rPr lang="tr-TR" sz="3600" b="1" dirty="0"/>
              <a:t>Aynı zamanda üründe çok sayıda mikroorganizma bulunması </a:t>
            </a:r>
            <a:r>
              <a:rPr lang="tr-TR" sz="3600" b="1" dirty="0">
                <a:solidFill>
                  <a:srgbClr val="C00000"/>
                </a:solidFill>
              </a:rPr>
              <a:t>pastörizasyon</a:t>
            </a:r>
            <a:r>
              <a:rPr lang="tr-TR" sz="3600" b="1" dirty="0"/>
              <a:t> ve </a:t>
            </a:r>
            <a:r>
              <a:rPr lang="tr-TR" sz="3600" b="1" dirty="0">
                <a:solidFill>
                  <a:srgbClr val="C00000"/>
                </a:solidFill>
              </a:rPr>
              <a:t>sterilizasyon</a:t>
            </a:r>
            <a:r>
              <a:rPr lang="tr-TR" sz="3600" b="1" dirty="0"/>
              <a:t> gibi temel ısıl işlemlerin uygulanmasını da güçleştirir.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gn="just">
              <a:buNone/>
            </a:pPr>
            <a:endParaRPr lang="tr-TR" sz="3600" b="1" dirty="0"/>
          </a:p>
          <a:p>
            <a:pPr algn="just">
              <a:buNone/>
            </a:pPr>
            <a:r>
              <a:rPr lang="tr-TR" sz="3600" b="1" dirty="0"/>
              <a:t>Sonuçta işletmede verimlilik düşer ve ekonomik kayıplar söz konusu olur.</a:t>
            </a:r>
          </a:p>
          <a:p>
            <a:pPr algn="just">
              <a:buNone/>
            </a:pPr>
            <a:endParaRPr lang="tr-TR" sz="3600" b="1" dirty="0"/>
          </a:p>
          <a:p>
            <a:pPr algn="just">
              <a:buNone/>
            </a:pPr>
            <a:r>
              <a:rPr lang="tr-TR" sz="3600" b="1" dirty="0"/>
              <a:t> Ayrıca </a:t>
            </a:r>
            <a:r>
              <a:rPr lang="tr-TR" sz="3600" b="1" dirty="0" err="1"/>
              <a:t>kontamine</a:t>
            </a:r>
            <a:r>
              <a:rPr lang="tr-TR" sz="3600" b="1" dirty="0"/>
              <a:t> gıdaların tüketimi enfeksiyon ve zehirlenmelere neden olarak önemli sağlık sorunları yaratabilir.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286544"/>
          </a:xfrm>
        </p:spPr>
        <p:txBody>
          <a:bodyPr>
            <a:noAutofit/>
          </a:bodyPr>
          <a:lstStyle/>
          <a:p>
            <a:pPr algn="just">
              <a:buNone/>
            </a:pPr>
            <a:r>
              <a:rPr lang="tr-TR" b="1" dirty="0">
                <a:solidFill>
                  <a:srgbClr val="C00000"/>
                </a:solidFill>
              </a:rPr>
              <a:t>Hijyen</a:t>
            </a:r>
            <a:r>
              <a:rPr lang="tr-TR" b="1" dirty="0"/>
              <a:t>, insan sağlığını korumak, geliştirmek, devamlılığını sağlamak için alınması gereken önlemler ile sağlık konularını kapsayan bir bilim dalıdır.</a:t>
            </a:r>
          </a:p>
          <a:p>
            <a:pPr algn="just">
              <a:buNone/>
            </a:pPr>
            <a:endParaRPr lang="tr-TR" b="1" dirty="0"/>
          </a:p>
          <a:p>
            <a:pPr algn="just">
              <a:buNone/>
            </a:pPr>
            <a:r>
              <a:rPr lang="tr-TR" b="1" dirty="0"/>
              <a:t> Hijyen bilim dalı hekimliğin diğer bilim dallarına göre daha genel bir sahaya yayılmıştır. </a:t>
            </a:r>
          </a:p>
          <a:p>
            <a:pPr algn="just">
              <a:buNone/>
            </a:pPr>
            <a:endParaRPr lang="tr-TR" b="1" dirty="0"/>
          </a:p>
          <a:p>
            <a:pPr algn="just">
              <a:buNone/>
            </a:pPr>
            <a:r>
              <a:rPr lang="tr-TR" b="1" dirty="0"/>
              <a:t>Hijyen daha çok hastalıkların sebepleri ve bunların ortadan kaldırılması yani koruyucu hekimlik denilen bir alanı kapsamaktadır.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gn="ctr">
              <a:buNone/>
            </a:pPr>
            <a:endParaRPr lang="tr-TR" sz="3600" b="1" dirty="0"/>
          </a:p>
          <a:p>
            <a:pPr algn="ctr">
              <a:buNone/>
            </a:pPr>
            <a:r>
              <a:rPr lang="tr-TR" sz="3600" b="1" dirty="0"/>
              <a:t>Bu nedenle mikroorganizmaların bulunması olası ekipmanların etkin bir şekilde temizlenmesi ve dezenfeksiyonu, </a:t>
            </a:r>
            <a:r>
              <a:rPr lang="tr-TR" sz="3600" b="1" dirty="0" err="1"/>
              <a:t>mikrobiyal</a:t>
            </a:r>
            <a:r>
              <a:rPr lang="tr-TR" sz="3600" b="1" dirty="0"/>
              <a:t> bulaşmayı kontrol altına almak ve mikroorganizmaların yayılmasını önlemede  büyük önem taşımaktadır.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000496" y="428604"/>
            <a:ext cx="5000660" cy="6072230"/>
          </a:xfrm>
        </p:spPr>
        <p:txBody>
          <a:bodyPr>
            <a:normAutofit fontScale="77500" lnSpcReduction="20000"/>
          </a:bodyPr>
          <a:lstStyle/>
          <a:p>
            <a:pPr algn="ctr">
              <a:buNone/>
            </a:pPr>
            <a:r>
              <a:rPr lang="tr-TR" sz="3600" b="1" dirty="0">
                <a:solidFill>
                  <a:srgbClr val="C00000"/>
                </a:solidFill>
              </a:rPr>
              <a:t>GIDA HİJYENİ</a:t>
            </a:r>
          </a:p>
          <a:p>
            <a:pPr algn="ctr">
              <a:buNone/>
            </a:pPr>
            <a:endParaRPr lang="tr-TR" sz="3600" b="1" dirty="0">
              <a:solidFill>
                <a:srgbClr val="C00000"/>
              </a:solidFill>
            </a:endParaRPr>
          </a:p>
          <a:p>
            <a:pPr algn="ctr">
              <a:buNone/>
            </a:pPr>
            <a:r>
              <a:rPr lang="tr-TR" sz="4200" b="1" dirty="0"/>
              <a:t>İnsan yaşamını devam ettirebilmesi için gerekli olan gıdalar iyi koşullarda hazırlanmazsa, saklanmazsa veya korunmazsa sağlık için zararlı olan mikroorganizmalar çoğalarak gıda kirliliğini meydana getirir.</a:t>
            </a:r>
          </a:p>
          <a:p>
            <a:pPr algn="just">
              <a:buNone/>
            </a:pPr>
            <a:endParaRPr lang="tr-TR" sz="3700" b="1" dirty="0"/>
          </a:p>
          <a:p>
            <a:pPr algn="just">
              <a:buNone/>
            </a:pPr>
            <a:r>
              <a:rPr lang="tr-TR" sz="3700" b="1" dirty="0"/>
              <a:t> </a:t>
            </a:r>
            <a:endParaRPr lang="tr-TR" sz="3700" b="1" dirty="0">
              <a:solidFill>
                <a:srgbClr val="C00000"/>
              </a:solidFill>
            </a:endParaRPr>
          </a:p>
        </p:txBody>
      </p:sp>
      <p:pic>
        <p:nvPicPr>
          <p:cNvPr id="5122" name="Picture 2" descr="image6"/>
          <p:cNvPicPr>
            <a:picLocks noChangeAspect="1" noChangeArrowheads="1"/>
          </p:cNvPicPr>
          <p:nvPr/>
        </p:nvPicPr>
        <p:blipFill>
          <a:blip r:embed="rId2" cstate="print"/>
          <a:srcRect/>
          <a:stretch>
            <a:fillRect/>
          </a:stretch>
        </p:blipFill>
        <p:spPr bwMode="auto">
          <a:xfrm rot="10800000">
            <a:off x="-2" y="0"/>
            <a:ext cx="4357687" cy="4714884"/>
          </a:xfrm>
          <a:prstGeom prst="rect">
            <a:avLst/>
          </a:prstGeom>
          <a:noFill/>
          <a:ln w="9525">
            <a:noFill/>
            <a:miter lim="800000"/>
            <a:headEnd/>
            <a:tailEnd/>
          </a:ln>
        </p:spPr>
      </p:pic>
      <p:sp>
        <p:nvSpPr>
          <p:cNvPr id="4" name="3 Dikdörtgen"/>
          <p:cNvSpPr/>
          <p:nvPr/>
        </p:nvSpPr>
        <p:spPr>
          <a:xfrm>
            <a:off x="0" y="4795897"/>
            <a:ext cx="5214942" cy="2062103"/>
          </a:xfrm>
          <a:prstGeom prst="rect">
            <a:avLst/>
          </a:prstGeom>
        </p:spPr>
        <p:txBody>
          <a:bodyPr wrap="square">
            <a:spAutoFit/>
          </a:bodyPr>
          <a:lstStyle/>
          <a:p>
            <a:r>
              <a:rPr lang="tr-TR" sz="3200" b="1" dirty="0"/>
              <a:t>Gıdaların çeşitli nedenlerle insan tüketimine elverişli olmaktan çıkmasına </a:t>
            </a:r>
            <a:r>
              <a:rPr lang="tr-TR" sz="3200" b="1" i="1" dirty="0">
                <a:solidFill>
                  <a:srgbClr val="C00000"/>
                </a:solidFill>
              </a:rPr>
              <a:t>gıda kirliliği</a:t>
            </a:r>
            <a:r>
              <a:rPr lang="tr-TR" sz="3200" b="1" dirty="0">
                <a:solidFill>
                  <a:srgbClr val="C00000"/>
                </a:solidFill>
              </a:rPr>
              <a:t> </a:t>
            </a:r>
            <a:r>
              <a:rPr lang="tr-TR" sz="3200" b="1" dirty="0"/>
              <a:t>denir.</a:t>
            </a:r>
            <a:endParaRPr lang="tr-TR"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14810" y="0"/>
            <a:ext cx="4929190" cy="6715148"/>
          </a:xfrm>
        </p:spPr>
        <p:txBody>
          <a:bodyPr>
            <a:normAutofit fontScale="92500"/>
          </a:bodyPr>
          <a:lstStyle/>
          <a:p>
            <a:pPr algn="ctr">
              <a:buNone/>
            </a:pPr>
            <a:endParaRPr lang="tr-TR" sz="3600" b="1" dirty="0"/>
          </a:p>
          <a:p>
            <a:pPr algn="ctr">
              <a:buNone/>
            </a:pPr>
            <a:r>
              <a:rPr lang="tr-TR" sz="3600" b="1" dirty="0"/>
              <a:t>Kirlenmiş gıdaların tüketilmesi çeşitli enfeksiyonlara ve zehirlenmelere yol açar. </a:t>
            </a:r>
          </a:p>
          <a:p>
            <a:pPr algn="ctr">
              <a:buNone/>
            </a:pPr>
            <a:endParaRPr lang="tr-TR" sz="3600" b="1" dirty="0"/>
          </a:p>
          <a:p>
            <a:pPr algn="ctr">
              <a:buNone/>
            </a:pPr>
            <a:r>
              <a:rPr lang="tr-TR" sz="3600" b="1" dirty="0"/>
              <a:t>Gıda kaynaklı bu hastalık ve zehirlenmelerin ortadan kalkması için bazı önlemler alınarak gıda hijyeni sağlanmalıdır.</a:t>
            </a:r>
          </a:p>
        </p:txBody>
      </p:sp>
      <p:pic>
        <p:nvPicPr>
          <p:cNvPr id="2050" name="Picture 2" descr="image4"/>
          <p:cNvPicPr>
            <a:picLocks noChangeAspect="1" noChangeArrowheads="1"/>
          </p:cNvPicPr>
          <p:nvPr/>
        </p:nvPicPr>
        <p:blipFill>
          <a:blip r:embed="rId2" cstate="print"/>
          <a:srcRect/>
          <a:stretch>
            <a:fillRect/>
          </a:stretch>
        </p:blipFill>
        <p:spPr bwMode="auto">
          <a:xfrm>
            <a:off x="1" y="0"/>
            <a:ext cx="4214810"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buNone/>
            </a:pPr>
            <a:r>
              <a:rPr lang="tr-TR" sz="3600" b="1" dirty="0">
                <a:solidFill>
                  <a:srgbClr val="C00000"/>
                </a:solidFill>
              </a:rPr>
              <a:t>Gıda hijyeni; </a:t>
            </a:r>
          </a:p>
          <a:p>
            <a:pPr>
              <a:buNone/>
            </a:pPr>
            <a:endParaRPr lang="tr-TR" sz="3600" b="1" dirty="0">
              <a:solidFill>
                <a:srgbClr val="C00000"/>
              </a:solidFill>
            </a:endParaRPr>
          </a:p>
          <a:p>
            <a:pPr algn="just">
              <a:buNone/>
            </a:pPr>
            <a:r>
              <a:rPr lang="tr-TR" sz="3600" b="1" dirty="0"/>
              <a:t>Gıdaların her türlü bozulma veya bulaşma etkeninden uzaklaştırılarak tüketime uygun olması için alınması gerekli önlemleri kapsar.</a:t>
            </a:r>
          </a:p>
          <a:p>
            <a:pPr algn="just">
              <a:buNone/>
            </a:pPr>
            <a:endParaRPr lang="tr-TR" sz="3600" b="1" dirty="0"/>
          </a:p>
          <a:p>
            <a:pPr algn="just">
              <a:buNone/>
            </a:pPr>
            <a:r>
              <a:rPr lang="tr-TR" sz="3600" b="1" dirty="0"/>
              <a:t> Kısaca, gıdaların sağlıklı olması için alınan tüm önlemlerdir denilebilir.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buNone/>
            </a:pPr>
            <a:r>
              <a:rPr lang="tr-TR" sz="3600" b="1" dirty="0"/>
              <a:t>Gıda hijyeninin dört temel amacı vardır;</a:t>
            </a:r>
          </a:p>
          <a:p>
            <a:pPr>
              <a:buNone/>
            </a:pPr>
            <a:endParaRPr lang="tr-TR" sz="3600" b="1" dirty="0"/>
          </a:p>
          <a:p>
            <a:pPr lvl="0">
              <a:buNone/>
            </a:pPr>
            <a:r>
              <a:rPr lang="tr-TR" sz="3600" b="1" dirty="0"/>
              <a:t>1. Mikroorganizmaların gıda ile </a:t>
            </a:r>
            <a:r>
              <a:rPr lang="tr-TR" sz="3600" b="1" dirty="0">
                <a:solidFill>
                  <a:srgbClr val="C00000"/>
                </a:solidFill>
              </a:rPr>
              <a:t>temasını</a:t>
            </a:r>
            <a:r>
              <a:rPr lang="tr-TR" sz="3600" b="1" dirty="0"/>
              <a:t> engellemek,</a:t>
            </a:r>
          </a:p>
          <a:p>
            <a:pPr lvl="0">
              <a:buNone/>
            </a:pPr>
            <a:r>
              <a:rPr lang="tr-TR" sz="3600" b="1" dirty="0"/>
              <a:t>2. Mikroorganizmaların </a:t>
            </a:r>
            <a:r>
              <a:rPr lang="tr-TR" sz="3600" b="1" dirty="0">
                <a:solidFill>
                  <a:srgbClr val="C00000"/>
                </a:solidFill>
              </a:rPr>
              <a:t>yayılmasını</a:t>
            </a:r>
            <a:r>
              <a:rPr lang="tr-TR" sz="3600" b="1" dirty="0"/>
              <a:t> engellemek,</a:t>
            </a:r>
          </a:p>
          <a:p>
            <a:pPr lvl="0">
              <a:buNone/>
            </a:pPr>
            <a:r>
              <a:rPr lang="tr-TR" sz="3600" b="1" dirty="0"/>
              <a:t>3. Mikroorganizmaların </a:t>
            </a:r>
            <a:r>
              <a:rPr lang="tr-TR" sz="3600" b="1" dirty="0">
                <a:solidFill>
                  <a:srgbClr val="C00000"/>
                </a:solidFill>
              </a:rPr>
              <a:t>çoğalmasını</a:t>
            </a:r>
            <a:r>
              <a:rPr lang="tr-TR" sz="3600" b="1" dirty="0"/>
              <a:t> engellemek,</a:t>
            </a:r>
          </a:p>
          <a:p>
            <a:pPr lvl="0">
              <a:buNone/>
            </a:pPr>
            <a:r>
              <a:rPr lang="tr-TR" sz="3600" b="1" dirty="0"/>
              <a:t>4. Mikroorganizmaları </a:t>
            </a:r>
            <a:r>
              <a:rPr lang="tr-TR" sz="3600" b="1" dirty="0">
                <a:solidFill>
                  <a:srgbClr val="C00000"/>
                </a:solidFill>
              </a:rPr>
              <a:t>yok etmek</a:t>
            </a:r>
            <a:r>
              <a:rPr lang="tr-TR" sz="3600" b="1" dirty="0"/>
              <a:t>.</a:t>
            </a:r>
          </a:p>
          <a:p>
            <a:pPr>
              <a:buNone/>
            </a:pP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gn="ctr">
              <a:buNone/>
            </a:pPr>
            <a:endParaRPr lang="tr-TR" sz="3600" b="1" dirty="0"/>
          </a:p>
          <a:p>
            <a:pPr algn="ctr">
              <a:buNone/>
            </a:pPr>
            <a:r>
              <a:rPr lang="tr-TR" sz="3600" b="1" dirty="0">
                <a:solidFill>
                  <a:srgbClr val="C00000"/>
                </a:solidFill>
              </a:rPr>
              <a:t>Gıda hijyeni </a:t>
            </a:r>
            <a:r>
              <a:rPr lang="tr-TR" sz="3600" b="1" dirty="0"/>
              <a:t>herhangi bir gıdanın temizliği ve hastalık yapan etmenlerden tümüyle arınmış olması anlamına gelir.</a:t>
            </a:r>
          </a:p>
          <a:p>
            <a:pPr algn="ctr">
              <a:buNone/>
            </a:pPr>
            <a:endParaRPr lang="tr-TR" sz="3600" b="1" dirty="0"/>
          </a:p>
          <a:p>
            <a:pPr algn="ctr">
              <a:buNone/>
            </a:pPr>
            <a:r>
              <a:rPr lang="tr-TR" sz="3600" b="1" dirty="0"/>
              <a:t> Bir başka ifadeyle tüketilen gıdalar, kişileri hasta etmemelidir.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0"/>
            <a:ext cx="8929718" cy="6500834"/>
          </a:xfrm>
        </p:spPr>
        <p:txBody>
          <a:bodyPr>
            <a:normAutofit fontScale="55000" lnSpcReduction="20000"/>
          </a:bodyPr>
          <a:lstStyle/>
          <a:p>
            <a:pPr algn="ctr">
              <a:buNone/>
            </a:pPr>
            <a:r>
              <a:rPr lang="tr-TR" sz="6500" b="1" dirty="0">
                <a:solidFill>
                  <a:srgbClr val="C00000"/>
                </a:solidFill>
              </a:rPr>
              <a:t>Gıda hijyenine uymayan işletmelerin karşılaşacağı olumsuzluklar</a:t>
            </a:r>
          </a:p>
          <a:p>
            <a:pPr algn="ctr">
              <a:buNone/>
            </a:pPr>
            <a:endParaRPr lang="tr-TR" sz="5100" b="1" dirty="0">
              <a:solidFill>
                <a:srgbClr val="C00000"/>
              </a:solidFill>
            </a:endParaRPr>
          </a:p>
          <a:p>
            <a:pPr algn="ctr">
              <a:buNone/>
            </a:pPr>
            <a:endParaRPr lang="tr-TR" sz="5100" b="1" dirty="0">
              <a:solidFill>
                <a:srgbClr val="C00000"/>
              </a:solidFill>
            </a:endParaRPr>
          </a:p>
          <a:p>
            <a:pPr lvl="0"/>
            <a:r>
              <a:rPr lang="tr-TR" sz="5800" b="1" dirty="0"/>
              <a:t>Tüketici güvensizliği ve kaybı,</a:t>
            </a:r>
          </a:p>
          <a:p>
            <a:pPr lvl="0">
              <a:buNone/>
            </a:pPr>
            <a:endParaRPr lang="tr-TR" sz="5800" b="1" dirty="0"/>
          </a:p>
          <a:p>
            <a:pPr lvl="0"/>
            <a:r>
              <a:rPr lang="tr-TR" sz="5800" b="1" dirty="0"/>
              <a:t>Tüketim ve satışlarda azalma,</a:t>
            </a:r>
          </a:p>
          <a:p>
            <a:pPr lvl="0">
              <a:buNone/>
            </a:pPr>
            <a:endParaRPr lang="tr-TR" sz="5800" b="1" dirty="0"/>
          </a:p>
          <a:p>
            <a:pPr lvl="0"/>
            <a:r>
              <a:rPr lang="tr-TR" sz="5800" b="1" dirty="0"/>
              <a:t>Yasal yaptırımlar,</a:t>
            </a:r>
          </a:p>
          <a:p>
            <a:pPr lvl="0"/>
            <a:endParaRPr lang="tr-TR" sz="5800" b="1" dirty="0"/>
          </a:p>
          <a:p>
            <a:r>
              <a:rPr lang="tr-TR" sz="5800" b="1" dirty="0"/>
              <a:t>Üretim yapan işletmedeki personelde moral bozukluğu ve motivasyon eksikliği,</a:t>
            </a:r>
          </a:p>
          <a:p>
            <a:pPr lvl="0"/>
            <a:endParaRPr lang="tr-TR" sz="4100" dirty="0"/>
          </a:p>
          <a:p>
            <a:pPr lvl="0">
              <a:buNone/>
            </a:pPr>
            <a:br>
              <a:rPr lang="tr-TR" dirty="0"/>
            </a:br>
            <a:endParaRPr lang="tr-TR" dirty="0"/>
          </a:p>
          <a:p>
            <a:pPr>
              <a:buNone/>
            </a:pP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401080" cy="6143668"/>
          </a:xfrm>
        </p:spPr>
        <p:txBody>
          <a:bodyPr>
            <a:normAutofit lnSpcReduction="10000"/>
          </a:bodyPr>
          <a:lstStyle/>
          <a:p>
            <a:pPr algn="just"/>
            <a:r>
              <a:rPr lang="tr-TR" sz="3600" b="1" dirty="0"/>
              <a:t>Personele eğitim ihtiyacı,</a:t>
            </a:r>
          </a:p>
          <a:p>
            <a:pPr lvl="0" algn="just"/>
            <a:endParaRPr lang="tr-TR" sz="3600" b="1" dirty="0"/>
          </a:p>
          <a:p>
            <a:pPr lvl="0" algn="just"/>
            <a:r>
              <a:rPr lang="tr-TR" sz="3600" b="1" dirty="0"/>
              <a:t>Üretim yapan işletmenin başarısızlığı ve ekonomik kayıplar,</a:t>
            </a:r>
          </a:p>
          <a:p>
            <a:pPr lvl="0" algn="just">
              <a:buNone/>
            </a:pPr>
            <a:endParaRPr lang="tr-TR" sz="3600" b="1" dirty="0"/>
          </a:p>
          <a:p>
            <a:pPr lvl="0" algn="just"/>
            <a:r>
              <a:rPr lang="tr-TR" sz="3600" b="1" dirty="0"/>
              <a:t>Firmanın itibarını kaybetmesi,</a:t>
            </a:r>
          </a:p>
          <a:p>
            <a:pPr lvl="0" algn="just">
              <a:buNone/>
            </a:pPr>
            <a:endParaRPr lang="tr-TR" sz="3600" b="1" dirty="0"/>
          </a:p>
          <a:p>
            <a:pPr lvl="0"/>
            <a:r>
              <a:rPr lang="tr-TR" sz="3600" b="1" dirty="0"/>
              <a:t>Pazar payının düşmesi,</a:t>
            </a:r>
          </a:p>
          <a:p>
            <a:pPr lvl="0">
              <a:buNone/>
            </a:pPr>
            <a:endParaRPr lang="tr-TR" sz="3600" b="1" dirty="0"/>
          </a:p>
          <a:p>
            <a:pPr lvl="0"/>
            <a:r>
              <a:rPr lang="tr-TR" sz="3600" b="1" dirty="0"/>
              <a:t>Müşteri ve prestij kaybı,</a:t>
            </a:r>
          </a:p>
          <a:p>
            <a:pPr lvl="0" algn="just"/>
            <a:endParaRPr lang="tr-TR" sz="36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buNone/>
            </a:pPr>
            <a:r>
              <a:rPr lang="tr-TR" b="1" dirty="0">
                <a:solidFill>
                  <a:srgbClr val="C00000"/>
                </a:solidFill>
              </a:rPr>
              <a:t>Etkin Hijyen Sanitasyon Programının Yararları</a:t>
            </a:r>
          </a:p>
          <a:p>
            <a:pPr>
              <a:buNone/>
            </a:pPr>
            <a:endParaRPr lang="tr-TR" b="1" dirty="0">
              <a:solidFill>
                <a:srgbClr val="C00000"/>
              </a:solidFill>
            </a:endParaRPr>
          </a:p>
          <a:p>
            <a:r>
              <a:rPr lang="tr-TR" b="1" dirty="0"/>
              <a:t>Üretim miktarında artış sağlanır.</a:t>
            </a:r>
          </a:p>
          <a:p>
            <a:pPr>
              <a:buNone/>
            </a:pPr>
            <a:endParaRPr lang="tr-TR" b="1" dirty="0"/>
          </a:p>
          <a:p>
            <a:r>
              <a:rPr lang="tr-TR" b="1" dirty="0"/>
              <a:t>Sağlık ve güvenlik garantisi vardır.</a:t>
            </a:r>
          </a:p>
          <a:p>
            <a:pPr>
              <a:buNone/>
            </a:pPr>
            <a:endParaRPr lang="tr-TR" b="1" dirty="0"/>
          </a:p>
          <a:p>
            <a:r>
              <a:rPr lang="tr-TR" b="1" dirty="0"/>
              <a:t>Haksız rekabeti önler.</a:t>
            </a:r>
          </a:p>
          <a:p>
            <a:pPr>
              <a:buNone/>
            </a:pPr>
            <a:endParaRPr lang="tr-TR" b="1" dirty="0"/>
          </a:p>
          <a:p>
            <a:r>
              <a:rPr lang="tr-TR" b="1" dirty="0"/>
              <a:t>Ürün kalitesinde yükselme görülür.</a:t>
            </a:r>
          </a:p>
          <a:p>
            <a:pPr>
              <a:buNone/>
            </a:pP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endParaRPr lang="tr-TR" sz="3600" b="1" dirty="0"/>
          </a:p>
          <a:p>
            <a:r>
              <a:rPr lang="tr-TR" sz="3600" b="1" dirty="0"/>
              <a:t>İnsan sağlığı için güvenli ürün elde edilir.</a:t>
            </a:r>
          </a:p>
          <a:p>
            <a:pPr>
              <a:buNone/>
            </a:pPr>
            <a:r>
              <a:rPr lang="tr-TR" sz="3600" b="1" dirty="0"/>
              <a:t> </a:t>
            </a:r>
          </a:p>
          <a:p>
            <a:r>
              <a:rPr lang="tr-TR" sz="3600" b="1" dirty="0"/>
              <a:t>İşçi psikolojisini olumlu etkileyerek randımanın artmasına katkı sağlar. Ürünün pazarlamasında etkili olur ve reklâm vasıtasıdır.</a:t>
            </a:r>
          </a:p>
          <a:p>
            <a:pPr>
              <a:buNone/>
            </a:pPr>
            <a:endParaRPr lang="tr-TR" sz="3600" b="1" dirty="0"/>
          </a:p>
          <a:p>
            <a:r>
              <a:rPr lang="tr-TR" sz="3600" b="1" dirty="0"/>
              <a:t>Tüketicinin aldatılmasını engeller.</a:t>
            </a:r>
          </a:p>
          <a:p>
            <a:pPr>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000792"/>
          </a:xfrm>
        </p:spPr>
        <p:txBody>
          <a:bodyPr>
            <a:normAutofit/>
          </a:bodyPr>
          <a:lstStyle/>
          <a:p>
            <a:pPr algn="just">
              <a:buNone/>
            </a:pPr>
            <a:endParaRPr lang="tr-TR" sz="3600" b="1" dirty="0"/>
          </a:p>
          <a:p>
            <a:pPr algn="just">
              <a:buNone/>
            </a:pPr>
            <a:r>
              <a:rPr lang="tr-TR" sz="3600" b="1" dirty="0"/>
              <a:t>Hijyen kelimesi çeşitli kaynaklarda farklı şekillerde tanımlanmaktadır. </a:t>
            </a:r>
          </a:p>
          <a:p>
            <a:pPr algn="just">
              <a:buNone/>
            </a:pPr>
            <a:endParaRPr lang="tr-TR" sz="3600" b="1" dirty="0"/>
          </a:p>
          <a:p>
            <a:pPr algn="just">
              <a:buNone/>
            </a:pPr>
            <a:r>
              <a:rPr lang="tr-TR" sz="3600" b="1" dirty="0"/>
              <a:t>Gıdaların kirlenmesi </a:t>
            </a:r>
            <a:r>
              <a:rPr lang="tr-TR" sz="3600" b="1" dirty="0">
                <a:solidFill>
                  <a:srgbClr val="C00000"/>
                </a:solidFill>
              </a:rPr>
              <a:t>(</a:t>
            </a:r>
            <a:r>
              <a:rPr lang="tr-TR" sz="3600" b="1" dirty="0" err="1">
                <a:solidFill>
                  <a:srgbClr val="C00000"/>
                </a:solidFill>
              </a:rPr>
              <a:t>Kontaminasyon</a:t>
            </a:r>
            <a:r>
              <a:rPr lang="tr-TR" sz="3600" b="1" dirty="0">
                <a:solidFill>
                  <a:srgbClr val="C00000"/>
                </a:solidFill>
              </a:rPr>
              <a:t>)</a:t>
            </a:r>
            <a:r>
              <a:rPr lang="tr-TR" sz="3600" b="1" dirty="0"/>
              <a:t> her türlü gözle görülür ve görünmez kirlenmeyi kapsar; ve genel olarak temiz olmayan anlamına gelir.</a:t>
            </a:r>
          </a:p>
          <a:p>
            <a:pPr>
              <a:buNone/>
            </a:pPr>
            <a:endParaRPr lang="tr-TR" dirty="0"/>
          </a:p>
          <a:p>
            <a:pPr>
              <a:buNone/>
            </a:pPr>
            <a:r>
              <a:rPr lang="tr-TR"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r>
              <a:rPr lang="tr-TR" b="1" dirty="0"/>
              <a:t>Uluslararası pazarda gıda maddelerimize karşı güveni sağlar.</a:t>
            </a:r>
          </a:p>
          <a:p>
            <a:pPr>
              <a:buNone/>
            </a:pPr>
            <a:endParaRPr lang="tr-TR" b="1" dirty="0"/>
          </a:p>
          <a:p>
            <a:r>
              <a:rPr lang="tr-TR" b="1" dirty="0"/>
              <a:t>Gıda endüstrisinin gelişmesini sağlar.</a:t>
            </a:r>
          </a:p>
          <a:p>
            <a:pPr>
              <a:buNone/>
            </a:pPr>
            <a:endParaRPr lang="tr-TR" b="1" dirty="0"/>
          </a:p>
          <a:p>
            <a:r>
              <a:rPr lang="tr-TR" b="1" dirty="0"/>
              <a:t>Yasal Etkili bir sanitasyon programı ile yasal zorunlulukların yerine getirilmesini sağlar.</a:t>
            </a:r>
          </a:p>
          <a:p>
            <a:pPr>
              <a:buNone/>
            </a:pPr>
            <a:endParaRPr lang="tr-TR" b="1" dirty="0"/>
          </a:p>
          <a:p>
            <a:r>
              <a:rPr lang="tr-TR" b="1" dirty="0"/>
              <a:t>Denetim daha etkin bir şekilde yapılır.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072230"/>
          </a:xfrm>
        </p:spPr>
        <p:txBody>
          <a:bodyPr>
            <a:normAutofit/>
          </a:bodyPr>
          <a:lstStyle/>
          <a:p>
            <a:pPr algn="ctr">
              <a:buNone/>
            </a:pPr>
            <a:r>
              <a:rPr lang="tr-TR" b="1" dirty="0">
                <a:solidFill>
                  <a:srgbClr val="C00000"/>
                </a:solidFill>
              </a:rPr>
              <a:t>Çiftlikten Sofraya Gıda Güvenliği</a:t>
            </a:r>
          </a:p>
          <a:p>
            <a:pPr algn="ctr">
              <a:buNone/>
            </a:pPr>
            <a:endParaRPr lang="tr-TR" b="1" dirty="0">
              <a:solidFill>
                <a:srgbClr val="C00000"/>
              </a:solidFill>
            </a:endParaRPr>
          </a:p>
          <a:p>
            <a:pPr algn="just">
              <a:buNone/>
            </a:pPr>
            <a:r>
              <a:rPr lang="tr-TR" b="1" dirty="0"/>
              <a:t>Gıda hijyeni , gıdaların sağlık açısından güvenli olarak üretilmesini ve kalitelerini olumsuz yönde etkileyecek faktörlerin ortadan kaldırılmasını, ya da en az düzeye indirilmesini hedefler. </a:t>
            </a:r>
          </a:p>
          <a:p>
            <a:pPr algn="just">
              <a:buNone/>
            </a:pPr>
            <a:endParaRPr lang="tr-TR" b="1" dirty="0"/>
          </a:p>
          <a:p>
            <a:pPr algn="just">
              <a:buNone/>
            </a:pPr>
            <a:r>
              <a:rPr lang="tr-TR" b="1" dirty="0"/>
              <a:t>Bunun sağlanabilmesi için de  gıda zincirinin tüm aşamalarında etkin kontrol önlemlerinin alınması gerekir.</a:t>
            </a:r>
            <a:endParaRPr lang="tr-TR" b="1" dirty="0">
              <a:solidFill>
                <a:srgbClr val="C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buNone/>
            </a:pPr>
            <a:endParaRPr lang="tr-TR" dirty="0"/>
          </a:p>
        </p:txBody>
      </p:sp>
      <p:pic>
        <p:nvPicPr>
          <p:cNvPr id="1026" name="Picture 2" descr="image9"/>
          <p:cNvPicPr>
            <a:picLocks noChangeAspect="1" noChangeArrowheads="1"/>
          </p:cNvPicPr>
          <p:nvPr/>
        </p:nvPicPr>
        <p:blipFill>
          <a:blip r:embed="rId2" cstate="print"/>
          <a:srcRect/>
          <a:stretch>
            <a:fillRect/>
          </a:stretch>
        </p:blipFill>
        <p:spPr bwMode="auto">
          <a:xfrm>
            <a:off x="357158" y="428604"/>
            <a:ext cx="8429684" cy="578647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5"/>
            <a:ext cx="8229600" cy="3500461"/>
          </a:xfrm>
        </p:spPr>
        <p:txBody>
          <a:bodyPr>
            <a:normAutofit fontScale="92500" lnSpcReduction="10000"/>
          </a:bodyPr>
          <a:lstStyle/>
          <a:p>
            <a:pPr algn="ctr">
              <a:buNone/>
            </a:pPr>
            <a:r>
              <a:rPr lang="tr-TR" sz="3600" b="1" dirty="0"/>
              <a:t>“Çiftlikten sofraya gıda güvenliği” yaklaşımı; </a:t>
            </a:r>
          </a:p>
          <a:p>
            <a:pPr algn="ctr">
              <a:buNone/>
            </a:pPr>
            <a:endParaRPr lang="tr-TR" sz="3600" b="1" dirty="0"/>
          </a:p>
          <a:p>
            <a:pPr algn="ctr">
              <a:buNone/>
            </a:pPr>
            <a:r>
              <a:rPr lang="tr-TR" sz="3600" b="1" dirty="0"/>
              <a:t>biraz fazla detaylı olmakla beraber, üretimdeki olası yanlışların düzeltilmesine, tüketiciye ulaşan gıdanın mümkün olan en üst düzeyde güvenilir olmasına imkan sağlayan en uygun ve tek denetimi yoludur.</a:t>
            </a:r>
          </a:p>
          <a:p>
            <a:pPr>
              <a:buNone/>
            </a:pPr>
            <a:endParaRPr lang="tr-TR" sz="3600" dirty="0"/>
          </a:p>
        </p:txBody>
      </p:sp>
      <p:pic>
        <p:nvPicPr>
          <p:cNvPr id="6146" name="Picture 2" descr="image7"/>
          <p:cNvPicPr>
            <a:picLocks noChangeAspect="1" noChangeArrowheads="1"/>
          </p:cNvPicPr>
          <p:nvPr/>
        </p:nvPicPr>
        <p:blipFill>
          <a:blip r:embed="rId2" cstate="print"/>
          <a:srcRect/>
          <a:stretch>
            <a:fillRect/>
          </a:stretch>
        </p:blipFill>
        <p:spPr bwMode="auto">
          <a:xfrm>
            <a:off x="0" y="3929066"/>
            <a:ext cx="9144000" cy="292893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57166"/>
            <a:ext cx="4972056" cy="6500834"/>
          </a:xfrm>
        </p:spPr>
        <p:txBody>
          <a:bodyPr>
            <a:normAutofit fontScale="92500"/>
          </a:bodyPr>
          <a:lstStyle/>
          <a:p>
            <a:pPr algn="ctr">
              <a:buNone/>
            </a:pPr>
            <a:endParaRPr lang="tr-TR" sz="3600" b="1" dirty="0"/>
          </a:p>
          <a:p>
            <a:pPr algn="ctr">
              <a:buNone/>
            </a:pPr>
            <a:r>
              <a:rPr lang="tr-TR" sz="3600" b="1" dirty="0"/>
              <a:t>Gıda maddelerinin insan tüketimine güvenli ve kaliteli olarak sunulabilmesi için ham maddenin elde edildiği ilk aşamadan başlayarak, ürünün tüketicinin sofrasına gelene kadar her aşamada hijyen ve sanitasyon etkin olarak uygulanmalıdır. </a:t>
            </a:r>
          </a:p>
        </p:txBody>
      </p:sp>
      <p:pic>
        <p:nvPicPr>
          <p:cNvPr id="7170" name="Picture 2" descr="image8"/>
          <p:cNvPicPr>
            <a:picLocks noChangeAspect="1" noChangeArrowheads="1"/>
          </p:cNvPicPr>
          <p:nvPr/>
        </p:nvPicPr>
        <p:blipFill>
          <a:blip r:embed="rId2" cstate="print"/>
          <a:srcRect/>
          <a:stretch>
            <a:fillRect/>
          </a:stretch>
        </p:blipFill>
        <p:spPr bwMode="auto">
          <a:xfrm rot="10800000">
            <a:off x="4929190" y="-2"/>
            <a:ext cx="4214809" cy="6857999"/>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ctr">
              <a:buNone/>
            </a:pPr>
            <a:endParaRPr lang="tr-TR" sz="3600" b="1" dirty="0"/>
          </a:p>
          <a:p>
            <a:pPr algn="ctr">
              <a:buNone/>
            </a:pPr>
            <a:r>
              <a:rPr lang="tr-TR" sz="3600" b="1" dirty="0"/>
              <a:t>Gıda güvenliğini sağlamak için hem gıda hem çevre sanitasyonu bir bütün olarak ele alınmalı, hem ham madde-üretim-depolama-nakil-servis gibi süreçlerde, hem de personel ekipman- alt yapı açısından sanitasyon titizlikle uygulanmalı ve denetlenmelidir.</a:t>
            </a:r>
          </a:p>
          <a:p>
            <a:pPr>
              <a:buNone/>
            </a:pP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643998" cy="6286544"/>
          </a:xfrm>
        </p:spPr>
        <p:txBody>
          <a:bodyPr>
            <a:normAutofit fontScale="92500"/>
          </a:bodyPr>
          <a:lstStyle/>
          <a:p>
            <a:pPr>
              <a:buNone/>
            </a:pPr>
            <a:r>
              <a:rPr lang="tr-TR" b="1" dirty="0">
                <a:solidFill>
                  <a:srgbClr val="C00000"/>
                </a:solidFill>
              </a:rPr>
              <a:t>MİKROORGANİZMA VE SANİTASYON İLİŞKİSİ</a:t>
            </a:r>
          </a:p>
          <a:p>
            <a:pPr>
              <a:buNone/>
            </a:pPr>
            <a:endParaRPr lang="tr-TR" dirty="0">
              <a:solidFill>
                <a:srgbClr val="C00000"/>
              </a:solidFill>
            </a:endParaRPr>
          </a:p>
          <a:p>
            <a:pPr algn="ctr">
              <a:buNone/>
            </a:pPr>
            <a:r>
              <a:rPr lang="tr-TR" sz="3600" b="1" dirty="0"/>
              <a:t>Mikroorganizmalar doğada yaygın olarak bulunur.</a:t>
            </a:r>
          </a:p>
          <a:p>
            <a:pPr algn="ctr">
              <a:buNone/>
            </a:pPr>
            <a:endParaRPr lang="tr-TR" sz="3600" b="1" dirty="0"/>
          </a:p>
          <a:p>
            <a:pPr algn="ctr">
              <a:buNone/>
            </a:pPr>
            <a:r>
              <a:rPr lang="tr-TR" sz="3600" b="1" dirty="0"/>
              <a:t> Mikroorganizmalar çeşitli yollarla gıdalara bulaşarak, gıdaların bozulmasına neden olduğu gibi, patojen mikroorganizmaları içeren gıdaların tüketimi ise insanlarda gıda enfeksiyonu veya gıda </a:t>
            </a:r>
            <a:r>
              <a:rPr lang="tr-TR" sz="3600" b="1" dirty="0" err="1"/>
              <a:t>intoksikasyonu</a:t>
            </a:r>
            <a:r>
              <a:rPr lang="tr-TR" sz="3600" b="1" dirty="0"/>
              <a:t> adı verilen hastalıklara da yol açabilmektedir.</a:t>
            </a:r>
            <a:endParaRPr lang="tr-TR" sz="3600" b="1" dirty="0">
              <a:solidFill>
                <a:srgbClr val="C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Mikroorganizmalar hava, su, hammadde, hayvanlar, görevli personel, ekipman vb. gibi çeşitli etkenler vasıtası ile gıdalara bulaşabilir.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401080" cy="6357982"/>
          </a:xfrm>
        </p:spPr>
        <p:txBody>
          <a:bodyPr>
            <a:noAutofit/>
          </a:bodyPr>
          <a:lstStyle/>
          <a:p>
            <a:pPr algn="ctr">
              <a:buNone/>
            </a:pPr>
            <a:r>
              <a:rPr lang="tr-TR" sz="3600" b="1" dirty="0"/>
              <a:t>İşletmelerde sanitasyonu uygulayan kişilerin de mikroorganizmalar hakkında bilgi sahibi olmaları, sanitasyon programının kontrolü açısından önemlidir.</a:t>
            </a:r>
          </a:p>
          <a:p>
            <a:pPr algn="ctr">
              <a:buNone/>
            </a:pPr>
            <a:endParaRPr lang="tr-TR" sz="3600" b="1" dirty="0"/>
          </a:p>
          <a:p>
            <a:pPr algn="ctr">
              <a:buNone/>
            </a:pPr>
            <a:r>
              <a:rPr lang="tr-TR" sz="3600" b="1" dirty="0"/>
              <a:t> Üretimde kullanılan araç, gereç, ekipmanların ve ortamın etkin bir şekilde temizlenmesi ve dezenfeksiyonu </a:t>
            </a:r>
            <a:r>
              <a:rPr lang="tr-TR" sz="3600" b="1" dirty="0" err="1"/>
              <a:t>mikrobiyal</a:t>
            </a:r>
            <a:r>
              <a:rPr lang="tr-TR" sz="3600" b="1" dirty="0"/>
              <a:t> bulaşmanın kontrol altına alınmasında büyük önem taşır.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İşletmelerde iyi bir sanitasyon programının uygulanması, mikroorganizmaların çoğalmasına ve bunların taşınmasına izin vermez. Böylece üretilen gıdaların güvenilir olmasına katkıda bulunur.</a:t>
            </a:r>
          </a:p>
          <a:p>
            <a:pPr algn="ctr">
              <a:buNone/>
            </a:pPr>
            <a:endParaRPr lang="tr-TR" sz="4000" b="1" dirty="0"/>
          </a:p>
          <a:p>
            <a:pPr algn="ctr">
              <a:buNone/>
            </a:pPr>
            <a:endParaRPr lang="tr-TR" sz="4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9"/>
          <p:cNvPicPr>
            <a:picLocks noChangeAspect="1" noChangeArrowheads="1"/>
          </p:cNvPicPr>
          <p:nvPr/>
        </p:nvPicPr>
        <p:blipFill>
          <a:blip r:embed="rId2" cstate="print"/>
          <a:srcRect/>
          <a:stretch>
            <a:fillRect/>
          </a:stretch>
        </p:blipFill>
        <p:spPr bwMode="auto">
          <a:xfrm rot="10800000">
            <a:off x="0" y="-5"/>
            <a:ext cx="3857620" cy="6643711"/>
          </a:xfrm>
          <a:prstGeom prst="rect">
            <a:avLst/>
          </a:prstGeom>
          <a:noFill/>
          <a:ln w="9525">
            <a:noFill/>
            <a:miter lim="800000"/>
            <a:headEnd/>
            <a:tailEnd/>
          </a:ln>
        </p:spPr>
      </p:pic>
      <p:sp>
        <p:nvSpPr>
          <p:cNvPr id="3" name="2 İçerik Yer Tutucusu"/>
          <p:cNvSpPr>
            <a:spLocks noGrp="1"/>
          </p:cNvSpPr>
          <p:nvPr>
            <p:ph idx="1"/>
          </p:nvPr>
        </p:nvSpPr>
        <p:spPr>
          <a:xfrm>
            <a:off x="3214678" y="428604"/>
            <a:ext cx="5929322" cy="6429396"/>
          </a:xfrm>
        </p:spPr>
        <p:txBody>
          <a:bodyPr>
            <a:normAutofit fontScale="92500"/>
          </a:bodyPr>
          <a:lstStyle/>
          <a:p>
            <a:pPr algn="ctr">
              <a:buNone/>
            </a:pPr>
            <a:r>
              <a:rPr lang="tr-TR" sz="3400" b="1" dirty="0"/>
              <a:t>Temiz ile hijyen aynı şey değildir;</a:t>
            </a:r>
          </a:p>
          <a:p>
            <a:pPr algn="ctr">
              <a:buNone/>
            </a:pPr>
            <a:endParaRPr lang="tr-TR" sz="3400" b="1" dirty="0"/>
          </a:p>
          <a:p>
            <a:pPr algn="ctr">
              <a:buNone/>
            </a:pPr>
            <a:r>
              <a:rPr lang="tr-TR" sz="3400" b="1" dirty="0"/>
              <a:t> </a:t>
            </a:r>
            <a:r>
              <a:rPr lang="tr-TR" sz="3400" b="1" dirty="0">
                <a:solidFill>
                  <a:srgbClr val="C00000"/>
                </a:solidFill>
              </a:rPr>
              <a:t>temizlik</a:t>
            </a:r>
            <a:r>
              <a:rPr lang="tr-TR" sz="3400" b="1" dirty="0"/>
              <a:t>, herhangi bir cismin üzerinde yer alan ve gözle görülebilen kirlerden arındırılmış bir eylemi ifade ederken; </a:t>
            </a:r>
          </a:p>
          <a:p>
            <a:pPr algn="ctr">
              <a:buNone/>
            </a:pPr>
            <a:endParaRPr lang="tr-TR" sz="3400" b="1" dirty="0"/>
          </a:p>
          <a:p>
            <a:pPr algn="ctr">
              <a:buNone/>
            </a:pPr>
            <a:r>
              <a:rPr lang="tr-TR" sz="3400" b="1" dirty="0">
                <a:solidFill>
                  <a:srgbClr val="C00000"/>
                </a:solidFill>
              </a:rPr>
              <a:t>hijyenik temizlik </a:t>
            </a:r>
            <a:r>
              <a:rPr lang="tr-TR" sz="3400" b="1" dirty="0"/>
              <a:t>ise, sağlığımıza zarar veren mikroorganizmalardan arındırılmış temizlik olarak tanımlanabilir.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Mikroorganizmalar; çıplak gözle görülemeyecek kadar küçük olan ve ancak mikroskop yardımı ile görülebilen, hızla üreyen  tek hücreli canlılardır.</a:t>
            </a:r>
          </a:p>
          <a:p>
            <a:pPr algn="ctr">
              <a:buNone/>
            </a:pPr>
            <a:endParaRPr lang="tr-TR" sz="3600" b="1" dirty="0"/>
          </a:p>
          <a:p>
            <a:pPr algn="ctr">
              <a:buNone/>
            </a:pPr>
            <a:r>
              <a:rPr lang="tr-TR" sz="3600" b="1" dirty="0"/>
              <a:t>Gıda mikrobiyolojisinde önemli olan mikroorganizmalar </a:t>
            </a:r>
            <a:r>
              <a:rPr lang="tr-TR" sz="3600" b="1" dirty="0">
                <a:solidFill>
                  <a:srgbClr val="C00000"/>
                </a:solidFill>
              </a:rPr>
              <a:t>bakteri</a:t>
            </a:r>
            <a:r>
              <a:rPr lang="tr-TR" sz="3600" b="1" dirty="0"/>
              <a:t>, </a:t>
            </a:r>
            <a:r>
              <a:rPr lang="tr-TR" sz="3600" b="1" dirty="0">
                <a:solidFill>
                  <a:srgbClr val="C00000"/>
                </a:solidFill>
              </a:rPr>
              <a:t>virüs</a:t>
            </a:r>
            <a:r>
              <a:rPr lang="tr-TR" sz="3600" b="1" dirty="0"/>
              <a:t>, </a:t>
            </a:r>
            <a:r>
              <a:rPr lang="tr-TR" sz="3600" b="1" dirty="0">
                <a:solidFill>
                  <a:srgbClr val="C00000"/>
                </a:solidFill>
              </a:rPr>
              <a:t>maya</a:t>
            </a:r>
            <a:r>
              <a:rPr lang="tr-TR" sz="3600" b="1" dirty="0"/>
              <a:t>, </a:t>
            </a:r>
            <a:r>
              <a:rPr lang="tr-TR" sz="3600" b="1" dirty="0">
                <a:solidFill>
                  <a:srgbClr val="C00000"/>
                </a:solidFill>
              </a:rPr>
              <a:t>küf</a:t>
            </a:r>
            <a:r>
              <a:rPr lang="tr-TR" sz="3600" b="1" dirty="0"/>
              <a:t> ve </a:t>
            </a:r>
            <a:r>
              <a:rPr lang="tr-TR" sz="3600" b="1" dirty="0" err="1">
                <a:solidFill>
                  <a:srgbClr val="C00000"/>
                </a:solidFill>
              </a:rPr>
              <a:t>protozoadır</a:t>
            </a:r>
            <a:r>
              <a:rPr lang="tr-TR" sz="3600" b="1" dirty="0"/>
              <a:t>. Küf ve mayaların içinde bulunduğu gruba </a:t>
            </a:r>
            <a:r>
              <a:rPr lang="tr-TR" sz="3600" b="1" dirty="0">
                <a:solidFill>
                  <a:srgbClr val="C00000"/>
                </a:solidFill>
              </a:rPr>
              <a:t>mantar</a:t>
            </a:r>
            <a:r>
              <a:rPr lang="tr-TR" sz="3600" b="1" dirty="0"/>
              <a:t> da denir.</a:t>
            </a:r>
          </a:p>
          <a:p>
            <a:pPr algn="ctr">
              <a:buNone/>
            </a:pPr>
            <a:endParaRPr lang="tr-TR" sz="36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ctr">
              <a:buNone/>
            </a:pPr>
            <a:endParaRPr lang="tr-TR" sz="4000" b="1" dirty="0"/>
          </a:p>
          <a:p>
            <a:pPr algn="ctr">
              <a:buNone/>
            </a:pPr>
            <a:r>
              <a:rPr lang="tr-TR" sz="4000" b="1" dirty="0"/>
              <a:t>Mikroorganizmalar canlı varlıklar olması nedeni ile; gelişmeleri ve çoğalmaları için besin unsurlarına, belli sıcaklık değerlerine, su ve oksijene (büyük bir kısmı) ihtiyaç duyarlar.</a:t>
            </a:r>
          </a:p>
          <a:p>
            <a:pPr>
              <a:buNone/>
            </a:pP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86874" cy="6215106"/>
          </a:xfrm>
        </p:spPr>
        <p:txBody>
          <a:bodyPr>
            <a:noAutofit/>
          </a:bodyPr>
          <a:lstStyle/>
          <a:p>
            <a:pPr algn="ctr">
              <a:buNone/>
            </a:pPr>
            <a:endParaRPr lang="tr-TR" sz="3600" b="1" dirty="0"/>
          </a:p>
          <a:p>
            <a:pPr algn="ctr">
              <a:buNone/>
            </a:pPr>
            <a:endParaRPr lang="tr-TR" sz="3600" b="1" dirty="0"/>
          </a:p>
          <a:p>
            <a:pPr algn="ctr">
              <a:buNone/>
            </a:pPr>
            <a:r>
              <a:rPr lang="tr-TR" sz="3600" b="1" dirty="0"/>
              <a:t>Gıda maddeleri </a:t>
            </a:r>
            <a:r>
              <a:rPr lang="tr-TR" sz="3600" b="1" dirty="0" err="1"/>
              <a:t>mikrobiyal</a:t>
            </a:r>
            <a:r>
              <a:rPr lang="tr-TR" sz="3600" b="1" dirty="0"/>
              <a:t> gelişme için gerekli olan besin elementlerini içermesi nedeniyle; mikroorganizmaların çoğalmaları için iyi bir ortam oluşturmakta ve bunun sonucunda da </a:t>
            </a:r>
            <a:r>
              <a:rPr lang="tr-TR" sz="3600" b="1" dirty="0" err="1"/>
              <a:t>mikrobiyal</a:t>
            </a:r>
            <a:r>
              <a:rPr lang="tr-TR" sz="3600" b="1" dirty="0"/>
              <a:t> bozulmaya uğramaktadır.</a:t>
            </a:r>
          </a:p>
          <a:p>
            <a:pPr algn="ctr">
              <a:buNone/>
            </a:pPr>
            <a:endParaRPr lang="tr-TR" sz="36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ctr">
              <a:buNone/>
            </a:pPr>
            <a:endParaRPr lang="tr-TR" sz="3600" b="1" dirty="0"/>
          </a:p>
          <a:p>
            <a:pPr algn="ctr">
              <a:buNone/>
            </a:pPr>
            <a:endParaRPr lang="tr-TR" sz="3600" b="1" dirty="0"/>
          </a:p>
          <a:p>
            <a:pPr algn="ctr">
              <a:buNone/>
            </a:pPr>
            <a:r>
              <a:rPr lang="tr-TR" sz="3600" b="1" dirty="0"/>
              <a:t>Gıdaların bozulmalarının önlenebilmesi ve gıda zehirlenmelerinin elimine edilebilmesi için mikroorganizmaların üremesinin kontrol altına alınması gerekmektedir</a:t>
            </a:r>
            <a:r>
              <a:rPr lang="tr-TR" sz="3600" dirty="0"/>
              <a:t>.</a:t>
            </a:r>
            <a:r>
              <a:rPr lang="tr-TR" sz="3600" b="1" dirty="0"/>
              <a:t> </a:t>
            </a:r>
          </a:p>
          <a:p>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643998" cy="6429420"/>
          </a:xfrm>
        </p:spPr>
        <p:txBody>
          <a:bodyPr>
            <a:noAutofit/>
          </a:bodyPr>
          <a:lstStyle/>
          <a:p>
            <a:pPr algn="ctr">
              <a:buNone/>
            </a:pPr>
            <a:r>
              <a:rPr lang="tr-TR" sz="3600" b="1" dirty="0"/>
              <a:t>Gıda işletmelerinde sanitasyonu yapacak kişilerin başlıca amacı üretim alanını ve üretimle ilgili olan diğer alanları dezenfekte etmek olmalıdır.</a:t>
            </a:r>
          </a:p>
          <a:p>
            <a:pPr algn="ctr">
              <a:buNone/>
            </a:pPr>
            <a:endParaRPr lang="tr-TR" sz="3600" b="1" dirty="0"/>
          </a:p>
          <a:p>
            <a:pPr algn="ctr">
              <a:buNone/>
            </a:pPr>
            <a:r>
              <a:rPr lang="tr-TR" sz="3600" b="1" dirty="0"/>
              <a:t> Bu nedenle de sanitasyon uygulamalarında, mikroorganizmaların çoğalması üzerinde etkili olan faktörlerin ve mikroorganizmaların kontrol altına alınması yöntemlerinin bilinmesi </a:t>
            </a:r>
            <a:br>
              <a:rPr lang="tr-TR" sz="3600" b="1" dirty="0"/>
            </a:br>
            <a:r>
              <a:rPr lang="tr-TR" sz="3600" b="1" dirty="0"/>
              <a:t> gerekir.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643998" cy="6500834"/>
          </a:xfrm>
        </p:spPr>
        <p:txBody>
          <a:bodyPr>
            <a:normAutofit lnSpcReduction="10000"/>
          </a:bodyPr>
          <a:lstStyle/>
          <a:p>
            <a:pPr algn="ctr">
              <a:buNone/>
            </a:pPr>
            <a:r>
              <a:rPr lang="tr-TR" b="1" dirty="0">
                <a:solidFill>
                  <a:srgbClr val="C00000"/>
                </a:solidFill>
              </a:rPr>
              <a:t>GIDALARDA YAYGIN OLARAK BULUNAN MİKROORGANİZMALAR</a:t>
            </a:r>
          </a:p>
          <a:p>
            <a:pPr lvl="0">
              <a:buNone/>
            </a:pPr>
            <a:r>
              <a:rPr lang="tr-TR" b="1" dirty="0">
                <a:solidFill>
                  <a:srgbClr val="C00000"/>
                </a:solidFill>
              </a:rPr>
              <a:t>Virüs</a:t>
            </a:r>
          </a:p>
          <a:p>
            <a:pPr algn="ctr">
              <a:buNone/>
            </a:pPr>
            <a:r>
              <a:rPr lang="tr-TR" sz="3600" b="1" dirty="0"/>
              <a:t>Bilinen en küçük canlılardır. </a:t>
            </a:r>
          </a:p>
          <a:p>
            <a:pPr algn="ctr">
              <a:buNone/>
            </a:pPr>
            <a:endParaRPr lang="tr-TR" sz="3600" b="1" dirty="0"/>
          </a:p>
          <a:p>
            <a:pPr algn="ctr">
              <a:buNone/>
            </a:pPr>
            <a:r>
              <a:rPr lang="tr-TR" sz="3600" b="1" dirty="0"/>
              <a:t>Işık mikroskobu ile görülemez, ancak elektron mikroskobu ile incelenir. </a:t>
            </a:r>
          </a:p>
          <a:p>
            <a:pPr algn="ctr">
              <a:buNone/>
            </a:pPr>
            <a:endParaRPr lang="tr-TR" sz="3600" b="1" dirty="0"/>
          </a:p>
          <a:p>
            <a:pPr algn="ctr">
              <a:buNone/>
            </a:pPr>
            <a:r>
              <a:rPr lang="tr-TR" sz="3600" b="1" dirty="0"/>
              <a:t>Şekilleri değişiktir. Yuvarlak, çubuk olabileceği gibi silindir ve prizma biçiminde de olabilir. </a:t>
            </a:r>
            <a:endParaRPr lang="tr-TR" sz="3600" b="1" dirty="0">
              <a:solidFill>
                <a:srgbClr val="C00000"/>
              </a:solidFill>
            </a:endParaRPr>
          </a:p>
          <a:p>
            <a:pPr>
              <a:buNone/>
            </a:pP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elektron mikroskobu1_jpg.jpg"/>
          <p:cNvPicPr>
            <a:picLocks noChangeAspect="1" noChangeArrowheads="1"/>
          </p:cNvPicPr>
          <p:nvPr/>
        </p:nvPicPr>
        <p:blipFill>
          <a:blip r:embed="rId2" cstate="print"/>
          <a:srcRect/>
          <a:stretch>
            <a:fillRect/>
          </a:stretch>
        </p:blipFill>
        <p:spPr bwMode="auto">
          <a:xfrm>
            <a:off x="0" y="0"/>
            <a:ext cx="4786346" cy="6858000"/>
          </a:xfrm>
          <a:prstGeom prst="rect">
            <a:avLst/>
          </a:prstGeom>
          <a:noFill/>
        </p:spPr>
      </p:pic>
      <p:pic>
        <p:nvPicPr>
          <p:cNvPr id="2051" name="Picture 3" descr="C:\Users\ACER\Desktop\elektron-mikroskobu_3.jpg"/>
          <p:cNvPicPr>
            <a:picLocks noChangeAspect="1" noChangeArrowheads="1"/>
          </p:cNvPicPr>
          <p:nvPr/>
        </p:nvPicPr>
        <p:blipFill>
          <a:blip r:embed="rId3" cstate="print"/>
          <a:srcRect/>
          <a:stretch>
            <a:fillRect/>
          </a:stretch>
        </p:blipFill>
        <p:spPr bwMode="auto">
          <a:xfrm>
            <a:off x="4714844" y="0"/>
            <a:ext cx="4429156" cy="6858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3600" b="1" dirty="0"/>
              <a:t>Genetik yapıdan sorumlu tek bir </a:t>
            </a:r>
            <a:r>
              <a:rPr lang="tr-TR" sz="3600" b="1" dirty="0" err="1"/>
              <a:t>nükleik</a:t>
            </a:r>
            <a:r>
              <a:rPr lang="tr-TR" sz="3600" b="1" dirty="0"/>
              <a:t> asit, </a:t>
            </a:r>
            <a:r>
              <a:rPr lang="tr-TR" sz="3600" b="1" dirty="0">
                <a:solidFill>
                  <a:srgbClr val="C00000"/>
                </a:solidFill>
              </a:rPr>
              <a:t>DNA</a:t>
            </a:r>
            <a:r>
              <a:rPr lang="tr-TR" sz="3600" b="1" dirty="0"/>
              <a:t> veya </a:t>
            </a:r>
            <a:r>
              <a:rPr lang="tr-TR" sz="3600" b="1" dirty="0">
                <a:solidFill>
                  <a:srgbClr val="C00000"/>
                </a:solidFill>
              </a:rPr>
              <a:t>RNA</a:t>
            </a:r>
            <a:r>
              <a:rPr lang="tr-TR" sz="3600" b="1" dirty="0"/>
              <a:t> bulunur. İkisi bir arada bulunmaz. </a:t>
            </a:r>
          </a:p>
          <a:p>
            <a:pPr algn="ctr">
              <a:buNone/>
            </a:pPr>
            <a:endParaRPr lang="tr-TR" sz="3600" b="1" dirty="0"/>
          </a:p>
          <a:p>
            <a:pPr algn="ctr">
              <a:buNone/>
            </a:pPr>
            <a:r>
              <a:rPr lang="tr-TR" sz="3600" b="1" dirty="0" err="1"/>
              <a:t>Nükleik</a:t>
            </a:r>
            <a:r>
              <a:rPr lang="tr-TR" sz="3600" b="1" dirty="0"/>
              <a:t> asidin etrafını protein kılıfı sarmıştır. </a:t>
            </a:r>
          </a:p>
          <a:p>
            <a:pPr algn="ctr">
              <a:buNone/>
            </a:pPr>
            <a:endParaRPr lang="tr-TR" sz="3600" b="1" dirty="0"/>
          </a:p>
          <a:p>
            <a:pPr algn="ctr">
              <a:buNone/>
            </a:pPr>
            <a:r>
              <a:rPr lang="tr-TR" sz="3600" b="1" dirty="0"/>
              <a:t>Gelişmiş olan </a:t>
            </a:r>
            <a:r>
              <a:rPr lang="tr-TR" sz="3600" b="1" dirty="0" err="1"/>
              <a:t>viruslar</a:t>
            </a:r>
            <a:r>
              <a:rPr lang="tr-TR" sz="3600" b="1" dirty="0"/>
              <a:t> karbonhidrat, lipit ve diğer bazı bileşiklerden oluşan bir zarf ile çevrelenmiştir.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286544"/>
          </a:xfrm>
        </p:spPr>
        <p:txBody>
          <a:bodyPr>
            <a:normAutofit/>
          </a:bodyPr>
          <a:lstStyle/>
          <a:p>
            <a:pPr algn="ctr">
              <a:buNone/>
            </a:pPr>
            <a:endParaRPr lang="tr-TR" sz="4000" b="1" dirty="0"/>
          </a:p>
          <a:p>
            <a:pPr algn="ctr">
              <a:buNone/>
            </a:pPr>
            <a:r>
              <a:rPr lang="tr-TR" sz="4000" b="1" dirty="0" err="1"/>
              <a:t>Viruslar</a:t>
            </a:r>
            <a:r>
              <a:rPr lang="tr-TR" sz="4000" b="1" dirty="0"/>
              <a:t> diğer gruplardan farklı olarak yalnız canlı hücre için</a:t>
            </a:r>
            <a:r>
              <a:rPr lang="en-US" sz="4000" b="1" dirty="0"/>
              <a:t>de </a:t>
            </a:r>
            <a:r>
              <a:rPr lang="tr-TR" sz="4000" b="1" dirty="0"/>
              <a:t>üreyebilir.</a:t>
            </a:r>
          </a:p>
          <a:p>
            <a:pPr algn="ctr">
              <a:buNone/>
            </a:pPr>
            <a:endParaRPr lang="tr-TR" sz="4000" b="1" dirty="0"/>
          </a:p>
          <a:p>
            <a:pPr algn="ctr">
              <a:buNone/>
            </a:pPr>
            <a:r>
              <a:rPr lang="tr-TR" sz="4000" b="1" dirty="0"/>
              <a:t>Bu nedenle ürediği canlı için zararlıdır (parazittir). </a:t>
            </a:r>
          </a:p>
          <a:p>
            <a:pPr algn="ctr">
              <a:buNone/>
            </a:pPr>
            <a:endParaRPr lang="tr-TR" sz="4000" b="1" dirty="0"/>
          </a:p>
          <a:p>
            <a:pPr algn="ctr">
              <a:buNone/>
            </a:pPr>
            <a:endParaRPr lang="tr-TR" sz="40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286544"/>
          </a:xfrm>
        </p:spPr>
        <p:txBody>
          <a:bodyPr>
            <a:normAutofit lnSpcReduction="10000"/>
          </a:bodyPr>
          <a:lstStyle/>
          <a:p>
            <a:pPr algn="just">
              <a:buNone/>
            </a:pPr>
            <a:r>
              <a:rPr lang="tr-TR" sz="4000" b="1" dirty="0" err="1"/>
              <a:t>Viruslar</a:t>
            </a:r>
            <a:r>
              <a:rPr lang="tr-TR" sz="4000" b="1" dirty="0"/>
              <a:t> gıdada üreyememesine rağmen, bir süre canlı kalır ve gıdalar ile yayılarak insanlarda önemli hastalıklara neden olur.</a:t>
            </a:r>
          </a:p>
          <a:p>
            <a:pPr algn="just">
              <a:buNone/>
            </a:pPr>
            <a:endParaRPr lang="tr-TR" sz="4000" b="1" dirty="0"/>
          </a:p>
          <a:p>
            <a:pPr algn="just">
              <a:buNone/>
            </a:pPr>
            <a:r>
              <a:rPr lang="tr-TR" sz="4000" b="1" dirty="0"/>
              <a:t>Bakteri içinde üreyen </a:t>
            </a:r>
            <a:r>
              <a:rPr lang="tr-TR" sz="4000" b="1" dirty="0" err="1"/>
              <a:t>viruslara</a:t>
            </a:r>
            <a:r>
              <a:rPr lang="tr-TR" sz="4000" b="1" dirty="0"/>
              <a:t> </a:t>
            </a:r>
            <a:r>
              <a:rPr lang="tr-TR" sz="4000" b="1" dirty="0" err="1">
                <a:solidFill>
                  <a:srgbClr val="C00000"/>
                </a:solidFill>
              </a:rPr>
              <a:t>faj</a:t>
            </a:r>
            <a:r>
              <a:rPr lang="tr-TR" sz="4000" b="1" dirty="0"/>
              <a:t> veya </a:t>
            </a:r>
            <a:r>
              <a:rPr lang="tr-TR" sz="4000" b="1" dirty="0" err="1">
                <a:solidFill>
                  <a:srgbClr val="C00000"/>
                </a:solidFill>
              </a:rPr>
              <a:t>bakteriyofaj</a:t>
            </a:r>
            <a:r>
              <a:rPr lang="tr-TR" sz="4000" b="1" dirty="0"/>
              <a:t> adı verilir.</a:t>
            </a:r>
          </a:p>
          <a:p>
            <a:pPr algn="just">
              <a:buNone/>
            </a:pPr>
            <a:endParaRPr lang="tr-TR" sz="4000" b="1" dirty="0"/>
          </a:p>
          <a:p>
            <a:pPr algn="ctr">
              <a:buNone/>
            </a:pPr>
            <a:r>
              <a:rPr lang="tr-TR" sz="4000" b="1" dirty="0"/>
              <a:t>Bunlar gıda </a:t>
            </a:r>
            <a:r>
              <a:rPr lang="tr-TR" sz="4000" b="1" dirty="0" err="1"/>
              <a:t>sanayiinde</a:t>
            </a:r>
            <a:r>
              <a:rPr lang="tr-TR" sz="4000" b="1" dirty="0"/>
              <a:t> sorunlar yaratır.</a:t>
            </a:r>
          </a:p>
          <a:p>
            <a:pPr algn="just">
              <a:buNone/>
            </a:pPr>
            <a:endParaRPr lang="tr-TR" sz="4000" b="1" dirty="0"/>
          </a:p>
          <a:p>
            <a:pPr algn="ctr">
              <a:buNone/>
            </a:pPr>
            <a:endParaRPr lang="tr-TR" sz="4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just">
              <a:buNone/>
            </a:pPr>
            <a:endParaRPr lang="tr-TR" sz="3600" b="1" dirty="0"/>
          </a:p>
          <a:p>
            <a:pPr algn="just">
              <a:buNone/>
            </a:pPr>
            <a:r>
              <a:rPr lang="tr-TR" sz="3600" b="1" dirty="0"/>
              <a:t>Gıdalar için alınan hijyenik önlemler; </a:t>
            </a:r>
          </a:p>
          <a:p>
            <a:pPr algn="just">
              <a:buNone/>
            </a:pPr>
            <a:endParaRPr lang="tr-TR" sz="3600" b="1" dirty="0"/>
          </a:p>
          <a:p>
            <a:pPr algn="ctr">
              <a:buNone/>
            </a:pPr>
            <a:r>
              <a:rPr lang="tr-TR" sz="3600" b="1" dirty="0"/>
              <a:t>hem gıdaların daha az sürede bozulmasını, çürümesini, kokmasını hem de mikroorganizma yapısının bozularak </a:t>
            </a:r>
            <a:r>
              <a:rPr lang="en-US" sz="3600" b="1" dirty="0">
                <a:solidFill>
                  <a:srgbClr val="C00000"/>
                </a:solidFill>
              </a:rPr>
              <a:t>salmonella</a:t>
            </a:r>
            <a:r>
              <a:rPr lang="en-US" sz="3600" b="1" dirty="0"/>
              <a:t> </a:t>
            </a:r>
            <a:r>
              <a:rPr lang="tr-TR" sz="3600" b="1" dirty="0"/>
              <a:t>gibi etkenlerin üremesini ve bulaşmasını engeller.</a:t>
            </a:r>
          </a:p>
          <a:p>
            <a:pPr>
              <a:buNone/>
            </a:pPr>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3600" b="1" dirty="0"/>
          </a:p>
          <a:p>
            <a:pPr algn="ctr">
              <a:buNone/>
            </a:pPr>
            <a:endParaRPr lang="tr-TR" sz="3600" b="1" dirty="0"/>
          </a:p>
          <a:p>
            <a:pPr>
              <a:buNone/>
            </a:pPr>
            <a:endParaRPr lang="tr-TR" dirty="0"/>
          </a:p>
          <a:p>
            <a:pPr>
              <a:buNone/>
            </a:pPr>
            <a:endParaRPr lang="tr-TR" dirty="0"/>
          </a:p>
          <a:p>
            <a:pPr>
              <a:buNone/>
            </a:pPr>
            <a:endParaRPr lang="tr-TR" dirty="0"/>
          </a:p>
          <a:p>
            <a:pPr>
              <a:buNone/>
            </a:pPr>
            <a:endParaRPr lang="tr-TR" dirty="0"/>
          </a:p>
          <a:p>
            <a:pPr algn="ctr">
              <a:buNone/>
            </a:pPr>
            <a:r>
              <a:rPr lang="tr-TR" sz="4000" b="1" dirty="0"/>
              <a:t>Özellikle süt ürünleri yapımında </a:t>
            </a:r>
            <a:r>
              <a:rPr lang="tr-TR" sz="4000" b="1" dirty="0" err="1"/>
              <a:t>faj</a:t>
            </a:r>
            <a:r>
              <a:rPr lang="tr-TR" sz="4000" b="1" dirty="0"/>
              <a:t> enfeksiyonu, üretimin istenen düzeyde gerçekleşmesini önler.</a:t>
            </a:r>
          </a:p>
        </p:txBody>
      </p:sp>
      <p:sp>
        <p:nvSpPr>
          <p:cNvPr id="4" name="3 Dikdörtgen"/>
          <p:cNvSpPr/>
          <p:nvPr/>
        </p:nvSpPr>
        <p:spPr>
          <a:xfrm>
            <a:off x="357158" y="428604"/>
            <a:ext cx="8501122" cy="4401205"/>
          </a:xfrm>
          <a:prstGeom prst="rect">
            <a:avLst/>
          </a:prstGeom>
        </p:spPr>
        <p:txBody>
          <a:bodyPr wrap="square">
            <a:spAutoFit/>
          </a:bodyPr>
          <a:lstStyle/>
          <a:p>
            <a:pPr algn="ctr"/>
            <a:r>
              <a:rPr lang="tr-TR" sz="4000" b="1" dirty="0" err="1"/>
              <a:t>Bakteriyofajlardan</a:t>
            </a:r>
            <a:r>
              <a:rPr lang="tr-TR" sz="4000" b="1" dirty="0"/>
              <a:t> bazıları gıda endüstrisinde </a:t>
            </a:r>
            <a:r>
              <a:rPr lang="tr-TR" sz="4000" b="1" dirty="0" err="1"/>
              <a:t>starter</a:t>
            </a:r>
            <a:r>
              <a:rPr lang="tr-TR" sz="4000" b="1" dirty="0"/>
              <a:t> olarak kullanılan bakterileri </a:t>
            </a:r>
            <a:r>
              <a:rPr lang="tr-TR" sz="4000" b="1" dirty="0" err="1"/>
              <a:t>enfekte</a:t>
            </a:r>
            <a:r>
              <a:rPr lang="tr-TR" sz="4000" b="1" dirty="0"/>
              <a:t> ederek özelliklerini değiştirir veya onları parçalayarak ölmelerine neden olur.</a:t>
            </a:r>
          </a:p>
          <a:p>
            <a:pPr algn="ctr"/>
            <a:endParaRPr lang="tr-TR" sz="4000" b="1" dirty="0"/>
          </a:p>
          <a:p>
            <a:pPr algn="ctr"/>
            <a:endParaRPr lang="tr-TR" sz="4000"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229600" cy="6072230"/>
          </a:xfrm>
        </p:spPr>
        <p:txBody>
          <a:bodyPr/>
          <a:lstStyle/>
          <a:p>
            <a:pPr algn="ctr">
              <a:buNone/>
            </a:pPr>
            <a:endParaRPr lang="tr-TR" sz="4000" b="1" dirty="0"/>
          </a:p>
          <a:p>
            <a:pPr algn="ctr">
              <a:buNone/>
            </a:pPr>
            <a:endParaRPr lang="tr-TR" sz="4000" b="1" dirty="0"/>
          </a:p>
          <a:p>
            <a:pPr algn="ctr">
              <a:buNone/>
            </a:pPr>
            <a:r>
              <a:rPr lang="tr-TR" sz="4000" b="1" dirty="0"/>
              <a:t>Bakteri hücrelerinin çapları 0.5-5 </a:t>
            </a:r>
            <a:r>
              <a:rPr lang="tr-TR" sz="4000" b="1" dirty="0" err="1">
                <a:latin typeface="Calibri"/>
                <a:cs typeface="Calibri"/>
              </a:rPr>
              <a:t>μ</a:t>
            </a:r>
            <a:r>
              <a:rPr lang="tr-TR" sz="4000" b="1" dirty="0" err="1"/>
              <a:t>m</a:t>
            </a:r>
            <a:r>
              <a:rPr lang="tr-TR" sz="4000" b="1" dirty="0"/>
              <a:t> arasında değişmekte iken, </a:t>
            </a:r>
            <a:r>
              <a:rPr lang="tr-TR" sz="4000" b="1" dirty="0" err="1"/>
              <a:t>virüslarin</a:t>
            </a:r>
            <a:r>
              <a:rPr lang="tr-TR" sz="4000" b="1" dirty="0"/>
              <a:t> çapları 0.02-0.4 </a:t>
            </a:r>
            <a:r>
              <a:rPr lang="tr-TR" sz="4000" b="1" dirty="0" err="1">
                <a:cs typeface="Calibri"/>
              </a:rPr>
              <a:t>μ</a:t>
            </a:r>
            <a:r>
              <a:rPr lang="tr-TR" sz="4000" b="1" dirty="0" err="1"/>
              <a:t>m</a:t>
            </a:r>
            <a:r>
              <a:rPr lang="tr-TR" sz="4000" b="1" dirty="0"/>
              <a:t> arasındadır. </a:t>
            </a:r>
          </a:p>
          <a:p>
            <a:pPr algn="ctr">
              <a:buNone/>
            </a:pPr>
            <a:endParaRPr lang="tr-TR" sz="3600" b="1" dirty="0"/>
          </a:p>
          <a:p>
            <a:pPr>
              <a:buNone/>
            </a:pPr>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0"/>
            <a:ext cx="8715436" cy="6643710"/>
          </a:xfrm>
        </p:spPr>
        <p:txBody>
          <a:bodyPr>
            <a:normAutofit/>
          </a:bodyPr>
          <a:lstStyle/>
          <a:p>
            <a:pPr algn="ctr">
              <a:buNone/>
            </a:pPr>
            <a:r>
              <a:rPr lang="tr-TR" sz="2800" b="1" dirty="0">
                <a:solidFill>
                  <a:srgbClr val="C00000"/>
                </a:solidFill>
              </a:rPr>
              <a:t>Virüslerin yapısal ve biyolojik özellikleri yönünden  bakterilerden farkı kısaca şunlardır:</a:t>
            </a:r>
          </a:p>
          <a:p>
            <a:pPr lvl="0">
              <a:buNone/>
            </a:pPr>
            <a:r>
              <a:rPr lang="tr-TR" sz="3600" b="1" dirty="0"/>
              <a:t>a- DNA veya RNA olmak üzere sadece bir çeşit </a:t>
            </a:r>
            <a:r>
              <a:rPr lang="tr-TR" sz="3600" b="1" dirty="0" err="1"/>
              <a:t>nükleik</a:t>
            </a:r>
            <a:r>
              <a:rPr lang="tr-TR" sz="3600" b="1" dirty="0"/>
              <a:t> asit içerirler.</a:t>
            </a:r>
          </a:p>
          <a:p>
            <a:pPr lvl="0">
              <a:buNone/>
            </a:pPr>
            <a:r>
              <a:rPr lang="tr-TR" sz="3600" b="1" dirty="0"/>
              <a:t>b-Üremeleri için </a:t>
            </a:r>
            <a:r>
              <a:rPr lang="tr-TR" sz="3600" b="1" dirty="0" err="1"/>
              <a:t>nükleik</a:t>
            </a:r>
            <a:r>
              <a:rPr lang="tr-TR" sz="3600" b="1" dirty="0"/>
              <a:t> asit gereklidir,</a:t>
            </a:r>
          </a:p>
          <a:p>
            <a:pPr>
              <a:buNone/>
            </a:pPr>
            <a:r>
              <a:rPr lang="tr-TR" sz="3600" b="1" dirty="0"/>
              <a:t>c- Canlı hücre dışında çoğalamazlar. Diğer bir deyimle hayvan, bitki, bakteri hücresi gibi canlı hücre dışında çoğalma yeteneğinde değillerdir.</a:t>
            </a:r>
          </a:p>
          <a:p>
            <a:pPr>
              <a:buNone/>
            </a:pPr>
            <a:r>
              <a:rPr lang="tr-TR" sz="3600" b="1" dirty="0"/>
              <a:t>d- Gıdalarda gelişemezler, ancak su ve gıdalar aracığı ile taşınırlar.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071670" y="214290"/>
            <a:ext cx="6858048" cy="6429420"/>
          </a:xfrm>
        </p:spPr>
        <p:txBody>
          <a:bodyPr>
            <a:normAutofit lnSpcReduction="10000"/>
          </a:bodyPr>
          <a:lstStyle/>
          <a:p>
            <a:pPr algn="ctr">
              <a:buNone/>
            </a:pPr>
            <a:r>
              <a:rPr lang="tr-TR" sz="3600" b="1" dirty="0" err="1"/>
              <a:t>Virusların</a:t>
            </a:r>
            <a:r>
              <a:rPr lang="tr-TR" sz="3600" b="1" dirty="0"/>
              <a:t> nakledilmesinde rol oynayan gıdalar arasında midye, istiridye gibi çift kabuklu yumuşakçalar ilk sırayı alır.</a:t>
            </a:r>
          </a:p>
          <a:p>
            <a:pPr algn="ctr">
              <a:buNone/>
            </a:pPr>
            <a:endParaRPr lang="tr-TR" sz="3600" b="1" dirty="0"/>
          </a:p>
          <a:p>
            <a:pPr algn="ctr">
              <a:buNone/>
            </a:pPr>
            <a:r>
              <a:rPr lang="tr-TR" sz="3600" b="1" dirty="0"/>
              <a:t> Ayrıca meyve ve sebzelerin kirli sularla muamele edilmesi ve hastalık etkenini taşıyan gıda işleyicileri (özellikle de salata ve sandviç hazırlanmasında görevli olanlar) de virüslerin taşınmasına yardımcı olur.</a:t>
            </a:r>
          </a:p>
        </p:txBody>
      </p:sp>
      <p:pic>
        <p:nvPicPr>
          <p:cNvPr id="3074" name="Picture 2" descr="C:\Users\ACER\Desktop\images.jpg"/>
          <p:cNvPicPr>
            <a:picLocks noChangeAspect="1" noChangeArrowheads="1"/>
          </p:cNvPicPr>
          <p:nvPr/>
        </p:nvPicPr>
        <p:blipFill>
          <a:blip r:embed="rId2" cstate="print"/>
          <a:srcRect/>
          <a:stretch>
            <a:fillRect/>
          </a:stretch>
        </p:blipFill>
        <p:spPr bwMode="auto">
          <a:xfrm>
            <a:off x="0" y="0"/>
            <a:ext cx="2500298" cy="3214686"/>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6572264" cy="6643710"/>
          </a:xfrm>
        </p:spPr>
        <p:txBody>
          <a:bodyPr>
            <a:normAutofit fontScale="92500" lnSpcReduction="10000"/>
          </a:bodyPr>
          <a:lstStyle/>
          <a:p>
            <a:pPr lvl="0">
              <a:buNone/>
            </a:pPr>
            <a:r>
              <a:rPr lang="tr-TR" b="1" dirty="0">
                <a:solidFill>
                  <a:srgbClr val="C00000"/>
                </a:solidFill>
              </a:rPr>
              <a:t>Bakteri</a:t>
            </a:r>
          </a:p>
          <a:p>
            <a:pPr algn="ctr">
              <a:buNone/>
            </a:pPr>
            <a:r>
              <a:rPr lang="tr-TR" sz="3600" b="1" dirty="0"/>
              <a:t>Bakteri tek hücreli bir mikroorganizma olup, genellikle 1-3 </a:t>
            </a:r>
            <a:r>
              <a:rPr lang="tr-TR" sz="3600" b="1" dirty="0" err="1">
                <a:cs typeface="Calibri"/>
              </a:rPr>
              <a:t>μ</a:t>
            </a:r>
            <a:r>
              <a:rPr lang="tr-TR" sz="3600" b="1" dirty="0" err="1"/>
              <a:t>m</a:t>
            </a:r>
            <a:r>
              <a:rPr lang="tr-TR" sz="3600" b="1" dirty="0"/>
              <a:t> büyüklüğündedir.</a:t>
            </a:r>
          </a:p>
          <a:p>
            <a:pPr algn="ctr">
              <a:buNone/>
            </a:pPr>
            <a:endParaRPr lang="tr-TR" sz="3600" b="1" dirty="0"/>
          </a:p>
          <a:p>
            <a:pPr algn="ctr">
              <a:buNone/>
            </a:pPr>
            <a:r>
              <a:rPr lang="tr-TR" sz="3600" b="1" dirty="0"/>
              <a:t>Bakteri ışık mikroskobu ile yaklaşık 1000 defa büyütülerek incelenebilir.</a:t>
            </a:r>
          </a:p>
          <a:p>
            <a:pPr algn="ctr">
              <a:buNone/>
            </a:pPr>
            <a:endParaRPr lang="tr-TR" sz="3600" b="1" dirty="0"/>
          </a:p>
          <a:p>
            <a:pPr algn="ctr">
              <a:buNone/>
            </a:pPr>
            <a:r>
              <a:rPr lang="tr-TR" sz="3600" b="1" dirty="0"/>
              <a:t>Doğada her yerde bulunurlar, çoğu zararsızdır. Bazıları patojen olup, insanlarda gıda zehirlenmesi dahil çeşitli hastalıklar yapar.</a:t>
            </a:r>
          </a:p>
        </p:txBody>
      </p:sp>
      <p:pic>
        <p:nvPicPr>
          <p:cNvPr id="4098" name="Picture 2" descr="C:\Users\ACER\Desktop\300_58795.jpg"/>
          <p:cNvPicPr>
            <a:picLocks noChangeAspect="1" noChangeArrowheads="1"/>
          </p:cNvPicPr>
          <p:nvPr/>
        </p:nvPicPr>
        <p:blipFill>
          <a:blip r:embed="rId2" cstate="print"/>
          <a:srcRect/>
          <a:stretch>
            <a:fillRect/>
          </a:stretch>
        </p:blipFill>
        <p:spPr bwMode="auto">
          <a:xfrm>
            <a:off x="6572264" y="0"/>
            <a:ext cx="2571736" cy="68580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t>Temel olarak kok (yuvarlak), çubuk, virgül, spiral olmak üzere 4 şekilde bulunurlar.</a:t>
            </a:r>
          </a:p>
          <a:p>
            <a:pPr algn="ctr">
              <a:buNone/>
            </a:pPr>
            <a:endParaRPr lang="tr-TR" sz="4000" b="1" dirty="0"/>
          </a:p>
          <a:p>
            <a:pPr algn="ctr">
              <a:buNone/>
            </a:pPr>
            <a:endParaRPr lang="tr-TR" sz="4000" b="1" dirty="0"/>
          </a:p>
        </p:txBody>
      </p:sp>
      <p:pic>
        <p:nvPicPr>
          <p:cNvPr id="95234" name="Picture 2" descr="image1"/>
          <p:cNvPicPr>
            <a:picLocks noChangeAspect="1" noChangeArrowheads="1"/>
          </p:cNvPicPr>
          <p:nvPr/>
        </p:nvPicPr>
        <p:blipFill>
          <a:blip r:embed="rId2" cstate="print"/>
          <a:srcRect/>
          <a:stretch>
            <a:fillRect/>
          </a:stretch>
        </p:blipFill>
        <p:spPr bwMode="auto">
          <a:xfrm>
            <a:off x="285720" y="2428868"/>
            <a:ext cx="8572560" cy="2857520"/>
          </a:xfrm>
          <a:prstGeom prst="rect">
            <a:avLst/>
          </a:prstGeom>
          <a:noFill/>
          <a:ln w="9525">
            <a:noFill/>
            <a:miter lim="800000"/>
            <a:headEnd/>
            <a:tailEnd/>
          </a:ln>
        </p:spPr>
      </p:pic>
      <p:sp>
        <p:nvSpPr>
          <p:cNvPr id="952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tr-TR" sz="1800" b="0" i="0" u="none" strike="noStrike" cap="none" normalizeH="0" baseline="0">
                <a:ln>
                  <a:noFill/>
                </a:ln>
                <a:solidFill>
                  <a:schemeClr val="tx1"/>
                </a:solidFill>
                <a:effectLst/>
                <a:latin typeface="Arial" pitchFamily="34" charset="0"/>
                <a:cs typeface="Arial" pitchFamily="34" charset="0"/>
              </a:rPr>
            </a:b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952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tr-TR" sz="1800" b="0" i="0" u="none" strike="noStrike" cap="none" normalizeH="0" baseline="0">
                <a:ln>
                  <a:noFill/>
                </a:ln>
                <a:solidFill>
                  <a:schemeClr val="tx1"/>
                </a:solidFill>
                <a:effectLst/>
                <a:latin typeface="Arial" pitchFamily="34" charset="0"/>
                <a:cs typeface="Arial" pitchFamily="34" charset="0"/>
              </a:rPr>
            </a:b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9" name="8 Dikdörtgen"/>
          <p:cNvSpPr/>
          <p:nvPr/>
        </p:nvSpPr>
        <p:spPr>
          <a:xfrm>
            <a:off x="2357422" y="6000768"/>
            <a:ext cx="4267450" cy="369332"/>
          </a:xfrm>
          <a:prstGeom prst="rect">
            <a:avLst/>
          </a:prstGeom>
        </p:spPr>
        <p:txBody>
          <a:bodyPr wrap="none">
            <a:spAutoFit/>
          </a:bodyPr>
          <a:lstStyle/>
          <a:p>
            <a:r>
              <a:rPr lang="tr-TR" b="1" dirty="0"/>
              <a:t>Bakterilerin mikroskop altındaki görüntüsü</a:t>
            </a:r>
          </a:p>
        </p:txBody>
      </p:sp>
      <p:sp>
        <p:nvSpPr>
          <p:cNvPr id="10" name="9 Dikdörtgen"/>
          <p:cNvSpPr/>
          <p:nvPr/>
        </p:nvSpPr>
        <p:spPr>
          <a:xfrm>
            <a:off x="428596" y="5286388"/>
            <a:ext cx="928694" cy="369332"/>
          </a:xfrm>
          <a:prstGeom prst="rect">
            <a:avLst/>
          </a:prstGeom>
        </p:spPr>
        <p:txBody>
          <a:bodyPr wrap="square">
            <a:spAutoFit/>
          </a:bodyPr>
          <a:lstStyle/>
          <a:p>
            <a:pPr algn="ctr"/>
            <a:r>
              <a:rPr lang="tr-TR" b="1" dirty="0"/>
              <a:t>kok</a:t>
            </a:r>
            <a:endParaRPr lang="tr-TR" dirty="0"/>
          </a:p>
        </p:txBody>
      </p:sp>
      <p:sp>
        <p:nvSpPr>
          <p:cNvPr id="11" name="10 Dikdörtgen"/>
          <p:cNvSpPr/>
          <p:nvPr/>
        </p:nvSpPr>
        <p:spPr>
          <a:xfrm>
            <a:off x="2714612" y="5286388"/>
            <a:ext cx="761747" cy="369332"/>
          </a:xfrm>
          <a:prstGeom prst="rect">
            <a:avLst/>
          </a:prstGeom>
        </p:spPr>
        <p:txBody>
          <a:bodyPr wrap="none">
            <a:spAutoFit/>
          </a:bodyPr>
          <a:lstStyle/>
          <a:p>
            <a:r>
              <a:rPr lang="tr-TR" b="1" dirty="0"/>
              <a:t>çubuk</a:t>
            </a:r>
            <a:endParaRPr lang="tr-TR" dirty="0"/>
          </a:p>
        </p:txBody>
      </p:sp>
      <p:sp>
        <p:nvSpPr>
          <p:cNvPr id="12" name="11 Dikdörtgen"/>
          <p:cNvSpPr/>
          <p:nvPr/>
        </p:nvSpPr>
        <p:spPr>
          <a:xfrm>
            <a:off x="4929190" y="5286388"/>
            <a:ext cx="717376" cy="369332"/>
          </a:xfrm>
          <a:prstGeom prst="rect">
            <a:avLst/>
          </a:prstGeom>
        </p:spPr>
        <p:txBody>
          <a:bodyPr wrap="none">
            <a:spAutoFit/>
          </a:bodyPr>
          <a:lstStyle/>
          <a:p>
            <a:r>
              <a:rPr lang="tr-TR" b="1" dirty="0"/>
              <a:t>virgül</a:t>
            </a:r>
            <a:endParaRPr lang="tr-TR" dirty="0"/>
          </a:p>
        </p:txBody>
      </p:sp>
      <p:sp>
        <p:nvSpPr>
          <p:cNvPr id="13" name="12 Dikdörtgen"/>
          <p:cNvSpPr/>
          <p:nvPr/>
        </p:nvSpPr>
        <p:spPr>
          <a:xfrm>
            <a:off x="7286644" y="5286388"/>
            <a:ext cx="755079" cy="369332"/>
          </a:xfrm>
          <a:prstGeom prst="rect">
            <a:avLst/>
          </a:prstGeom>
        </p:spPr>
        <p:txBody>
          <a:bodyPr wrap="none">
            <a:spAutoFit/>
          </a:bodyPr>
          <a:lstStyle/>
          <a:p>
            <a:r>
              <a:rPr lang="tr-TR" b="1" dirty="0"/>
              <a:t>spiral </a:t>
            </a:r>
            <a:endParaRPr lang="tr-T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643998" cy="6072230"/>
          </a:xfrm>
        </p:spPr>
        <p:txBody>
          <a:bodyPr>
            <a:normAutofit lnSpcReduction="10000"/>
          </a:bodyPr>
          <a:lstStyle/>
          <a:p>
            <a:pPr algn="ctr">
              <a:buNone/>
            </a:pPr>
            <a:r>
              <a:rPr lang="tr-TR" b="1" dirty="0"/>
              <a:t>Bakteriler Gram boyama tekniği ile boyandıklarında verdikleri reaksiyona göre Gram pozitif ve Gram negatif olarak iki ana gruba ayrılır.</a:t>
            </a:r>
          </a:p>
          <a:p>
            <a:pPr algn="ctr">
              <a:buNone/>
            </a:pPr>
            <a:endParaRPr lang="tr-TR" b="1" dirty="0"/>
          </a:p>
          <a:p>
            <a:pPr algn="ctr">
              <a:buNone/>
            </a:pPr>
            <a:r>
              <a:rPr lang="tr-TR" b="1" dirty="0"/>
              <a:t>Bakteriler eşeysiz üreme ile ve genellikle ortadan ikiye bölünerek ürerler. </a:t>
            </a:r>
          </a:p>
          <a:p>
            <a:pPr algn="ctr">
              <a:buNone/>
            </a:pPr>
            <a:endParaRPr lang="tr-TR" b="1" dirty="0"/>
          </a:p>
          <a:p>
            <a:pPr algn="ctr">
              <a:buNone/>
            </a:pPr>
            <a:r>
              <a:rPr lang="tr-TR" b="1" dirty="0"/>
              <a:t>Basit yapılı hücreye </a:t>
            </a:r>
            <a:r>
              <a:rPr lang="tr-TR" b="1" dirty="0" err="1">
                <a:solidFill>
                  <a:srgbClr val="C00000"/>
                </a:solidFill>
              </a:rPr>
              <a:t>prokaryot</a:t>
            </a:r>
            <a:r>
              <a:rPr lang="tr-TR" b="1" dirty="0"/>
              <a:t>, daha gelişmiş hücreye sahip olanlara </a:t>
            </a:r>
            <a:r>
              <a:rPr lang="tr-TR" b="1" dirty="0" err="1">
                <a:solidFill>
                  <a:srgbClr val="C00000"/>
                </a:solidFill>
              </a:rPr>
              <a:t>ökaryot</a:t>
            </a:r>
            <a:r>
              <a:rPr lang="tr-TR" b="1" dirty="0"/>
              <a:t> denir.</a:t>
            </a:r>
            <a:r>
              <a:rPr lang="tr-TR" dirty="0"/>
              <a:t> </a:t>
            </a:r>
          </a:p>
          <a:p>
            <a:pPr algn="ctr">
              <a:buNone/>
            </a:pPr>
            <a:r>
              <a:rPr lang="tr-TR" b="1" dirty="0"/>
              <a:t>Bakteriler </a:t>
            </a:r>
            <a:r>
              <a:rPr lang="tr-TR" b="1" dirty="0" err="1"/>
              <a:t>prokaryot</a:t>
            </a:r>
            <a:r>
              <a:rPr lang="tr-TR" b="1" dirty="0"/>
              <a:t>, </a:t>
            </a:r>
          </a:p>
          <a:p>
            <a:pPr algn="ctr">
              <a:buNone/>
            </a:pPr>
            <a:r>
              <a:rPr lang="tr-TR" b="1" dirty="0"/>
              <a:t>maya, küf, alg ve </a:t>
            </a:r>
            <a:r>
              <a:rPr lang="tr-TR" b="1" dirty="0" err="1"/>
              <a:t>protozoa</a:t>
            </a:r>
            <a:r>
              <a:rPr lang="tr-TR" b="1" dirty="0"/>
              <a:t> </a:t>
            </a:r>
            <a:r>
              <a:rPr lang="tr-TR" b="1" dirty="0" err="1"/>
              <a:t>ökaryottur</a:t>
            </a:r>
            <a:r>
              <a:rPr lang="tr-TR" b="1" dirty="0"/>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b="1" dirty="0">
                <a:solidFill>
                  <a:srgbClr val="C00000"/>
                </a:solidFill>
              </a:rPr>
              <a:t>Spor oluşumu</a:t>
            </a:r>
          </a:p>
          <a:p>
            <a:pPr>
              <a:buNone/>
            </a:pPr>
            <a:endParaRPr lang="tr-TR" b="1" dirty="0">
              <a:solidFill>
                <a:srgbClr val="C00000"/>
              </a:solidFill>
            </a:endParaRPr>
          </a:p>
          <a:p>
            <a:pPr algn="ctr">
              <a:buNone/>
            </a:pPr>
            <a:r>
              <a:rPr lang="de-DE" sz="3600" b="1" i="1" dirty="0" err="1">
                <a:solidFill>
                  <a:srgbClr val="C00000"/>
                </a:solidFill>
              </a:rPr>
              <a:t>Bacillus</a:t>
            </a:r>
            <a:r>
              <a:rPr lang="de-DE" sz="3600" b="1" dirty="0"/>
              <a:t> </a:t>
            </a:r>
            <a:r>
              <a:rPr lang="tr-TR" sz="3600" b="1" dirty="0"/>
              <a:t>ve </a:t>
            </a:r>
            <a:r>
              <a:rPr lang="de-DE" sz="3600" b="1" i="1" dirty="0" err="1">
                <a:solidFill>
                  <a:srgbClr val="C00000"/>
                </a:solidFill>
              </a:rPr>
              <a:t>Clostridium</a:t>
            </a:r>
            <a:r>
              <a:rPr lang="de-DE" sz="3600" b="1" dirty="0"/>
              <a:t> </a:t>
            </a:r>
            <a:r>
              <a:rPr lang="tr-TR" sz="3600" b="1" dirty="0"/>
              <a:t>olarak adlandırılan sadece 2 bakteri cinsi spor oluşturma yeteneğine sahiptir.</a:t>
            </a:r>
          </a:p>
          <a:p>
            <a:pPr algn="ctr">
              <a:buNone/>
            </a:pPr>
            <a:endParaRPr lang="tr-TR" sz="3600" b="1" dirty="0"/>
          </a:p>
          <a:p>
            <a:pPr algn="ctr">
              <a:buNone/>
            </a:pPr>
            <a:r>
              <a:rPr lang="tr-TR" sz="3600" b="1" dirty="0"/>
              <a:t>Bu cinslere ait bakteriler üremeleri için uygun olmayan, olumsuz koşullarda dayanıklı olabilmek, canlılıklarını sürdürebilmek için spor oluşturur.</a:t>
            </a:r>
          </a:p>
        </p:txBody>
      </p:sp>
      <p:pic>
        <p:nvPicPr>
          <p:cNvPr id="5123" name="Picture 3" descr="C:\Users\ACER\Desktop\illustration-bacillus-microorganisms-8682131.jpg"/>
          <p:cNvPicPr>
            <a:picLocks noChangeAspect="1" noChangeArrowheads="1"/>
          </p:cNvPicPr>
          <p:nvPr/>
        </p:nvPicPr>
        <p:blipFill>
          <a:blip r:embed="rId2" cstate="print"/>
          <a:srcRect/>
          <a:stretch>
            <a:fillRect/>
          </a:stretch>
        </p:blipFill>
        <p:spPr bwMode="auto">
          <a:xfrm>
            <a:off x="5643538" y="0"/>
            <a:ext cx="3500462" cy="1685919"/>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86874" cy="6429420"/>
          </a:xfrm>
        </p:spPr>
        <p:txBody>
          <a:bodyPr>
            <a:normAutofit fontScale="92500"/>
          </a:bodyPr>
          <a:lstStyle/>
          <a:p>
            <a:pPr algn="ctr">
              <a:buNone/>
            </a:pPr>
            <a:r>
              <a:rPr lang="tr-TR" sz="3600" b="1" dirty="0"/>
              <a:t>Her bakteri içinde 1 tane spor oluşur. Spor, bakteri içinde bakteri ile beraber veya hücre ölmüş ise tek başına bulunabilir.</a:t>
            </a:r>
          </a:p>
          <a:p>
            <a:pPr algn="ctr">
              <a:buNone/>
            </a:pPr>
            <a:endParaRPr lang="tr-TR" sz="3600" b="1" dirty="0"/>
          </a:p>
          <a:p>
            <a:pPr algn="ctr">
              <a:buNone/>
            </a:pPr>
            <a:r>
              <a:rPr lang="tr-TR" sz="3600" b="1" dirty="0"/>
              <a:t>Uygun koşulları bulduğunda spor çimlenir ve </a:t>
            </a:r>
            <a:r>
              <a:rPr lang="tr-TR" sz="3600" b="1" dirty="0" err="1"/>
              <a:t>vejetatif</a:t>
            </a:r>
            <a:r>
              <a:rPr lang="tr-TR" sz="3600" b="1" dirty="0"/>
              <a:t> hücre şekline dönüşür. </a:t>
            </a:r>
          </a:p>
          <a:p>
            <a:pPr algn="ctr">
              <a:buNone/>
            </a:pPr>
            <a:endParaRPr lang="tr-TR" sz="3600" b="1" dirty="0"/>
          </a:p>
          <a:p>
            <a:pPr algn="ctr">
              <a:buNone/>
            </a:pPr>
            <a:r>
              <a:rPr lang="tr-TR" sz="3600" b="1" dirty="0"/>
              <a:t>1 spordan 1 bakteri meydana gelir. </a:t>
            </a:r>
          </a:p>
          <a:p>
            <a:pPr algn="ctr">
              <a:buNone/>
            </a:pPr>
            <a:endParaRPr lang="tr-TR" sz="3600" b="1" dirty="0"/>
          </a:p>
          <a:p>
            <a:pPr algn="ctr">
              <a:buNone/>
            </a:pPr>
            <a:r>
              <a:rPr lang="tr-TR" sz="3600" b="1" dirty="0"/>
              <a:t>Bu nedenle bakterilerde sporlanma bir üreme aracı değil, hücrenin yapı değiştirmesidir.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lgn="ctr">
              <a:buNone/>
            </a:pPr>
            <a:r>
              <a:rPr lang="tr-TR" sz="4000" b="1" dirty="0"/>
              <a:t>Normal pişirme sıcaklığı </a:t>
            </a:r>
            <a:r>
              <a:rPr lang="tr-TR" sz="4000" b="1" dirty="0" err="1"/>
              <a:t>vejetatif</a:t>
            </a:r>
            <a:r>
              <a:rPr lang="tr-TR" sz="4000" b="1" dirty="0"/>
              <a:t> bakteriyi(normal hücreyi) öldürür fakat sporu öldürmez.</a:t>
            </a:r>
          </a:p>
          <a:p>
            <a:pPr algn="ctr">
              <a:buNone/>
            </a:pPr>
            <a:endParaRPr lang="tr-TR" sz="4000" b="1" dirty="0"/>
          </a:p>
          <a:p>
            <a:pPr algn="ctr">
              <a:buNone/>
            </a:pPr>
            <a:r>
              <a:rPr lang="tr-TR" sz="4000" b="1" dirty="0"/>
              <a:t> Hatta bu sıcaklıklar sporun çimlenmesini hızlandırır, gıda soğuduğu ve uygun çevre koşulları oluştuğu zaman spordan normal hücre oluşur ve hızla üremeye başlar.</a:t>
            </a:r>
          </a:p>
          <a:p>
            <a:pPr algn="ctr">
              <a:buNone/>
            </a:pPr>
            <a:endParaRPr lang="tr-TR" sz="4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5643570" cy="6858000"/>
          </a:xfrm>
        </p:spPr>
        <p:txBody>
          <a:bodyPr>
            <a:normAutofit lnSpcReduction="10000"/>
          </a:bodyPr>
          <a:lstStyle/>
          <a:p>
            <a:pPr algn="just">
              <a:buNone/>
            </a:pPr>
            <a:r>
              <a:rPr lang="tr-TR" sz="3600" b="1" dirty="0"/>
              <a:t>Hijyen evde, işte, okulda, sokakta insanın olduğu her yerde kişisel ve profesyonel uygulamalar ile hastalıkların yayılmasını ve sıklığını azaltır.</a:t>
            </a:r>
          </a:p>
          <a:p>
            <a:pPr algn="just">
              <a:buNone/>
            </a:pPr>
            <a:endParaRPr lang="tr-TR" sz="3600" b="1" dirty="0"/>
          </a:p>
          <a:p>
            <a:pPr algn="just">
              <a:buNone/>
            </a:pPr>
            <a:r>
              <a:rPr lang="tr-TR" sz="3600" b="1" dirty="0"/>
              <a:t>Gıda üretiminde, ilaç ve kozmetik sanayinde kısaca toplu yaşamın her alanında hijyenik olma, kalite güvencesinin bir anahtarıdır.</a:t>
            </a:r>
          </a:p>
        </p:txBody>
      </p:sp>
      <p:pic>
        <p:nvPicPr>
          <p:cNvPr id="9218" name="Picture 2" descr="image10"/>
          <p:cNvPicPr>
            <a:picLocks noChangeAspect="1" noChangeArrowheads="1"/>
          </p:cNvPicPr>
          <p:nvPr/>
        </p:nvPicPr>
        <p:blipFill>
          <a:blip r:embed="rId2" cstate="print"/>
          <a:srcRect/>
          <a:stretch>
            <a:fillRect/>
          </a:stretch>
        </p:blipFill>
        <p:spPr bwMode="auto">
          <a:xfrm rot="10800000">
            <a:off x="5643570" y="0"/>
            <a:ext cx="3500428" cy="685800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lgn="ctr">
              <a:buNone/>
            </a:pPr>
            <a:r>
              <a:rPr lang="tr-TR" sz="3600" b="1" dirty="0"/>
              <a:t>Sporlar kuruluğa, dezenfektanlara ve sıcaklığa direnç gösterir.</a:t>
            </a:r>
          </a:p>
          <a:p>
            <a:pPr algn="ctr">
              <a:buNone/>
            </a:pPr>
            <a:endParaRPr lang="tr-TR" sz="3600" b="1" dirty="0"/>
          </a:p>
          <a:p>
            <a:pPr algn="ctr">
              <a:buNone/>
            </a:pPr>
            <a:r>
              <a:rPr lang="tr-TR" sz="3600" b="1" dirty="0"/>
              <a:t> Sporları ortadan kaldırmak için genellikle 100°</a:t>
            </a:r>
            <a:r>
              <a:rPr lang="tr-TR" sz="3600" b="1" dirty="0" err="1"/>
              <a:t>Cnin</a:t>
            </a:r>
            <a:r>
              <a:rPr lang="tr-TR" sz="3600" b="1" dirty="0"/>
              <a:t> üzerinde yüksek sıcaklıklara ve uzun sürelere ihtiyaç vardır. </a:t>
            </a:r>
          </a:p>
          <a:p>
            <a:pPr algn="ctr">
              <a:buNone/>
            </a:pPr>
            <a:endParaRPr lang="tr-TR" sz="3600" b="1" dirty="0"/>
          </a:p>
          <a:p>
            <a:pPr algn="ctr">
              <a:buNone/>
            </a:pPr>
            <a:r>
              <a:rPr lang="tr-TR" sz="3600" b="1" dirty="0"/>
              <a:t>Bu nedenle bulaşan sporlu mikroorganizmaların uzaklaştırılmasında, gıda hijyeninin sağlanmasında zorluklar yaşanır.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lvl="0" algn="ctr">
              <a:buNone/>
            </a:pPr>
            <a:endParaRPr lang="tr-TR" sz="4000" b="1" dirty="0"/>
          </a:p>
          <a:p>
            <a:pPr lvl="0" algn="ctr">
              <a:buNone/>
            </a:pPr>
            <a:r>
              <a:rPr lang="tr-TR" sz="4000" b="1" dirty="0"/>
              <a:t>Düşük asitli konserve gıdalara uygulanan ısısal işlemde </a:t>
            </a:r>
            <a:r>
              <a:rPr lang="de-DE" sz="4000" b="1" i="1" dirty="0" err="1">
                <a:solidFill>
                  <a:srgbClr val="C00000"/>
                </a:solidFill>
              </a:rPr>
              <a:t>Clostridium</a:t>
            </a:r>
            <a:r>
              <a:rPr lang="de-DE" sz="4000" b="1" i="1" dirty="0">
                <a:solidFill>
                  <a:srgbClr val="C00000"/>
                </a:solidFill>
              </a:rPr>
              <a:t> </a:t>
            </a:r>
            <a:r>
              <a:rPr lang="de-DE" sz="4000" b="1" i="1" dirty="0" err="1">
                <a:solidFill>
                  <a:srgbClr val="C00000"/>
                </a:solidFill>
              </a:rPr>
              <a:t>botulinum</a:t>
            </a:r>
            <a:r>
              <a:rPr lang="de-DE" sz="4000" b="1" dirty="0">
                <a:solidFill>
                  <a:srgbClr val="C00000"/>
                </a:solidFill>
              </a:rPr>
              <a:t> </a:t>
            </a:r>
            <a:r>
              <a:rPr lang="tr-TR" sz="4000" b="1" dirty="0"/>
              <a:t>sporlarının öldürülmesi hedeflenir ve uygulanan süre ve sıcaklık ona göre ayarlanır.</a:t>
            </a:r>
          </a:p>
          <a:p>
            <a:pPr algn="ctr">
              <a:buNone/>
            </a:pPr>
            <a:endParaRPr lang="tr-TR" sz="4000"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92500" lnSpcReduction="20000"/>
          </a:bodyPr>
          <a:lstStyle/>
          <a:p>
            <a:pPr>
              <a:buNone/>
            </a:pPr>
            <a:r>
              <a:rPr lang="tr-TR" b="1" dirty="0">
                <a:solidFill>
                  <a:srgbClr val="C00000"/>
                </a:solidFill>
              </a:rPr>
              <a:t>Toksin üretimi</a:t>
            </a:r>
          </a:p>
          <a:p>
            <a:pPr algn="ctr">
              <a:buNone/>
            </a:pPr>
            <a:r>
              <a:rPr lang="tr-TR" sz="4000" b="1" dirty="0"/>
              <a:t>Belli bakteriler toksin olarak bilinen zehirler üretir. </a:t>
            </a:r>
          </a:p>
          <a:p>
            <a:pPr algn="ctr">
              <a:buNone/>
            </a:pPr>
            <a:endParaRPr lang="tr-TR" sz="4000" b="1" dirty="0"/>
          </a:p>
          <a:p>
            <a:pPr algn="ctr">
              <a:buNone/>
            </a:pPr>
            <a:r>
              <a:rPr lang="tr-TR" sz="4000" b="1" dirty="0"/>
              <a:t>Bazı toksinler, hafif hastalık belirtilerine neden olurken, bazıları da hayati tehlike oluşturur.</a:t>
            </a:r>
          </a:p>
          <a:p>
            <a:pPr algn="ctr">
              <a:buNone/>
            </a:pPr>
            <a:endParaRPr lang="tr-TR" sz="4000" b="1" dirty="0"/>
          </a:p>
          <a:p>
            <a:pPr algn="ctr">
              <a:buNone/>
            </a:pPr>
            <a:r>
              <a:rPr lang="tr-TR" sz="4000" b="1" dirty="0"/>
              <a:t>Örneğin </a:t>
            </a:r>
            <a:r>
              <a:rPr lang="de-DE" sz="4000" b="1" i="1" dirty="0" err="1">
                <a:solidFill>
                  <a:srgbClr val="C00000"/>
                </a:solidFill>
              </a:rPr>
              <a:t>Clostridium</a:t>
            </a:r>
            <a:r>
              <a:rPr lang="de-DE" sz="4000" b="1" i="1" dirty="0">
                <a:solidFill>
                  <a:srgbClr val="C00000"/>
                </a:solidFill>
              </a:rPr>
              <a:t> </a:t>
            </a:r>
            <a:r>
              <a:rPr lang="de-DE" sz="4000" b="1" i="1" dirty="0" err="1">
                <a:solidFill>
                  <a:srgbClr val="C00000"/>
                </a:solidFill>
              </a:rPr>
              <a:t>botulinum</a:t>
            </a:r>
            <a:r>
              <a:rPr lang="de-DE" sz="4000" b="1" dirty="0"/>
              <a:t> </a:t>
            </a:r>
            <a:r>
              <a:rPr lang="tr-TR" sz="4000" b="1" dirty="0"/>
              <a:t>dünyanın bilinen en güçlü biyolojik zehrini üretir ve genellikle ölümlere neden olur.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429420"/>
          </a:xfrm>
        </p:spPr>
        <p:txBody>
          <a:bodyPr>
            <a:normAutofit fontScale="92500" lnSpcReduction="10000"/>
          </a:bodyPr>
          <a:lstStyle/>
          <a:p>
            <a:pPr>
              <a:buNone/>
            </a:pPr>
            <a:r>
              <a:rPr lang="en-US" b="1" dirty="0" err="1">
                <a:solidFill>
                  <a:srgbClr val="C00000"/>
                </a:solidFill>
              </a:rPr>
              <a:t>Ekzotoksinler</a:t>
            </a:r>
            <a:endParaRPr lang="tr-TR" b="1" dirty="0">
              <a:solidFill>
                <a:srgbClr val="C00000"/>
              </a:solidFill>
            </a:endParaRPr>
          </a:p>
          <a:p>
            <a:pPr algn="ctr">
              <a:buNone/>
            </a:pPr>
            <a:r>
              <a:rPr lang="tr-TR" sz="3600" b="1" dirty="0"/>
              <a:t>Hücrenin üremesi sırasında hücre dışına salgılanan toksinlere </a:t>
            </a:r>
            <a:r>
              <a:rPr lang="tr-TR" sz="3600" b="1" dirty="0" err="1">
                <a:solidFill>
                  <a:srgbClr val="C00000"/>
                </a:solidFill>
              </a:rPr>
              <a:t>ekzotoksin</a:t>
            </a:r>
            <a:r>
              <a:rPr lang="tr-TR" sz="3600" b="1" dirty="0"/>
              <a:t> denir.</a:t>
            </a:r>
          </a:p>
          <a:p>
            <a:pPr algn="ctr">
              <a:buNone/>
            </a:pPr>
            <a:endParaRPr lang="tr-TR" sz="3600" b="1" dirty="0"/>
          </a:p>
          <a:p>
            <a:pPr algn="ctr">
              <a:buNone/>
            </a:pPr>
            <a:r>
              <a:rPr lang="tr-TR" sz="3600" b="1" dirty="0"/>
              <a:t>Bu toksinler </a:t>
            </a:r>
            <a:r>
              <a:rPr lang="tr-TR" sz="3600" b="1" dirty="0" err="1"/>
              <a:t>mikrobiyal</a:t>
            </a:r>
            <a:r>
              <a:rPr lang="tr-TR" sz="3600" b="1" dirty="0"/>
              <a:t> üremenin olduğu yerden ayrılıp, vücudun zarar verecekleri bölgesine gider ve zarar verdikleri yerlere göre değişik isimler alır.</a:t>
            </a:r>
          </a:p>
          <a:p>
            <a:pPr algn="ctr">
              <a:buNone/>
            </a:pPr>
            <a:endParaRPr lang="tr-TR" sz="3600" b="1" dirty="0"/>
          </a:p>
          <a:p>
            <a:pPr algn="ctr">
              <a:buNone/>
            </a:pPr>
            <a:r>
              <a:rPr lang="tr-TR" sz="3600" b="1" dirty="0"/>
              <a:t> Örneğin sinir sistemini etkileyen toksine </a:t>
            </a:r>
            <a:r>
              <a:rPr lang="tr-TR" sz="3600" b="1" dirty="0" err="1"/>
              <a:t>nörotoksin</a:t>
            </a:r>
            <a:r>
              <a:rPr lang="tr-TR" sz="3600" b="1" dirty="0"/>
              <a:t>, ince bağırsağı etkileyerek ishale neden olan toksinlere </a:t>
            </a:r>
            <a:r>
              <a:rPr lang="tr-TR" sz="3600" b="1" dirty="0" err="1"/>
              <a:t>enterotoksin</a:t>
            </a:r>
            <a:r>
              <a:rPr lang="tr-TR" sz="3600" b="1" dirty="0"/>
              <a:t> denir.</a:t>
            </a:r>
          </a:p>
          <a:p>
            <a:pPr algn="ctr">
              <a:buNone/>
            </a:pPr>
            <a:endParaRPr lang="tr-TR"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err="1"/>
              <a:t>Ekzotoksinler</a:t>
            </a:r>
            <a:r>
              <a:rPr lang="tr-TR" sz="4000" b="1" dirty="0"/>
              <a:t>, çok </a:t>
            </a:r>
            <a:r>
              <a:rPr lang="tr-TR" sz="4000" b="1" dirty="0" err="1"/>
              <a:t>toksik</a:t>
            </a:r>
            <a:r>
              <a:rPr lang="tr-TR" sz="4000" b="1" dirty="0"/>
              <a:t> olup, genellikle gram pozitif bakteriler tarafından üretilir. </a:t>
            </a:r>
          </a:p>
          <a:p>
            <a:pPr algn="ctr">
              <a:buNone/>
            </a:pPr>
            <a:endParaRPr lang="tr-TR" sz="4000" b="1" dirty="0"/>
          </a:p>
          <a:p>
            <a:pPr algn="ctr">
              <a:buNone/>
            </a:pPr>
            <a:r>
              <a:rPr lang="en-US" sz="4000" b="1" i="1" dirty="0">
                <a:solidFill>
                  <a:srgbClr val="C00000"/>
                </a:solidFill>
              </a:rPr>
              <a:t>Staphylococcus </a:t>
            </a:r>
            <a:r>
              <a:rPr lang="en-US" sz="4000" b="1" i="1" dirty="0" err="1">
                <a:solidFill>
                  <a:srgbClr val="C00000"/>
                </a:solidFill>
              </a:rPr>
              <a:t>aureus</a:t>
            </a:r>
            <a:r>
              <a:rPr lang="en-US" sz="4000" b="1" dirty="0">
                <a:solidFill>
                  <a:srgbClr val="C00000"/>
                </a:solidFill>
              </a:rPr>
              <a:t> </a:t>
            </a:r>
            <a:r>
              <a:rPr lang="tr-TR" sz="4000" b="1" dirty="0"/>
              <a:t>ve </a:t>
            </a:r>
            <a:r>
              <a:rPr lang="en-US" sz="4000" b="1" i="1" dirty="0">
                <a:solidFill>
                  <a:srgbClr val="C00000"/>
                </a:solidFill>
              </a:rPr>
              <a:t>Bacillus </a:t>
            </a:r>
            <a:r>
              <a:rPr lang="de-DE" sz="4000" b="1" i="1" dirty="0" err="1">
                <a:solidFill>
                  <a:srgbClr val="C00000"/>
                </a:solidFill>
              </a:rPr>
              <a:t>cereus</a:t>
            </a:r>
            <a:r>
              <a:rPr lang="tr-TR" sz="4000" b="1" dirty="0">
                <a:solidFill>
                  <a:srgbClr val="C00000"/>
                </a:solidFill>
              </a:rPr>
              <a:t> </a:t>
            </a:r>
            <a:r>
              <a:rPr lang="tr-TR" sz="4000" b="1" dirty="0"/>
              <a:t>belirli sayıya ulaşınca toksin üretir.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err="1"/>
              <a:t>Ekzotoksinler</a:t>
            </a:r>
            <a:r>
              <a:rPr lang="tr-TR" sz="4000" b="1" dirty="0"/>
              <a:t> genellikle gıdada üretilir. </a:t>
            </a:r>
          </a:p>
          <a:p>
            <a:pPr algn="ctr">
              <a:buNone/>
            </a:pPr>
            <a:endParaRPr lang="tr-TR" sz="4000" b="1" i="1" dirty="0"/>
          </a:p>
          <a:p>
            <a:pPr algn="ctr">
              <a:buNone/>
            </a:pPr>
            <a:r>
              <a:rPr lang="en-US" sz="4000" b="1" i="1" dirty="0"/>
              <a:t>Staphylococcus </a:t>
            </a:r>
            <a:r>
              <a:rPr lang="en-US" sz="4000" b="1" i="1" dirty="0" err="1"/>
              <a:t>aureus</a:t>
            </a:r>
            <a:r>
              <a:rPr lang="en-US" sz="4000" b="1" dirty="0"/>
              <a:t> </a:t>
            </a:r>
            <a:r>
              <a:rPr lang="tr-TR" sz="4000" b="1" dirty="0"/>
              <a:t>toksini gibi bazı toksinler ısıya çok dayanıklıdır. </a:t>
            </a:r>
          </a:p>
          <a:p>
            <a:pPr algn="ctr">
              <a:buNone/>
            </a:pPr>
            <a:endParaRPr lang="tr-TR" sz="4000"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t>Bu nedenle pişirme ile bakteri ölür fakat toksin etkilenmez ve böyle bir gıda yenirse zehirlenme görülür.</a:t>
            </a:r>
          </a:p>
          <a:p>
            <a:pPr algn="ctr">
              <a:buNone/>
            </a:pPr>
            <a:endParaRPr lang="tr-TR" sz="4000" b="1" dirty="0"/>
          </a:p>
          <a:p>
            <a:pPr algn="ctr">
              <a:buNone/>
            </a:pPr>
            <a:r>
              <a:rPr lang="en-US" sz="4000" b="1" dirty="0" err="1"/>
              <a:t>Botulinum</a:t>
            </a:r>
            <a:r>
              <a:rPr lang="en-US" sz="4000" b="1" dirty="0"/>
              <a:t> </a:t>
            </a:r>
            <a:r>
              <a:rPr lang="tr-TR" sz="4000" b="1" dirty="0"/>
              <a:t>toksini ise ısıya dirençli değildir, gıda kaynatıldığında etkisiz hale gelir.</a:t>
            </a:r>
          </a:p>
          <a:p>
            <a:pPr algn="ctr">
              <a:buNone/>
            </a:pPr>
            <a:endParaRPr lang="tr-TR" sz="40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buNone/>
            </a:pPr>
            <a:r>
              <a:rPr lang="tr-TR" sz="3600" b="1" dirty="0" err="1">
                <a:solidFill>
                  <a:srgbClr val="C00000"/>
                </a:solidFill>
              </a:rPr>
              <a:t>Endotoksinler</a:t>
            </a:r>
            <a:endParaRPr lang="tr-TR" sz="3600" b="1" dirty="0">
              <a:solidFill>
                <a:srgbClr val="C00000"/>
              </a:solidFill>
            </a:endParaRPr>
          </a:p>
          <a:p>
            <a:pPr>
              <a:buNone/>
            </a:pPr>
            <a:endParaRPr lang="tr-TR" b="1" dirty="0">
              <a:solidFill>
                <a:srgbClr val="C00000"/>
              </a:solidFill>
            </a:endParaRPr>
          </a:p>
          <a:p>
            <a:pPr algn="ctr">
              <a:buNone/>
            </a:pPr>
            <a:r>
              <a:rPr lang="tr-TR" sz="4000" b="1" dirty="0"/>
              <a:t>Bunlar hücre duvarının bir kısmında oluşur ve bakterinin ölümü ile açığa çıkar.</a:t>
            </a:r>
          </a:p>
          <a:p>
            <a:pPr algn="ctr">
              <a:buNone/>
            </a:pPr>
            <a:endParaRPr lang="tr-TR" sz="4000" b="1" dirty="0"/>
          </a:p>
          <a:p>
            <a:pPr algn="ctr">
              <a:buNone/>
            </a:pPr>
            <a:r>
              <a:rPr lang="tr-TR" sz="4000" b="1" dirty="0"/>
              <a:t> Hücre canlıyken </a:t>
            </a:r>
            <a:r>
              <a:rPr lang="tr-TR" sz="4000" b="1" dirty="0" err="1"/>
              <a:t>ekzotoksinde</a:t>
            </a:r>
            <a:r>
              <a:rPr lang="tr-TR" sz="4000" b="1" dirty="0"/>
              <a:t> olduğu gibi hücre dışına çıkamaz.</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r>
              <a:rPr lang="tr-TR" sz="4000" b="1" dirty="0"/>
              <a:t>Hücre duvarının zarara uğraması dolayısı ile mikroorganizmanın ölmesi ile </a:t>
            </a:r>
            <a:r>
              <a:rPr lang="tr-TR" sz="4000" b="1" dirty="0" err="1"/>
              <a:t>endotoksinler</a:t>
            </a:r>
            <a:r>
              <a:rPr lang="tr-TR" sz="4000" b="1" dirty="0"/>
              <a:t> serbest kalır ve ateş, iltihap, doku hasarı gibi belirtilerle enfeksiyonlara yol açarlar.</a:t>
            </a:r>
          </a:p>
          <a:p>
            <a:pPr algn="ctr">
              <a:buNone/>
            </a:pPr>
            <a:endParaRPr lang="tr-TR" sz="4000" b="1" dirty="0"/>
          </a:p>
          <a:p>
            <a:pPr algn="ctr">
              <a:buNone/>
            </a:pPr>
            <a:r>
              <a:rPr lang="tr-TR" sz="4000" b="1" dirty="0"/>
              <a:t>Genellikle </a:t>
            </a:r>
            <a:r>
              <a:rPr lang="de-DE" sz="4000" b="1" i="1" dirty="0"/>
              <a:t>Salmonella </a:t>
            </a:r>
            <a:r>
              <a:rPr lang="tr-TR" sz="4000" b="1" dirty="0"/>
              <a:t>gibi Gram negatif bakteriler tarafından üretilir.</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357166"/>
            <a:ext cx="8501122" cy="6286544"/>
          </a:xfrm>
        </p:spPr>
        <p:txBody>
          <a:bodyPr>
            <a:normAutofit lnSpcReduction="10000"/>
          </a:bodyPr>
          <a:lstStyle/>
          <a:p>
            <a:pPr>
              <a:buNone/>
            </a:pPr>
            <a:r>
              <a:rPr lang="tr-TR" b="1" dirty="0">
                <a:solidFill>
                  <a:srgbClr val="C00000"/>
                </a:solidFill>
              </a:rPr>
              <a:t>Mantar</a:t>
            </a:r>
          </a:p>
          <a:p>
            <a:pPr algn="ctr">
              <a:buNone/>
            </a:pPr>
            <a:r>
              <a:rPr lang="tr-TR" sz="4000" b="1" dirty="0"/>
              <a:t>Mantar, bitkiler aleminin kök, gövde ve yaprakları oluşmamış üyeleri olarak tanımlanır.</a:t>
            </a:r>
          </a:p>
          <a:p>
            <a:pPr algn="ctr">
              <a:buNone/>
            </a:pPr>
            <a:endParaRPr lang="tr-TR" sz="4000" b="1" dirty="0"/>
          </a:p>
          <a:p>
            <a:pPr lvl="0" algn="ctr">
              <a:buNone/>
            </a:pPr>
            <a:r>
              <a:rPr lang="tr-TR" sz="4000" b="1" dirty="0"/>
              <a:t>Yeşil pigment maddesi içermez ve bunun için fotosentez yapamazlar.</a:t>
            </a:r>
          </a:p>
          <a:p>
            <a:pPr lvl="0" algn="ctr">
              <a:buNone/>
            </a:pPr>
            <a:endParaRPr lang="tr-TR" sz="4000" b="1" dirty="0"/>
          </a:p>
          <a:p>
            <a:pPr lvl="0" algn="ctr">
              <a:buNone/>
            </a:pPr>
            <a:r>
              <a:rPr lang="tr-TR" sz="4000" b="1" dirty="0"/>
              <a:t> Bakteriden daha büyük olup, yapısal bakımdan daha karmaşıktır.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gn="ctr">
              <a:buNone/>
            </a:pPr>
            <a:r>
              <a:rPr lang="tr-TR" sz="3600" b="1" dirty="0">
                <a:solidFill>
                  <a:srgbClr val="C00000"/>
                </a:solidFill>
              </a:rPr>
              <a:t>Hijyenin Önemi</a:t>
            </a:r>
          </a:p>
          <a:p>
            <a:pPr algn="ctr">
              <a:buNone/>
            </a:pPr>
            <a:endParaRPr lang="tr-TR" sz="3600" b="1" dirty="0">
              <a:solidFill>
                <a:srgbClr val="C00000"/>
              </a:solidFill>
            </a:endParaRPr>
          </a:p>
          <a:p>
            <a:pPr algn="ctr">
              <a:buNone/>
            </a:pPr>
            <a:r>
              <a:rPr lang="tr-TR" sz="3600" b="1" dirty="0"/>
              <a:t>Toplumda sağlıklı birey sayısı ne kadar fazla ise o toplum ekonomik yönden o kadar güçlü hale gelir. </a:t>
            </a:r>
          </a:p>
          <a:p>
            <a:pPr algn="ctr">
              <a:buNone/>
            </a:pPr>
            <a:endParaRPr lang="tr-TR" sz="3600" b="1" dirty="0"/>
          </a:p>
          <a:p>
            <a:pPr algn="ctr">
              <a:buNone/>
            </a:pPr>
            <a:r>
              <a:rPr lang="tr-TR" sz="3600" b="1" dirty="0"/>
              <a:t>Tüm toplum ve kişiler için sağlıklı yaşamak temel bir amaçtır. </a:t>
            </a:r>
          </a:p>
          <a:p>
            <a:pPr>
              <a:buNone/>
            </a:pPr>
            <a:endParaRPr lang="tr-TR"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r>
              <a:rPr lang="tr-TR" sz="4000" b="1" dirty="0"/>
              <a:t>Mitokondri, </a:t>
            </a:r>
            <a:r>
              <a:rPr lang="tr-TR" sz="4000" b="1" dirty="0" err="1"/>
              <a:t>golgi</a:t>
            </a:r>
            <a:r>
              <a:rPr lang="tr-TR" sz="4000" b="1" dirty="0"/>
              <a:t> cisimciği ve kloroplast gibi farklı görevleri olan ve bakterilerde bulunmayan </a:t>
            </a:r>
            <a:r>
              <a:rPr lang="tr-TR" sz="4000" b="1" dirty="0" err="1"/>
              <a:t>organelleri</a:t>
            </a:r>
            <a:r>
              <a:rPr lang="tr-TR" sz="4000" b="1" dirty="0"/>
              <a:t> vardır.</a:t>
            </a:r>
          </a:p>
          <a:p>
            <a:pPr algn="ctr">
              <a:buNone/>
            </a:pPr>
            <a:endParaRPr lang="tr-TR" sz="4000" b="1" dirty="0"/>
          </a:p>
          <a:p>
            <a:pPr algn="ctr">
              <a:buNone/>
            </a:pPr>
            <a:r>
              <a:rPr lang="tr-TR" sz="4000" b="1" dirty="0"/>
              <a:t> Mantarların yemeklik mantar, küf, maya gibi birçok değişik şekil ve yapıda olanları bulunmaktadır.</a:t>
            </a:r>
          </a:p>
          <a:p>
            <a:pPr>
              <a:buNone/>
            </a:pPr>
            <a:endParaRPr lang="tr-T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endParaRPr lang="tr-TR" sz="4000" b="1" dirty="0"/>
          </a:p>
          <a:p>
            <a:pPr algn="ctr">
              <a:buNone/>
            </a:pPr>
            <a:r>
              <a:rPr lang="tr-TR" sz="4000" b="1" dirty="0"/>
              <a:t>Maya ve küf hücreleri de spor oluşturur. Bunlar da bakteri sporları gibi çevre koşullarına daha dayanıklıdır. </a:t>
            </a:r>
          </a:p>
          <a:p>
            <a:pPr algn="ctr">
              <a:buNone/>
            </a:pPr>
            <a:r>
              <a:rPr lang="tr-TR" sz="4000" b="1" dirty="0"/>
              <a:t>Ancak bu sporlar bir üreme aracıdır.</a:t>
            </a:r>
          </a:p>
          <a:p>
            <a:pPr algn="ctr">
              <a:buNone/>
            </a:pPr>
            <a:endParaRPr lang="tr-TR" sz="4000" b="1" dirty="0"/>
          </a:p>
          <a:p>
            <a:pPr algn="ctr">
              <a:buNone/>
            </a:pPr>
            <a:endParaRPr lang="tr-TR" sz="4000"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Maya ve küf hücreleri yapı bakımından daha gelişmiştir.</a:t>
            </a:r>
          </a:p>
          <a:p>
            <a:pPr algn="ctr">
              <a:buNone/>
            </a:pPr>
            <a:r>
              <a:rPr lang="tr-TR" sz="4000" b="1" dirty="0"/>
              <a:t> </a:t>
            </a:r>
          </a:p>
          <a:p>
            <a:pPr algn="ctr">
              <a:buNone/>
            </a:pPr>
            <a:r>
              <a:rPr lang="tr-TR" sz="4000" b="1" dirty="0"/>
              <a:t>Bakterilerde görülmeyen erkek ve dişi hücreler mevcut olup, bunların birleşmesi ile eşeyli  üreme tarzı gösterirler.</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lvl="0">
              <a:buNone/>
            </a:pPr>
            <a:r>
              <a:rPr lang="tr-TR" b="1" dirty="0">
                <a:solidFill>
                  <a:srgbClr val="C00000"/>
                </a:solidFill>
              </a:rPr>
              <a:t>Maya</a:t>
            </a:r>
          </a:p>
          <a:p>
            <a:pPr algn="ctr">
              <a:buNone/>
            </a:pPr>
            <a:r>
              <a:rPr lang="tr-TR" sz="4000" b="1" dirty="0"/>
              <a:t>Mayalar, tek hücreli mantarlar olarak bilinir ve misel oluşturmaz. </a:t>
            </a:r>
          </a:p>
          <a:p>
            <a:pPr algn="ctr">
              <a:buNone/>
            </a:pPr>
            <a:endParaRPr lang="tr-TR" sz="4000" b="1" dirty="0"/>
          </a:p>
          <a:p>
            <a:pPr algn="ctr">
              <a:buNone/>
            </a:pPr>
            <a:r>
              <a:rPr lang="tr-TR" sz="4000" b="1" dirty="0"/>
              <a:t>Mayalar 5 </a:t>
            </a:r>
            <a:r>
              <a:rPr lang="tr-TR" sz="4000" b="1" dirty="0" err="1">
                <a:cs typeface="Calibri"/>
              </a:rPr>
              <a:t>μ</a:t>
            </a:r>
            <a:r>
              <a:rPr lang="tr-TR" sz="4000" b="1" dirty="0" err="1"/>
              <a:t>m</a:t>
            </a:r>
            <a:r>
              <a:rPr lang="tr-TR" sz="4000" b="1" dirty="0"/>
              <a:t> çapından 100</a:t>
            </a:r>
            <a:r>
              <a:rPr lang="tr-TR" sz="4000" b="1" dirty="0">
                <a:cs typeface="Calibri"/>
              </a:rPr>
              <a:t> </a:t>
            </a:r>
            <a:r>
              <a:rPr lang="tr-TR" sz="4000" b="1" dirty="0" err="1">
                <a:cs typeface="Calibri"/>
              </a:rPr>
              <a:t>μ</a:t>
            </a:r>
            <a:r>
              <a:rPr lang="tr-TR" sz="4000" b="1" dirty="0" err="1"/>
              <a:t>m</a:t>
            </a:r>
            <a:r>
              <a:rPr lang="tr-TR" sz="4000" b="1" dirty="0"/>
              <a:t> uzunluğa kadar değişik büyüklüklerde yuvarlak ve elips şeklinde olabilir.</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Autofit/>
          </a:bodyPr>
          <a:lstStyle/>
          <a:p>
            <a:pPr algn="ctr">
              <a:buNone/>
            </a:pPr>
            <a:endParaRPr lang="tr-TR" sz="3600" b="1" dirty="0"/>
          </a:p>
          <a:p>
            <a:pPr algn="ctr">
              <a:buNone/>
            </a:pPr>
            <a:r>
              <a:rPr lang="tr-TR" sz="3600" b="1" dirty="0"/>
              <a:t>Mayalar geniş bir </a:t>
            </a:r>
            <a:r>
              <a:rPr lang="tr-TR" sz="3600" b="1" dirty="0" err="1"/>
              <a:t>pH</a:t>
            </a:r>
            <a:r>
              <a:rPr lang="tr-TR" sz="3600" b="1" dirty="0"/>
              <a:t> aralığında üreyebilme yeteneğinde olup, büyük bir kısmı % 55-60 şeker bulunan ortamda gelişebilir.</a:t>
            </a:r>
          </a:p>
          <a:p>
            <a:pPr algn="ctr">
              <a:buNone/>
            </a:pPr>
            <a:endParaRPr lang="tr-TR" sz="3600" b="1" dirty="0"/>
          </a:p>
          <a:p>
            <a:pPr>
              <a:buNone/>
            </a:pPr>
            <a:r>
              <a:rPr lang="tr-TR" sz="3600" b="1" dirty="0"/>
              <a:t> </a:t>
            </a:r>
            <a:r>
              <a:rPr lang="tr-TR" b="1" dirty="0" err="1">
                <a:solidFill>
                  <a:srgbClr val="C00000"/>
                </a:solidFill>
              </a:rPr>
              <a:t>pH</a:t>
            </a:r>
            <a:r>
              <a:rPr lang="tr-TR" b="1" dirty="0">
                <a:solidFill>
                  <a:srgbClr val="C00000"/>
                </a:solidFill>
              </a:rPr>
              <a:t> değeri: </a:t>
            </a:r>
            <a:r>
              <a:rPr lang="tr-TR" b="1" dirty="0"/>
              <a:t>Hidrojen iyonu konsantrasyonu</a:t>
            </a:r>
          </a:p>
          <a:p>
            <a:pPr>
              <a:buNone/>
            </a:pPr>
            <a:r>
              <a:rPr lang="tr-TR" sz="3600" b="1" dirty="0">
                <a:solidFill>
                  <a:srgbClr val="C00000"/>
                </a:solidFill>
              </a:rPr>
              <a:t>Su aktivitesi (</a:t>
            </a:r>
            <a:r>
              <a:rPr lang="tr-TR" sz="3600" b="1" dirty="0" err="1">
                <a:solidFill>
                  <a:srgbClr val="C00000"/>
                </a:solidFill>
              </a:rPr>
              <a:t>a</a:t>
            </a:r>
            <a:r>
              <a:rPr lang="tr-TR" sz="3600" b="1" baseline="-25000" dirty="0" err="1">
                <a:solidFill>
                  <a:srgbClr val="C00000"/>
                </a:solidFill>
              </a:rPr>
              <a:t>w</a:t>
            </a:r>
            <a:r>
              <a:rPr lang="tr-TR" sz="3600" b="1" dirty="0">
                <a:solidFill>
                  <a:srgbClr val="C00000"/>
                </a:solidFill>
              </a:rPr>
              <a:t>):</a:t>
            </a:r>
            <a:r>
              <a:rPr lang="tr-TR" sz="3600" b="1" dirty="0"/>
              <a:t>Mikroorganizmanın kullanabileceği su miktarı.</a:t>
            </a:r>
          </a:p>
          <a:p>
            <a:pPr algn="ctr">
              <a:buNone/>
            </a:pPr>
            <a:r>
              <a:rPr lang="tr-TR" sz="3600" b="1" dirty="0"/>
              <a:t> </a:t>
            </a:r>
          </a:p>
          <a:p>
            <a:pPr algn="ctr">
              <a:buNone/>
            </a:pPr>
            <a:r>
              <a:rPr lang="tr-TR" sz="3600" b="1" dirty="0"/>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normAutofit/>
          </a:bodyPr>
          <a:lstStyle/>
          <a:p>
            <a:pPr algn="ctr">
              <a:buNone/>
            </a:pPr>
            <a:endParaRPr lang="tr-TR" sz="4000" b="1" dirty="0"/>
          </a:p>
          <a:p>
            <a:pPr algn="ctr">
              <a:buNone/>
            </a:pPr>
            <a:r>
              <a:rPr lang="tr-TR" sz="4000" b="1" dirty="0"/>
              <a:t>En iyi gelişme gösterdikleri </a:t>
            </a:r>
            <a:r>
              <a:rPr lang="tr-TR" sz="4000" b="1" dirty="0" err="1"/>
              <a:t>pH</a:t>
            </a:r>
            <a:r>
              <a:rPr lang="tr-TR" sz="4000" b="1" dirty="0"/>
              <a:t> değerleri 4,0- 6,5 arasında olmakla beraber, </a:t>
            </a:r>
            <a:r>
              <a:rPr lang="tr-TR" sz="4000" b="1" dirty="0" err="1"/>
              <a:t>pH</a:t>
            </a:r>
            <a:r>
              <a:rPr lang="tr-TR" sz="4000" b="1" dirty="0"/>
              <a:t> değeri 1,5-3,5 olan asidik ortamlarda ve </a:t>
            </a:r>
            <a:r>
              <a:rPr lang="tr-TR" sz="4000" b="1" dirty="0" err="1"/>
              <a:t>pH</a:t>
            </a:r>
            <a:r>
              <a:rPr lang="tr-TR" sz="4000" b="1" dirty="0"/>
              <a:t> değeri 11 olan alkali ortamlarda da gelişebilirler.</a:t>
            </a:r>
            <a:endParaRPr lang="tr-TR" sz="40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lnSpcReduction="10000"/>
          </a:bodyPr>
          <a:lstStyle/>
          <a:p>
            <a:pPr algn="ctr">
              <a:buNone/>
            </a:pPr>
            <a:r>
              <a:rPr lang="tr-TR" sz="3600" b="1" dirty="0"/>
              <a:t>Mayalar için minimal su aktivitesi değeri 0,87- 0,94 arasındadır.</a:t>
            </a:r>
          </a:p>
          <a:p>
            <a:pPr algn="ctr">
              <a:buNone/>
            </a:pPr>
            <a:endParaRPr lang="tr-TR" b="1" dirty="0"/>
          </a:p>
          <a:p>
            <a:pPr algn="ctr">
              <a:buNone/>
            </a:pPr>
            <a:r>
              <a:rPr lang="tr-TR" sz="4000" b="1" dirty="0"/>
              <a:t>Maya kolonileri genellikle yapışkan ve nemli görünümde ve krem beyazı renktedir.</a:t>
            </a:r>
          </a:p>
          <a:p>
            <a:pPr algn="ctr">
              <a:buNone/>
            </a:pPr>
            <a:endParaRPr lang="tr-TR" sz="4000" b="1" dirty="0"/>
          </a:p>
          <a:p>
            <a:pPr algn="ctr">
              <a:buNone/>
            </a:pPr>
            <a:r>
              <a:rPr lang="tr-TR" sz="4000" b="1" dirty="0"/>
              <a:t> Mayalar krem renk dışında, pembeden kırmızıya kadar değişen renklerde de pigment oluşturabilir.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ctr">
              <a:buNone/>
            </a:pPr>
            <a:endParaRPr lang="tr-TR" sz="4000" b="1" dirty="0"/>
          </a:p>
          <a:p>
            <a:pPr algn="ctr">
              <a:buNone/>
            </a:pPr>
            <a:r>
              <a:rPr lang="tr-TR" sz="4000" b="1" dirty="0"/>
              <a:t>Mayalar ekmek, bira, şarap gibi gıdaların üretiminde kullanılır.</a:t>
            </a:r>
          </a:p>
          <a:p>
            <a:pPr algn="ctr">
              <a:buNone/>
            </a:pPr>
            <a:endParaRPr lang="tr-TR" sz="4000" b="1" dirty="0"/>
          </a:p>
          <a:p>
            <a:pPr algn="ctr">
              <a:buNone/>
            </a:pPr>
            <a:r>
              <a:rPr lang="tr-TR" sz="4000" b="1" dirty="0"/>
              <a:t>Diğer  taraftan reçel, meyve suyu, bal, et ve şarap gibi birçok gıdanın bozulmasına da neden olur.</a:t>
            </a:r>
          </a:p>
          <a:p>
            <a:pPr algn="ctr">
              <a:buNone/>
            </a:pPr>
            <a:endParaRPr lang="tr-TR" sz="4000" b="1" dirty="0"/>
          </a:p>
          <a:p>
            <a:pPr algn="ctr">
              <a:buNone/>
            </a:pPr>
            <a:endParaRPr lang="tr-TR" sz="4000" b="1"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buNone/>
            </a:pPr>
            <a:r>
              <a:rPr lang="tr-TR" sz="4000" b="1" dirty="0">
                <a:solidFill>
                  <a:srgbClr val="C00000"/>
                </a:solidFill>
              </a:rPr>
              <a:t>Küf </a:t>
            </a:r>
          </a:p>
          <a:p>
            <a:pPr algn="ctr">
              <a:buNone/>
            </a:pPr>
            <a:r>
              <a:rPr lang="tr-TR" sz="4000" b="1" dirty="0"/>
              <a:t>Küfler, mantarların çok hücreli, ipliksi ve dallanarak büyüyen şekline verilen isimdir. </a:t>
            </a:r>
          </a:p>
          <a:p>
            <a:pPr algn="ctr">
              <a:buNone/>
            </a:pPr>
            <a:endParaRPr lang="tr-TR" sz="4000" b="1" dirty="0"/>
          </a:p>
          <a:p>
            <a:pPr algn="ctr">
              <a:buNone/>
            </a:pPr>
            <a:r>
              <a:rPr lang="tr-TR" sz="4000" b="1" dirty="0"/>
              <a:t>Bu iplikçiklerin her birisine </a:t>
            </a:r>
            <a:r>
              <a:rPr lang="tr-TR" sz="4000" b="1" dirty="0" err="1">
                <a:solidFill>
                  <a:srgbClr val="C00000"/>
                </a:solidFill>
              </a:rPr>
              <a:t>hife</a:t>
            </a:r>
            <a:r>
              <a:rPr lang="tr-TR" sz="4000" b="1" dirty="0"/>
              <a:t> ve </a:t>
            </a:r>
            <a:r>
              <a:rPr lang="tr-TR" sz="4000" b="1" dirty="0" err="1"/>
              <a:t>hifelerin</a:t>
            </a:r>
            <a:r>
              <a:rPr lang="tr-TR" sz="4000" b="1" dirty="0"/>
              <a:t> oluşturduğu topluluğa </a:t>
            </a:r>
            <a:r>
              <a:rPr lang="tr-TR" sz="4000" b="1" dirty="0">
                <a:solidFill>
                  <a:srgbClr val="C00000"/>
                </a:solidFill>
              </a:rPr>
              <a:t>misel</a:t>
            </a:r>
            <a:r>
              <a:rPr lang="tr-TR" sz="4000" b="1" dirty="0"/>
              <a:t> adı verilir.</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pPr algn="ctr">
              <a:buNone/>
            </a:pPr>
            <a:endParaRPr lang="tr-TR" sz="4000" b="1" dirty="0"/>
          </a:p>
          <a:p>
            <a:pPr algn="ctr">
              <a:buNone/>
            </a:pPr>
            <a:r>
              <a:rPr lang="tr-TR" sz="4000" b="1" dirty="0"/>
              <a:t>Gıdanın iç kısımlarına doğru üreyebildiği gibi yüzeyinde de gelişir.</a:t>
            </a:r>
          </a:p>
          <a:p>
            <a:pPr algn="ctr">
              <a:buNone/>
            </a:pPr>
            <a:r>
              <a:rPr lang="tr-TR" sz="4000" b="1" dirty="0"/>
              <a:t> </a:t>
            </a:r>
          </a:p>
          <a:p>
            <a:pPr algn="ctr">
              <a:buNone/>
            </a:pPr>
            <a:r>
              <a:rPr lang="tr-TR" sz="4000" b="1" dirty="0"/>
              <a:t>Yüzeyde ürediği zaman genellikle pamuksu bir görünüm kazanır.</a:t>
            </a:r>
          </a:p>
          <a:p>
            <a:pPr>
              <a:buNone/>
            </a:pPr>
            <a:endParaRPr lang="tr-TR" dirty="0"/>
          </a:p>
          <a:p>
            <a:pPr>
              <a:buNone/>
            </a:pP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2358</TotalTime>
  <Words>10028</Words>
  <Application>Microsoft Office PowerPoint</Application>
  <PresentationFormat>Ekran Gösterisi (4:3)</PresentationFormat>
  <Paragraphs>1327</Paragraphs>
  <Slides>306</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306</vt:i4>
      </vt:variant>
    </vt:vector>
  </HeadingPairs>
  <TitlesOfParts>
    <vt:vector size="311" baseType="lpstr">
      <vt:lpstr>Arial</vt:lpstr>
      <vt:lpstr>Book Antiqua</vt:lpstr>
      <vt:lpstr>Calibri</vt:lpstr>
      <vt:lpstr>Times New Roman</vt:lpstr>
      <vt:lpstr>Ofis Teması</vt:lpstr>
      <vt:lpstr>HİJYEN VE SANİTASYON</vt:lpstr>
      <vt:lpstr>HİJYEN KAVRAMI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HİJYEN KAVRAMI</dc:title>
  <dc:creator>ACER</dc:creator>
  <cp:lastModifiedBy>fadime tokatlı</cp:lastModifiedBy>
  <cp:revision>189</cp:revision>
  <dcterms:created xsi:type="dcterms:W3CDTF">2013-09-22T20:25:25Z</dcterms:created>
  <dcterms:modified xsi:type="dcterms:W3CDTF">2024-04-28T18:46:04Z</dcterms:modified>
</cp:coreProperties>
</file>