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74" r:id="rId3"/>
    <p:sldId id="271" r:id="rId4"/>
    <p:sldId id="274" r:id="rId5"/>
    <p:sldId id="264" r:id="rId6"/>
    <p:sldId id="272" r:id="rId7"/>
    <p:sldId id="275" r:id="rId8"/>
    <p:sldId id="273" r:id="rId9"/>
    <p:sldId id="345" r:id="rId10"/>
    <p:sldId id="346" r:id="rId11"/>
    <p:sldId id="347" r:id="rId12"/>
    <p:sldId id="276" r:id="rId13"/>
    <p:sldId id="257" r:id="rId14"/>
    <p:sldId id="267" r:id="rId15"/>
    <p:sldId id="277" r:id="rId16"/>
    <p:sldId id="268" r:id="rId17"/>
    <p:sldId id="270" r:id="rId18"/>
    <p:sldId id="262" r:id="rId19"/>
    <p:sldId id="278" r:id="rId20"/>
    <p:sldId id="281" r:id="rId21"/>
    <p:sldId id="282" r:id="rId22"/>
    <p:sldId id="284" r:id="rId23"/>
    <p:sldId id="285" r:id="rId24"/>
    <p:sldId id="280" r:id="rId25"/>
    <p:sldId id="288" r:id="rId26"/>
    <p:sldId id="289" r:id="rId27"/>
    <p:sldId id="290" r:id="rId28"/>
    <p:sldId id="291" r:id="rId29"/>
    <p:sldId id="295" r:id="rId30"/>
    <p:sldId id="297" r:id="rId31"/>
    <p:sldId id="298" r:id="rId32"/>
    <p:sldId id="299" r:id="rId33"/>
    <p:sldId id="303" r:id="rId34"/>
    <p:sldId id="300" r:id="rId35"/>
    <p:sldId id="286" r:id="rId36"/>
    <p:sldId id="292" r:id="rId37"/>
    <p:sldId id="293" r:id="rId38"/>
    <p:sldId id="302" r:id="rId39"/>
    <p:sldId id="296" r:id="rId40"/>
    <p:sldId id="348"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70" r:id="rId56"/>
    <p:sldId id="364" r:id="rId57"/>
    <p:sldId id="365" r:id="rId58"/>
    <p:sldId id="366" r:id="rId59"/>
    <p:sldId id="367" r:id="rId60"/>
    <p:sldId id="368" r:id="rId61"/>
    <p:sldId id="369" r:id="rId62"/>
    <p:sldId id="371" r:id="rId63"/>
    <p:sldId id="373" r:id="rId64"/>
    <p:sldId id="375" r:id="rId65"/>
    <p:sldId id="269" r:id="rId6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FF"/>
    <a:srgbClr val="0096FF"/>
    <a:srgbClr val="FFE600"/>
    <a:srgbClr val="76C400"/>
    <a:srgbClr val="FF8AF8"/>
    <a:srgbClr val="A4C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9"/>
    <p:restoredTop sz="64403"/>
  </p:normalViewPr>
  <p:slideViewPr>
    <p:cSldViewPr snapToGrid="0">
      <p:cViewPr varScale="1">
        <p:scale>
          <a:sx n="40" d="100"/>
          <a:sy n="40" d="100"/>
        </p:scale>
        <p:origin x="160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070B9-F47A-AC4C-A3CA-61D9EBC6A76B}" type="doc">
      <dgm:prSet loTypeId="urn:microsoft.com/office/officeart/2005/8/layout/cycle8" loCatId="" qsTypeId="urn:microsoft.com/office/officeart/2005/8/quickstyle/simple1" qsCatId="simple" csTypeId="urn:microsoft.com/office/officeart/2005/8/colors/accent1_2" csCatId="accent1" phldr="0"/>
      <dgm:spPr/>
    </dgm:pt>
    <dgm:pt modelId="{413989FB-97F3-8E44-B7B4-E5A5A0A2B266}" type="pres">
      <dgm:prSet presAssocID="{AF6070B9-F47A-AC4C-A3CA-61D9EBC6A76B}" presName="compositeShape" presStyleCnt="0">
        <dgm:presLayoutVars>
          <dgm:chMax val="7"/>
          <dgm:dir/>
          <dgm:resizeHandles val="exact"/>
        </dgm:presLayoutVars>
      </dgm:prSet>
      <dgm:spPr/>
    </dgm:pt>
  </dgm:ptLst>
  <dgm:cxnLst>
    <dgm:cxn modelId="{876D0061-7181-C249-B092-FCEB7E984475}" type="presOf" srcId="{AF6070B9-F47A-AC4C-A3CA-61D9EBC6A76B}" destId="{413989FB-97F3-8E44-B7B4-E5A5A0A2B266}"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9FFEA-70D8-AE4E-91D0-AE7A852BF58E}"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tr-TR"/>
        </a:p>
      </dgm:t>
    </dgm:pt>
    <dgm:pt modelId="{D43814CD-78B4-0349-A5AB-E7211736ABEB}">
      <dgm:prSet phldrT="[Metin]" custT="1"/>
      <dgm:spPr/>
      <dgm:t>
        <a:bodyPr/>
        <a:lstStyle/>
        <a:p>
          <a:r>
            <a:rPr lang="tr-TR" sz="4800" b="1" dirty="0">
              <a:solidFill>
                <a:srgbClr val="C00000"/>
              </a:solidFill>
              <a:latin typeface="Century Gothic" panose="020B0502020202020204" pitchFamily="34" charset="0"/>
            </a:rPr>
            <a:t>İşçi</a:t>
          </a:r>
        </a:p>
      </dgm:t>
    </dgm:pt>
    <dgm:pt modelId="{CDA44EB8-FDD6-F346-942A-266445583DA2}" type="parTrans" cxnId="{DD195D78-94CE-7B45-8576-A17568A2F271}">
      <dgm:prSet/>
      <dgm:spPr/>
      <dgm:t>
        <a:bodyPr/>
        <a:lstStyle/>
        <a:p>
          <a:endParaRPr lang="tr-TR"/>
        </a:p>
      </dgm:t>
    </dgm:pt>
    <dgm:pt modelId="{C9C01C70-C09D-6649-B755-0655147CB736}" type="sibTrans" cxnId="{DD195D78-94CE-7B45-8576-A17568A2F271}">
      <dgm:prSet/>
      <dgm:spPr/>
      <dgm:t>
        <a:bodyPr/>
        <a:lstStyle/>
        <a:p>
          <a:endParaRPr lang="tr-TR"/>
        </a:p>
      </dgm:t>
    </dgm:pt>
    <dgm:pt modelId="{758AADFF-03FB-6E42-B5C3-2660577DBEB7}">
      <dgm:prSet phldrT="[Metin]"/>
      <dgm:spPr/>
      <dgm:t>
        <a:bodyPr/>
        <a:lstStyle/>
        <a:p>
          <a:r>
            <a:rPr lang="tr-TR" b="1" dirty="0">
              <a:latin typeface="Century Gothic" panose="020B0502020202020204" pitchFamily="34" charset="0"/>
            </a:rPr>
            <a:t>İşveren</a:t>
          </a:r>
        </a:p>
      </dgm:t>
    </dgm:pt>
    <dgm:pt modelId="{E61F12EB-658C-2A4F-B4BD-61BA2BA787E2}" type="parTrans" cxnId="{01BE46EA-18D5-924C-970F-E97036BD8020}">
      <dgm:prSet/>
      <dgm:spPr/>
      <dgm:t>
        <a:bodyPr/>
        <a:lstStyle/>
        <a:p>
          <a:endParaRPr lang="tr-TR"/>
        </a:p>
      </dgm:t>
    </dgm:pt>
    <dgm:pt modelId="{4C3C8D11-0AF1-2E41-98AF-2B07047BBB0D}" type="sibTrans" cxnId="{01BE46EA-18D5-924C-970F-E97036BD8020}">
      <dgm:prSet/>
      <dgm:spPr/>
      <dgm:t>
        <a:bodyPr/>
        <a:lstStyle/>
        <a:p>
          <a:endParaRPr lang="tr-TR"/>
        </a:p>
      </dgm:t>
    </dgm:pt>
    <dgm:pt modelId="{B3E50AB9-04C7-D54C-99C3-99E41DB229A1}">
      <dgm:prSet phldrT="[Metin]"/>
      <dgm:spPr/>
      <dgm:t>
        <a:bodyPr/>
        <a:lstStyle/>
        <a:p>
          <a:r>
            <a:rPr lang="tr-TR" b="1" dirty="0">
              <a:latin typeface="Century Gothic" panose="020B0502020202020204" pitchFamily="34" charset="0"/>
            </a:rPr>
            <a:t>İş Sözleşmesi</a:t>
          </a:r>
        </a:p>
      </dgm:t>
    </dgm:pt>
    <dgm:pt modelId="{F74F66F7-68C5-9348-8B0F-3534E3664194}" type="parTrans" cxnId="{264E5EFE-2B89-A84D-A2D2-A497EEECF7C1}">
      <dgm:prSet/>
      <dgm:spPr/>
      <dgm:t>
        <a:bodyPr/>
        <a:lstStyle/>
        <a:p>
          <a:endParaRPr lang="tr-TR"/>
        </a:p>
      </dgm:t>
    </dgm:pt>
    <dgm:pt modelId="{E772E77A-0615-A74D-9310-BC74BF326F02}" type="sibTrans" cxnId="{264E5EFE-2B89-A84D-A2D2-A497EEECF7C1}">
      <dgm:prSet/>
      <dgm:spPr/>
      <dgm:t>
        <a:bodyPr/>
        <a:lstStyle/>
        <a:p>
          <a:endParaRPr lang="tr-TR"/>
        </a:p>
      </dgm:t>
    </dgm:pt>
    <dgm:pt modelId="{BE6F27A8-1627-D247-9437-DDE2AC783EFF}" type="pres">
      <dgm:prSet presAssocID="{A3D9FFEA-70D8-AE4E-91D0-AE7A852BF58E}" presName="Name0" presStyleCnt="0">
        <dgm:presLayoutVars>
          <dgm:chMax val="7"/>
          <dgm:chPref val="7"/>
          <dgm:dir/>
          <dgm:animLvl val="lvl"/>
        </dgm:presLayoutVars>
      </dgm:prSet>
      <dgm:spPr/>
    </dgm:pt>
    <dgm:pt modelId="{03C39903-6905-674B-ACF8-D1A56C9BC094}" type="pres">
      <dgm:prSet presAssocID="{D43814CD-78B4-0349-A5AB-E7211736ABEB}" presName="Accent1" presStyleCnt="0"/>
      <dgm:spPr/>
    </dgm:pt>
    <dgm:pt modelId="{79829E37-8AFA-B349-AFC5-16B6D6E9A47F}" type="pres">
      <dgm:prSet presAssocID="{D43814CD-78B4-0349-A5AB-E7211736ABEB}" presName="Accent" presStyleLbl="node1" presStyleIdx="0" presStyleCnt="3" custScaleX="143067" custScaleY="134486"/>
      <dgm:spPr>
        <a:solidFill>
          <a:srgbClr val="C00000"/>
        </a:solidFill>
      </dgm:spPr>
    </dgm:pt>
    <dgm:pt modelId="{09EA3D95-B6F0-8D4E-814F-A3DDAEF0453F}" type="pres">
      <dgm:prSet presAssocID="{D43814CD-78B4-0349-A5AB-E7211736ABEB}" presName="Parent1" presStyleLbl="revTx" presStyleIdx="0" presStyleCnt="3" custScaleX="159215" custScaleY="173726" custLinFactNeighborY="-23280">
        <dgm:presLayoutVars>
          <dgm:chMax val="1"/>
          <dgm:chPref val="1"/>
          <dgm:bulletEnabled val="1"/>
        </dgm:presLayoutVars>
      </dgm:prSet>
      <dgm:spPr/>
    </dgm:pt>
    <dgm:pt modelId="{57744E3E-5B13-1247-8050-0211F0C0A5A2}" type="pres">
      <dgm:prSet presAssocID="{758AADFF-03FB-6E42-B5C3-2660577DBEB7}" presName="Accent2" presStyleCnt="0"/>
      <dgm:spPr/>
    </dgm:pt>
    <dgm:pt modelId="{5A47AD1F-62A6-564F-9B70-0D4973580A47}" type="pres">
      <dgm:prSet presAssocID="{758AADFF-03FB-6E42-B5C3-2660577DBEB7}" presName="Accent" presStyleLbl="node1" presStyleIdx="1" presStyleCnt="3"/>
      <dgm:spPr>
        <a:solidFill>
          <a:schemeClr val="tx1"/>
        </a:solidFill>
      </dgm:spPr>
    </dgm:pt>
    <dgm:pt modelId="{3ADD3E05-CE70-BA46-9ACE-F315852D153A}" type="pres">
      <dgm:prSet presAssocID="{758AADFF-03FB-6E42-B5C3-2660577DBEB7}" presName="Parent2" presStyleLbl="revTx" presStyleIdx="1" presStyleCnt="3">
        <dgm:presLayoutVars>
          <dgm:chMax val="1"/>
          <dgm:chPref val="1"/>
          <dgm:bulletEnabled val="1"/>
        </dgm:presLayoutVars>
      </dgm:prSet>
      <dgm:spPr/>
    </dgm:pt>
    <dgm:pt modelId="{357B6954-F001-1640-8840-9CF008EF3A3C}" type="pres">
      <dgm:prSet presAssocID="{B3E50AB9-04C7-D54C-99C3-99E41DB229A1}" presName="Accent3" presStyleCnt="0"/>
      <dgm:spPr/>
    </dgm:pt>
    <dgm:pt modelId="{22E9A13E-F028-A144-921F-B969F8BCBBEF}" type="pres">
      <dgm:prSet presAssocID="{B3E50AB9-04C7-D54C-99C3-99E41DB229A1}" presName="Accent" presStyleLbl="node1" presStyleIdx="2" presStyleCnt="3"/>
      <dgm:spPr>
        <a:solidFill>
          <a:schemeClr val="tx1"/>
        </a:solidFill>
      </dgm:spPr>
    </dgm:pt>
    <dgm:pt modelId="{D385DA83-A9DF-0F41-BDDD-C0BA4E79CA72}" type="pres">
      <dgm:prSet presAssocID="{B3E50AB9-04C7-D54C-99C3-99E41DB229A1}" presName="Parent3" presStyleLbl="revTx" presStyleIdx="2" presStyleCnt="3">
        <dgm:presLayoutVars>
          <dgm:chMax val="1"/>
          <dgm:chPref val="1"/>
          <dgm:bulletEnabled val="1"/>
        </dgm:presLayoutVars>
      </dgm:prSet>
      <dgm:spPr/>
    </dgm:pt>
  </dgm:ptLst>
  <dgm:cxnLst>
    <dgm:cxn modelId="{DD195D78-94CE-7B45-8576-A17568A2F271}" srcId="{A3D9FFEA-70D8-AE4E-91D0-AE7A852BF58E}" destId="{D43814CD-78B4-0349-A5AB-E7211736ABEB}" srcOrd="0" destOrd="0" parTransId="{CDA44EB8-FDD6-F346-942A-266445583DA2}" sibTransId="{C9C01C70-C09D-6649-B755-0655147CB736}"/>
    <dgm:cxn modelId="{992A2C84-6CF7-3E46-9961-C626E3644508}" type="presOf" srcId="{B3E50AB9-04C7-D54C-99C3-99E41DB229A1}" destId="{D385DA83-A9DF-0F41-BDDD-C0BA4E79CA72}" srcOrd="0" destOrd="0" presId="urn:microsoft.com/office/officeart/2009/layout/CircleArrowProcess"/>
    <dgm:cxn modelId="{7037E4CC-4374-EB47-A19E-982A2E9C73A0}" type="presOf" srcId="{758AADFF-03FB-6E42-B5C3-2660577DBEB7}" destId="{3ADD3E05-CE70-BA46-9ACE-F315852D153A}" srcOrd="0" destOrd="0" presId="urn:microsoft.com/office/officeart/2009/layout/CircleArrowProcess"/>
    <dgm:cxn modelId="{01BE46EA-18D5-924C-970F-E97036BD8020}" srcId="{A3D9FFEA-70D8-AE4E-91D0-AE7A852BF58E}" destId="{758AADFF-03FB-6E42-B5C3-2660577DBEB7}" srcOrd="1" destOrd="0" parTransId="{E61F12EB-658C-2A4F-B4BD-61BA2BA787E2}" sibTransId="{4C3C8D11-0AF1-2E41-98AF-2B07047BBB0D}"/>
    <dgm:cxn modelId="{F41162F0-897D-E945-83BB-D3448EA93042}" type="presOf" srcId="{A3D9FFEA-70D8-AE4E-91D0-AE7A852BF58E}" destId="{BE6F27A8-1627-D247-9437-DDE2AC783EFF}" srcOrd="0" destOrd="0" presId="urn:microsoft.com/office/officeart/2009/layout/CircleArrowProcess"/>
    <dgm:cxn modelId="{76B5BBF2-5AA4-5B45-9B65-4415FD784263}" type="presOf" srcId="{D43814CD-78B4-0349-A5AB-E7211736ABEB}" destId="{09EA3D95-B6F0-8D4E-814F-A3DDAEF0453F}" srcOrd="0" destOrd="0" presId="urn:microsoft.com/office/officeart/2009/layout/CircleArrowProcess"/>
    <dgm:cxn modelId="{264E5EFE-2B89-A84D-A2D2-A497EEECF7C1}" srcId="{A3D9FFEA-70D8-AE4E-91D0-AE7A852BF58E}" destId="{B3E50AB9-04C7-D54C-99C3-99E41DB229A1}" srcOrd="2" destOrd="0" parTransId="{F74F66F7-68C5-9348-8B0F-3534E3664194}" sibTransId="{E772E77A-0615-A74D-9310-BC74BF326F02}"/>
    <dgm:cxn modelId="{75C1B0E7-651A-BA49-9C6C-59EB76BBA962}" type="presParOf" srcId="{BE6F27A8-1627-D247-9437-DDE2AC783EFF}" destId="{03C39903-6905-674B-ACF8-D1A56C9BC094}" srcOrd="0" destOrd="0" presId="urn:microsoft.com/office/officeart/2009/layout/CircleArrowProcess"/>
    <dgm:cxn modelId="{EBED0D61-03B5-9F4C-8B8A-E205D6B01EB1}" type="presParOf" srcId="{03C39903-6905-674B-ACF8-D1A56C9BC094}" destId="{79829E37-8AFA-B349-AFC5-16B6D6E9A47F}" srcOrd="0" destOrd="0" presId="urn:microsoft.com/office/officeart/2009/layout/CircleArrowProcess"/>
    <dgm:cxn modelId="{F5BD9362-26B7-5046-8951-33089AD1A610}" type="presParOf" srcId="{BE6F27A8-1627-D247-9437-DDE2AC783EFF}" destId="{09EA3D95-B6F0-8D4E-814F-A3DDAEF0453F}" srcOrd="1" destOrd="0" presId="urn:microsoft.com/office/officeart/2009/layout/CircleArrowProcess"/>
    <dgm:cxn modelId="{93609212-34D6-3845-8BCF-7CD2EA4889AB}" type="presParOf" srcId="{BE6F27A8-1627-D247-9437-DDE2AC783EFF}" destId="{57744E3E-5B13-1247-8050-0211F0C0A5A2}" srcOrd="2" destOrd="0" presId="urn:microsoft.com/office/officeart/2009/layout/CircleArrowProcess"/>
    <dgm:cxn modelId="{BC123185-629F-094C-8374-7FA448224CF4}" type="presParOf" srcId="{57744E3E-5B13-1247-8050-0211F0C0A5A2}" destId="{5A47AD1F-62A6-564F-9B70-0D4973580A47}" srcOrd="0" destOrd="0" presId="urn:microsoft.com/office/officeart/2009/layout/CircleArrowProcess"/>
    <dgm:cxn modelId="{595DB462-48DA-4D47-BA69-4C366F965F27}" type="presParOf" srcId="{BE6F27A8-1627-D247-9437-DDE2AC783EFF}" destId="{3ADD3E05-CE70-BA46-9ACE-F315852D153A}" srcOrd="3" destOrd="0" presId="urn:microsoft.com/office/officeart/2009/layout/CircleArrowProcess"/>
    <dgm:cxn modelId="{C411BD4B-28FB-1741-BAB5-C248EB9FA706}" type="presParOf" srcId="{BE6F27A8-1627-D247-9437-DDE2AC783EFF}" destId="{357B6954-F001-1640-8840-9CF008EF3A3C}" srcOrd="4" destOrd="0" presId="urn:microsoft.com/office/officeart/2009/layout/CircleArrowProcess"/>
    <dgm:cxn modelId="{104483EE-2986-E948-9C1F-4E6C9EEA342A}" type="presParOf" srcId="{357B6954-F001-1640-8840-9CF008EF3A3C}" destId="{22E9A13E-F028-A144-921F-B969F8BCBBEF}" srcOrd="0" destOrd="0" presId="urn:microsoft.com/office/officeart/2009/layout/CircleArrowProcess"/>
    <dgm:cxn modelId="{D4001958-E49D-8842-A69E-098A13851F33}" type="presParOf" srcId="{BE6F27A8-1627-D247-9437-DDE2AC783EFF}" destId="{D385DA83-A9DF-0F41-BDDD-C0BA4E79CA72}"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6070B9-F47A-AC4C-A3CA-61D9EBC6A76B}" type="doc">
      <dgm:prSet loTypeId="urn:microsoft.com/office/officeart/2005/8/layout/cycle8" loCatId="" qsTypeId="urn:microsoft.com/office/officeart/2005/8/quickstyle/simple1" qsCatId="simple" csTypeId="urn:microsoft.com/office/officeart/2005/8/colors/accent1_2" csCatId="accent1" phldr="0"/>
      <dgm:spPr/>
    </dgm:pt>
    <dgm:pt modelId="{413989FB-97F3-8E44-B7B4-E5A5A0A2B266}" type="pres">
      <dgm:prSet presAssocID="{AF6070B9-F47A-AC4C-A3CA-61D9EBC6A76B}" presName="compositeShape" presStyleCnt="0">
        <dgm:presLayoutVars>
          <dgm:chMax val="7"/>
          <dgm:dir/>
          <dgm:resizeHandles val="exact"/>
        </dgm:presLayoutVars>
      </dgm:prSet>
      <dgm:spPr/>
    </dgm:pt>
  </dgm:ptLst>
  <dgm:cxnLst>
    <dgm:cxn modelId="{876D0061-7181-C249-B092-FCEB7E984475}" type="presOf" srcId="{AF6070B9-F47A-AC4C-A3CA-61D9EBC6A76B}" destId="{413989FB-97F3-8E44-B7B4-E5A5A0A2B266}"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D9FFEA-70D8-AE4E-91D0-AE7A852BF58E}"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tr-TR"/>
        </a:p>
      </dgm:t>
    </dgm:pt>
    <dgm:pt modelId="{D43814CD-78B4-0349-A5AB-E7211736ABEB}">
      <dgm:prSet phldrT="[Metin]"/>
      <dgm:spPr/>
      <dgm:t>
        <a:bodyPr/>
        <a:lstStyle/>
        <a:p>
          <a:r>
            <a:rPr lang="tr-TR" b="1" dirty="0">
              <a:latin typeface="Century Gothic" panose="020B0502020202020204" pitchFamily="34" charset="0"/>
            </a:rPr>
            <a:t>İşçi</a:t>
          </a:r>
        </a:p>
      </dgm:t>
    </dgm:pt>
    <dgm:pt modelId="{CDA44EB8-FDD6-F346-942A-266445583DA2}" type="parTrans" cxnId="{DD195D78-94CE-7B45-8576-A17568A2F271}">
      <dgm:prSet/>
      <dgm:spPr/>
      <dgm:t>
        <a:bodyPr/>
        <a:lstStyle/>
        <a:p>
          <a:endParaRPr lang="tr-TR"/>
        </a:p>
      </dgm:t>
    </dgm:pt>
    <dgm:pt modelId="{C9C01C70-C09D-6649-B755-0655147CB736}" type="sibTrans" cxnId="{DD195D78-94CE-7B45-8576-A17568A2F271}">
      <dgm:prSet/>
      <dgm:spPr/>
      <dgm:t>
        <a:bodyPr/>
        <a:lstStyle/>
        <a:p>
          <a:endParaRPr lang="tr-TR"/>
        </a:p>
      </dgm:t>
    </dgm:pt>
    <dgm:pt modelId="{758AADFF-03FB-6E42-B5C3-2660577DBEB7}">
      <dgm:prSet phldrT="[Metin]" custT="1"/>
      <dgm:spPr/>
      <dgm:t>
        <a:bodyPr/>
        <a:lstStyle/>
        <a:p>
          <a:r>
            <a:rPr lang="tr-TR" sz="4800" b="1" dirty="0">
              <a:solidFill>
                <a:srgbClr val="C00000"/>
              </a:solidFill>
              <a:latin typeface="Century Gothic" panose="020B0502020202020204" pitchFamily="34" charset="0"/>
            </a:rPr>
            <a:t>İşveren</a:t>
          </a:r>
        </a:p>
      </dgm:t>
    </dgm:pt>
    <dgm:pt modelId="{E61F12EB-658C-2A4F-B4BD-61BA2BA787E2}" type="parTrans" cxnId="{01BE46EA-18D5-924C-970F-E97036BD8020}">
      <dgm:prSet/>
      <dgm:spPr/>
      <dgm:t>
        <a:bodyPr/>
        <a:lstStyle/>
        <a:p>
          <a:endParaRPr lang="tr-TR"/>
        </a:p>
      </dgm:t>
    </dgm:pt>
    <dgm:pt modelId="{4C3C8D11-0AF1-2E41-98AF-2B07047BBB0D}" type="sibTrans" cxnId="{01BE46EA-18D5-924C-970F-E97036BD8020}">
      <dgm:prSet/>
      <dgm:spPr/>
      <dgm:t>
        <a:bodyPr/>
        <a:lstStyle/>
        <a:p>
          <a:endParaRPr lang="tr-TR"/>
        </a:p>
      </dgm:t>
    </dgm:pt>
    <dgm:pt modelId="{B3E50AB9-04C7-D54C-99C3-99E41DB229A1}">
      <dgm:prSet phldrT="[Metin]"/>
      <dgm:spPr/>
      <dgm:t>
        <a:bodyPr/>
        <a:lstStyle/>
        <a:p>
          <a:r>
            <a:rPr lang="tr-TR" b="1" dirty="0">
              <a:latin typeface="Century Gothic" panose="020B0502020202020204" pitchFamily="34" charset="0"/>
            </a:rPr>
            <a:t>İş Sözleşmesi</a:t>
          </a:r>
        </a:p>
      </dgm:t>
    </dgm:pt>
    <dgm:pt modelId="{F74F66F7-68C5-9348-8B0F-3534E3664194}" type="parTrans" cxnId="{264E5EFE-2B89-A84D-A2D2-A497EEECF7C1}">
      <dgm:prSet/>
      <dgm:spPr/>
      <dgm:t>
        <a:bodyPr/>
        <a:lstStyle/>
        <a:p>
          <a:endParaRPr lang="tr-TR"/>
        </a:p>
      </dgm:t>
    </dgm:pt>
    <dgm:pt modelId="{E772E77A-0615-A74D-9310-BC74BF326F02}" type="sibTrans" cxnId="{264E5EFE-2B89-A84D-A2D2-A497EEECF7C1}">
      <dgm:prSet/>
      <dgm:spPr/>
      <dgm:t>
        <a:bodyPr/>
        <a:lstStyle/>
        <a:p>
          <a:endParaRPr lang="tr-TR"/>
        </a:p>
      </dgm:t>
    </dgm:pt>
    <dgm:pt modelId="{BE6F27A8-1627-D247-9437-DDE2AC783EFF}" type="pres">
      <dgm:prSet presAssocID="{A3D9FFEA-70D8-AE4E-91D0-AE7A852BF58E}" presName="Name0" presStyleCnt="0">
        <dgm:presLayoutVars>
          <dgm:chMax val="7"/>
          <dgm:chPref val="7"/>
          <dgm:dir/>
          <dgm:animLvl val="lvl"/>
        </dgm:presLayoutVars>
      </dgm:prSet>
      <dgm:spPr/>
    </dgm:pt>
    <dgm:pt modelId="{03C39903-6905-674B-ACF8-D1A56C9BC094}" type="pres">
      <dgm:prSet presAssocID="{D43814CD-78B4-0349-A5AB-E7211736ABEB}" presName="Accent1" presStyleCnt="0"/>
      <dgm:spPr/>
    </dgm:pt>
    <dgm:pt modelId="{79829E37-8AFA-B349-AFC5-16B6D6E9A47F}" type="pres">
      <dgm:prSet presAssocID="{D43814CD-78B4-0349-A5AB-E7211736ABEB}" presName="Accent" presStyleLbl="node1" presStyleIdx="0" presStyleCnt="3" custLinFactNeighborX="9163" custLinFactNeighborY="-12936"/>
      <dgm:spPr>
        <a:solidFill>
          <a:schemeClr val="tx1"/>
        </a:solidFill>
      </dgm:spPr>
    </dgm:pt>
    <dgm:pt modelId="{09EA3D95-B6F0-8D4E-814F-A3DDAEF0453F}" type="pres">
      <dgm:prSet presAssocID="{D43814CD-78B4-0349-A5AB-E7211736ABEB}" presName="Parent1" presStyleLbl="revTx" presStyleIdx="0" presStyleCnt="3" custLinFactNeighborX="18427" custLinFactNeighborY="-62086">
        <dgm:presLayoutVars>
          <dgm:chMax val="1"/>
          <dgm:chPref val="1"/>
          <dgm:bulletEnabled val="1"/>
        </dgm:presLayoutVars>
      </dgm:prSet>
      <dgm:spPr/>
    </dgm:pt>
    <dgm:pt modelId="{57744E3E-5B13-1247-8050-0211F0C0A5A2}" type="pres">
      <dgm:prSet presAssocID="{758AADFF-03FB-6E42-B5C3-2660577DBEB7}" presName="Accent2" presStyleCnt="0"/>
      <dgm:spPr/>
    </dgm:pt>
    <dgm:pt modelId="{5A47AD1F-62A6-564F-9B70-0D4973580A47}" type="pres">
      <dgm:prSet presAssocID="{758AADFF-03FB-6E42-B5C3-2660577DBEB7}" presName="Accent" presStyleLbl="node1" presStyleIdx="1" presStyleCnt="3" custScaleX="157056" custScaleY="150253"/>
      <dgm:spPr>
        <a:solidFill>
          <a:srgbClr val="C00000"/>
        </a:solidFill>
      </dgm:spPr>
    </dgm:pt>
    <dgm:pt modelId="{3ADD3E05-CE70-BA46-9ACE-F315852D153A}" type="pres">
      <dgm:prSet presAssocID="{758AADFF-03FB-6E42-B5C3-2660577DBEB7}" presName="Parent2" presStyleLbl="revTx" presStyleIdx="1" presStyleCnt="3" custScaleX="225008" custLinFactNeighborX="-6304" custLinFactNeighborY="-14099">
        <dgm:presLayoutVars>
          <dgm:chMax val="1"/>
          <dgm:chPref val="1"/>
          <dgm:bulletEnabled val="1"/>
        </dgm:presLayoutVars>
      </dgm:prSet>
      <dgm:spPr/>
    </dgm:pt>
    <dgm:pt modelId="{357B6954-F001-1640-8840-9CF008EF3A3C}" type="pres">
      <dgm:prSet presAssocID="{B3E50AB9-04C7-D54C-99C3-99E41DB229A1}" presName="Accent3" presStyleCnt="0"/>
      <dgm:spPr/>
    </dgm:pt>
    <dgm:pt modelId="{22E9A13E-F028-A144-921F-B969F8BCBBEF}" type="pres">
      <dgm:prSet presAssocID="{B3E50AB9-04C7-D54C-99C3-99E41DB229A1}" presName="Accent" presStyleLbl="node1" presStyleIdx="2" presStyleCnt="3" custLinFactNeighborX="11626" custLinFactNeighborY="5016"/>
      <dgm:spPr>
        <a:solidFill>
          <a:schemeClr val="tx1"/>
        </a:solidFill>
      </dgm:spPr>
    </dgm:pt>
    <dgm:pt modelId="{D385DA83-A9DF-0F41-BDDD-C0BA4E79CA72}" type="pres">
      <dgm:prSet presAssocID="{B3E50AB9-04C7-D54C-99C3-99E41DB229A1}" presName="Parent3" presStyleLbl="revTx" presStyleIdx="2" presStyleCnt="3" custLinFactNeighborX="19400">
        <dgm:presLayoutVars>
          <dgm:chMax val="1"/>
          <dgm:chPref val="1"/>
          <dgm:bulletEnabled val="1"/>
        </dgm:presLayoutVars>
      </dgm:prSet>
      <dgm:spPr/>
    </dgm:pt>
  </dgm:ptLst>
  <dgm:cxnLst>
    <dgm:cxn modelId="{DD195D78-94CE-7B45-8576-A17568A2F271}" srcId="{A3D9FFEA-70D8-AE4E-91D0-AE7A852BF58E}" destId="{D43814CD-78B4-0349-A5AB-E7211736ABEB}" srcOrd="0" destOrd="0" parTransId="{CDA44EB8-FDD6-F346-942A-266445583DA2}" sibTransId="{C9C01C70-C09D-6649-B755-0655147CB736}"/>
    <dgm:cxn modelId="{992A2C84-6CF7-3E46-9961-C626E3644508}" type="presOf" srcId="{B3E50AB9-04C7-D54C-99C3-99E41DB229A1}" destId="{D385DA83-A9DF-0F41-BDDD-C0BA4E79CA72}" srcOrd="0" destOrd="0" presId="urn:microsoft.com/office/officeart/2009/layout/CircleArrowProcess"/>
    <dgm:cxn modelId="{7037E4CC-4374-EB47-A19E-982A2E9C73A0}" type="presOf" srcId="{758AADFF-03FB-6E42-B5C3-2660577DBEB7}" destId="{3ADD3E05-CE70-BA46-9ACE-F315852D153A}" srcOrd="0" destOrd="0" presId="urn:microsoft.com/office/officeart/2009/layout/CircleArrowProcess"/>
    <dgm:cxn modelId="{01BE46EA-18D5-924C-970F-E97036BD8020}" srcId="{A3D9FFEA-70D8-AE4E-91D0-AE7A852BF58E}" destId="{758AADFF-03FB-6E42-B5C3-2660577DBEB7}" srcOrd="1" destOrd="0" parTransId="{E61F12EB-658C-2A4F-B4BD-61BA2BA787E2}" sibTransId="{4C3C8D11-0AF1-2E41-98AF-2B07047BBB0D}"/>
    <dgm:cxn modelId="{F41162F0-897D-E945-83BB-D3448EA93042}" type="presOf" srcId="{A3D9FFEA-70D8-AE4E-91D0-AE7A852BF58E}" destId="{BE6F27A8-1627-D247-9437-DDE2AC783EFF}" srcOrd="0" destOrd="0" presId="urn:microsoft.com/office/officeart/2009/layout/CircleArrowProcess"/>
    <dgm:cxn modelId="{76B5BBF2-5AA4-5B45-9B65-4415FD784263}" type="presOf" srcId="{D43814CD-78B4-0349-A5AB-E7211736ABEB}" destId="{09EA3D95-B6F0-8D4E-814F-A3DDAEF0453F}" srcOrd="0" destOrd="0" presId="urn:microsoft.com/office/officeart/2009/layout/CircleArrowProcess"/>
    <dgm:cxn modelId="{264E5EFE-2B89-A84D-A2D2-A497EEECF7C1}" srcId="{A3D9FFEA-70D8-AE4E-91D0-AE7A852BF58E}" destId="{B3E50AB9-04C7-D54C-99C3-99E41DB229A1}" srcOrd="2" destOrd="0" parTransId="{F74F66F7-68C5-9348-8B0F-3534E3664194}" sibTransId="{E772E77A-0615-A74D-9310-BC74BF326F02}"/>
    <dgm:cxn modelId="{75C1B0E7-651A-BA49-9C6C-59EB76BBA962}" type="presParOf" srcId="{BE6F27A8-1627-D247-9437-DDE2AC783EFF}" destId="{03C39903-6905-674B-ACF8-D1A56C9BC094}" srcOrd="0" destOrd="0" presId="urn:microsoft.com/office/officeart/2009/layout/CircleArrowProcess"/>
    <dgm:cxn modelId="{EBED0D61-03B5-9F4C-8B8A-E205D6B01EB1}" type="presParOf" srcId="{03C39903-6905-674B-ACF8-D1A56C9BC094}" destId="{79829E37-8AFA-B349-AFC5-16B6D6E9A47F}" srcOrd="0" destOrd="0" presId="urn:microsoft.com/office/officeart/2009/layout/CircleArrowProcess"/>
    <dgm:cxn modelId="{F5BD9362-26B7-5046-8951-33089AD1A610}" type="presParOf" srcId="{BE6F27A8-1627-D247-9437-DDE2AC783EFF}" destId="{09EA3D95-B6F0-8D4E-814F-A3DDAEF0453F}" srcOrd="1" destOrd="0" presId="urn:microsoft.com/office/officeart/2009/layout/CircleArrowProcess"/>
    <dgm:cxn modelId="{93609212-34D6-3845-8BCF-7CD2EA4889AB}" type="presParOf" srcId="{BE6F27A8-1627-D247-9437-DDE2AC783EFF}" destId="{57744E3E-5B13-1247-8050-0211F0C0A5A2}" srcOrd="2" destOrd="0" presId="urn:microsoft.com/office/officeart/2009/layout/CircleArrowProcess"/>
    <dgm:cxn modelId="{BC123185-629F-094C-8374-7FA448224CF4}" type="presParOf" srcId="{57744E3E-5B13-1247-8050-0211F0C0A5A2}" destId="{5A47AD1F-62A6-564F-9B70-0D4973580A47}" srcOrd="0" destOrd="0" presId="urn:microsoft.com/office/officeart/2009/layout/CircleArrowProcess"/>
    <dgm:cxn modelId="{595DB462-48DA-4D47-BA69-4C366F965F27}" type="presParOf" srcId="{BE6F27A8-1627-D247-9437-DDE2AC783EFF}" destId="{3ADD3E05-CE70-BA46-9ACE-F315852D153A}" srcOrd="3" destOrd="0" presId="urn:microsoft.com/office/officeart/2009/layout/CircleArrowProcess"/>
    <dgm:cxn modelId="{C411BD4B-28FB-1741-BAB5-C248EB9FA706}" type="presParOf" srcId="{BE6F27A8-1627-D247-9437-DDE2AC783EFF}" destId="{357B6954-F001-1640-8840-9CF008EF3A3C}" srcOrd="4" destOrd="0" presId="urn:microsoft.com/office/officeart/2009/layout/CircleArrowProcess"/>
    <dgm:cxn modelId="{104483EE-2986-E948-9C1F-4E6C9EEA342A}" type="presParOf" srcId="{357B6954-F001-1640-8840-9CF008EF3A3C}" destId="{22E9A13E-F028-A144-921F-B969F8BCBBEF}" srcOrd="0" destOrd="0" presId="urn:microsoft.com/office/officeart/2009/layout/CircleArrowProcess"/>
    <dgm:cxn modelId="{D4001958-E49D-8842-A69E-098A13851F33}" type="presParOf" srcId="{BE6F27A8-1627-D247-9437-DDE2AC783EFF}" destId="{D385DA83-A9DF-0F41-BDDD-C0BA4E79CA72}"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6070B9-F47A-AC4C-A3CA-61D9EBC6A76B}" type="doc">
      <dgm:prSet loTypeId="urn:microsoft.com/office/officeart/2005/8/layout/cycle8" loCatId="" qsTypeId="urn:microsoft.com/office/officeart/2005/8/quickstyle/simple1" qsCatId="simple" csTypeId="urn:microsoft.com/office/officeart/2005/8/colors/accent1_2" csCatId="accent1" phldr="0"/>
      <dgm:spPr/>
    </dgm:pt>
    <dgm:pt modelId="{413989FB-97F3-8E44-B7B4-E5A5A0A2B266}" type="pres">
      <dgm:prSet presAssocID="{AF6070B9-F47A-AC4C-A3CA-61D9EBC6A76B}" presName="compositeShape" presStyleCnt="0">
        <dgm:presLayoutVars>
          <dgm:chMax val="7"/>
          <dgm:dir/>
          <dgm:resizeHandles val="exact"/>
        </dgm:presLayoutVars>
      </dgm:prSet>
      <dgm:spPr/>
    </dgm:pt>
  </dgm:ptLst>
  <dgm:cxnLst>
    <dgm:cxn modelId="{876D0061-7181-C249-B092-FCEB7E984475}" type="presOf" srcId="{AF6070B9-F47A-AC4C-A3CA-61D9EBC6A76B}" destId="{413989FB-97F3-8E44-B7B4-E5A5A0A2B266}"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D9FFEA-70D8-AE4E-91D0-AE7A852BF58E}"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tr-TR"/>
        </a:p>
      </dgm:t>
    </dgm:pt>
    <dgm:pt modelId="{D43814CD-78B4-0349-A5AB-E7211736ABEB}">
      <dgm:prSet phldrT="[Metin]"/>
      <dgm:spPr/>
      <dgm:t>
        <a:bodyPr/>
        <a:lstStyle/>
        <a:p>
          <a:r>
            <a:rPr lang="tr-TR" b="1" dirty="0">
              <a:latin typeface="Century Gothic" panose="020B0502020202020204" pitchFamily="34" charset="0"/>
            </a:rPr>
            <a:t>İşçi</a:t>
          </a:r>
        </a:p>
      </dgm:t>
    </dgm:pt>
    <dgm:pt modelId="{CDA44EB8-FDD6-F346-942A-266445583DA2}" type="parTrans" cxnId="{DD195D78-94CE-7B45-8576-A17568A2F271}">
      <dgm:prSet/>
      <dgm:spPr/>
      <dgm:t>
        <a:bodyPr/>
        <a:lstStyle/>
        <a:p>
          <a:endParaRPr lang="tr-TR"/>
        </a:p>
      </dgm:t>
    </dgm:pt>
    <dgm:pt modelId="{C9C01C70-C09D-6649-B755-0655147CB736}" type="sibTrans" cxnId="{DD195D78-94CE-7B45-8576-A17568A2F271}">
      <dgm:prSet/>
      <dgm:spPr/>
      <dgm:t>
        <a:bodyPr/>
        <a:lstStyle/>
        <a:p>
          <a:endParaRPr lang="tr-TR"/>
        </a:p>
      </dgm:t>
    </dgm:pt>
    <dgm:pt modelId="{758AADFF-03FB-6E42-B5C3-2660577DBEB7}">
      <dgm:prSet phldrT="[Metin]"/>
      <dgm:spPr/>
      <dgm:t>
        <a:bodyPr/>
        <a:lstStyle/>
        <a:p>
          <a:r>
            <a:rPr lang="tr-TR" b="1" dirty="0">
              <a:latin typeface="Century Gothic" panose="020B0502020202020204" pitchFamily="34" charset="0"/>
            </a:rPr>
            <a:t>İşveren</a:t>
          </a:r>
        </a:p>
      </dgm:t>
    </dgm:pt>
    <dgm:pt modelId="{E61F12EB-658C-2A4F-B4BD-61BA2BA787E2}" type="parTrans" cxnId="{01BE46EA-18D5-924C-970F-E97036BD8020}">
      <dgm:prSet/>
      <dgm:spPr/>
      <dgm:t>
        <a:bodyPr/>
        <a:lstStyle/>
        <a:p>
          <a:endParaRPr lang="tr-TR"/>
        </a:p>
      </dgm:t>
    </dgm:pt>
    <dgm:pt modelId="{4C3C8D11-0AF1-2E41-98AF-2B07047BBB0D}" type="sibTrans" cxnId="{01BE46EA-18D5-924C-970F-E97036BD8020}">
      <dgm:prSet/>
      <dgm:spPr/>
      <dgm:t>
        <a:bodyPr/>
        <a:lstStyle/>
        <a:p>
          <a:endParaRPr lang="tr-TR"/>
        </a:p>
      </dgm:t>
    </dgm:pt>
    <dgm:pt modelId="{B3E50AB9-04C7-D54C-99C3-99E41DB229A1}">
      <dgm:prSet phldrT="[Metin]"/>
      <dgm:spPr/>
      <dgm:t>
        <a:bodyPr/>
        <a:lstStyle/>
        <a:p>
          <a:r>
            <a:rPr lang="tr-TR" b="1" dirty="0">
              <a:solidFill>
                <a:srgbClr val="C00000"/>
              </a:solidFill>
              <a:latin typeface="Century Gothic" panose="020B0502020202020204" pitchFamily="34" charset="0"/>
            </a:rPr>
            <a:t>İş </a:t>
          </a:r>
        </a:p>
        <a:p>
          <a:r>
            <a:rPr lang="tr-TR" b="1" dirty="0">
              <a:solidFill>
                <a:srgbClr val="C00000"/>
              </a:solidFill>
              <a:latin typeface="Century Gothic" panose="020B0502020202020204" pitchFamily="34" charset="0"/>
            </a:rPr>
            <a:t>Sözleşmesi</a:t>
          </a:r>
        </a:p>
      </dgm:t>
    </dgm:pt>
    <dgm:pt modelId="{F74F66F7-68C5-9348-8B0F-3534E3664194}" type="parTrans" cxnId="{264E5EFE-2B89-A84D-A2D2-A497EEECF7C1}">
      <dgm:prSet/>
      <dgm:spPr/>
      <dgm:t>
        <a:bodyPr/>
        <a:lstStyle/>
        <a:p>
          <a:endParaRPr lang="tr-TR"/>
        </a:p>
      </dgm:t>
    </dgm:pt>
    <dgm:pt modelId="{E772E77A-0615-A74D-9310-BC74BF326F02}" type="sibTrans" cxnId="{264E5EFE-2B89-A84D-A2D2-A497EEECF7C1}">
      <dgm:prSet/>
      <dgm:spPr/>
      <dgm:t>
        <a:bodyPr/>
        <a:lstStyle/>
        <a:p>
          <a:endParaRPr lang="tr-TR"/>
        </a:p>
      </dgm:t>
    </dgm:pt>
    <dgm:pt modelId="{BE6F27A8-1627-D247-9437-DDE2AC783EFF}" type="pres">
      <dgm:prSet presAssocID="{A3D9FFEA-70D8-AE4E-91D0-AE7A852BF58E}" presName="Name0" presStyleCnt="0">
        <dgm:presLayoutVars>
          <dgm:chMax val="7"/>
          <dgm:chPref val="7"/>
          <dgm:dir/>
          <dgm:animLvl val="lvl"/>
        </dgm:presLayoutVars>
      </dgm:prSet>
      <dgm:spPr/>
    </dgm:pt>
    <dgm:pt modelId="{03C39903-6905-674B-ACF8-D1A56C9BC094}" type="pres">
      <dgm:prSet presAssocID="{D43814CD-78B4-0349-A5AB-E7211736ABEB}" presName="Accent1" presStyleCnt="0"/>
      <dgm:spPr/>
    </dgm:pt>
    <dgm:pt modelId="{79829E37-8AFA-B349-AFC5-16B6D6E9A47F}" type="pres">
      <dgm:prSet presAssocID="{D43814CD-78B4-0349-A5AB-E7211736ABEB}" presName="Accent" presStyleLbl="node1" presStyleIdx="0" presStyleCnt="3"/>
      <dgm:spPr>
        <a:solidFill>
          <a:schemeClr val="tx1"/>
        </a:solidFill>
      </dgm:spPr>
    </dgm:pt>
    <dgm:pt modelId="{09EA3D95-B6F0-8D4E-814F-A3DDAEF0453F}" type="pres">
      <dgm:prSet presAssocID="{D43814CD-78B4-0349-A5AB-E7211736ABEB}" presName="Parent1" presStyleLbl="revTx" presStyleIdx="0" presStyleCnt="3">
        <dgm:presLayoutVars>
          <dgm:chMax val="1"/>
          <dgm:chPref val="1"/>
          <dgm:bulletEnabled val="1"/>
        </dgm:presLayoutVars>
      </dgm:prSet>
      <dgm:spPr/>
    </dgm:pt>
    <dgm:pt modelId="{57744E3E-5B13-1247-8050-0211F0C0A5A2}" type="pres">
      <dgm:prSet presAssocID="{758AADFF-03FB-6E42-B5C3-2660577DBEB7}" presName="Accent2" presStyleCnt="0"/>
      <dgm:spPr/>
    </dgm:pt>
    <dgm:pt modelId="{5A47AD1F-62A6-564F-9B70-0D4973580A47}" type="pres">
      <dgm:prSet presAssocID="{758AADFF-03FB-6E42-B5C3-2660577DBEB7}" presName="Accent" presStyleLbl="node1" presStyleIdx="1" presStyleCnt="3"/>
      <dgm:spPr>
        <a:solidFill>
          <a:schemeClr val="tx1"/>
        </a:solidFill>
      </dgm:spPr>
    </dgm:pt>
    <dgm:pt modelId="{3ADD3E05-CE70-BA46-9ACE-F315852D153A}" type="pres">
      <dgm:prSet presAssocID="{758AADFF-03FB-6E42-B5C3-2660577DBEB7}" presName="Parent2" presStyleLbl="revTx" presStyleIdx="1" presStyleCnt="3">
        <dgm:presLayoutVars>
          <dgm:chMax val="1"/>
          <dgm:chPref val="1"/>
          <dgm:bulletEnabled val="1"/>
        </dgm:presLayoutVars>
      </dgm:prSet>
      <dgm:spPr/>
    </dgm:pt>
    <dgm:pt modelId="{357B6954-F001-1640-8840-9CF008EF3A3C}" type="pres">
      <dgm:prSet presAssocID="{B3E50AB9-04C7-D54C-99C3-99E41DB229A1}" presName="Accent3" presStyleCnt="0"/>
      <dgm:spPr/>
    </dgm:pt>
    <dgm:pt modelId="{22E9A13E-F028-A144-921F-B969F8BCBBEF}" type="pres">
      <dgm:prSet presAssocID="{B3E50AB9-04C7-D54C-99C3-99E41DB229A1}" presName="Accent" presStyleLbl="node1" presStyleIdx="2" presStyleCnt="3" custScaleX="150037" custScaleY="141721" custLinFactNeighborX="9409" custLinFactNeighborY="14819"/>
      <dgm:spPr>
        <a:solidFill>
          <a:srgbClr val="C00000"/>
        </a:solidFill>
      </dgm:spPr>
    </dgm:pt>
    <dgm:pt modelId="{D385DA83-A9DF-0F41-BDDD-C0BA4E79CA72}" type="pres">
      <dgm:prSet presAssocID="{B3E50AB9-04C7-D54C-99C3-99E41DB229A1}" presName="Parent3" presStyleLbl="revTx" presStyleIdx="2" presStyleCnt="3" custScaleX="277214" custScaleY="208696" custLinFactNeighborX="14548" custLinFactNeighborY="27162">
        <dgm:presLayoutVars>
          <dgm:chMax val="1"/>
          <dgm:chPref val="1"/>
          <dgm:bulletEnabled val="1"/>
        </dgm:presLayoutVars>
      </dgm:prSet>
      <dgm:spPr/>
    </dgm:pt>
  </dgm:ptLst>
  <dgm:cxnLst>
    <dgm:cxn modelId="{DD195D78-94CE-7B45-8576-A17568A2F271}" srcId="{A3D9FFEA-70D8-AE4E-91D0-AE7A852BF58E}" destId="{D43814CD-78B4-0349-A5AB-E7211736ABEB}" srcOrd="0" destOrd="0" parTransId="{CDA44EB8-FDD6-F346-942A-266445583DA2}" sibTransId="{C9C01C70-C09D-6649-B755-0655147CB736}"/>
    <dgm:cxn modelId="{992A2C84-6CF7-3E46-9961-C626E3644508}" type="presOf" srcId="{B3E50AB9-04C7-D54C-99C3-99E41DB229A1}" destId="{D385DA83-A9DF-0F41-BDDD-C0BA4E79CA72}" srcOrd="0" destOrd="0" presId="urn:microsoft.com/office/officeart/2009/layout/CircleArrowProcess"/>
    <dgm:cxn modelId="{7037E4CC-4374-EB47-A19E-982A2E9C73A0}" type="presOf" srcId="{758AADFF-03FB-6E42-B5C3-2660577DBEB7}" destId="{3ADD3E05-CE70-BA46-9ACE-F315852D153A}" srcOrd="0" destOrd="0" presId="urn:microsoft.com/office/officeart/2009/layout/CircleArrowProcess"/>
    <dgm:cxn modelId="{01BE46EA-18D5-924C-970F-E97036BD8020}" srcId="{A3D9FFEA-70D8-AE4E-91D0-AE7A852BF58E}" destId="{758AADFF-03FB-6E42-B5C3-2660577DBEB7}" srcOrd="1" destOrd="0" parTransId="{E61F12EB-658C-2A4F-B4BD-61BA2BA787E2}" sibTransId="{4C3C8D11-0AF1-2E41-98AF-2B07047BBB0D}"/>
    <dgm:cxn modelId="{F41162F0-897D-E945-83BB-D3448EA93042}" type="presOf" srcId="{A3D9FFEA-70D8-AE4E-91D0-AE7A852BF58E}" destId="{BE6F27A8-1627-D247-9437-DDE2AC783EFF}" srcOrd="0" destOrd="0" presId="urn:microsoft.com/office/officeart/2009/layout/CircleArrowProcess"/>
    <dgm:cxn modelId="{76B5BBF2-5AA4-5B45-9B65-4415FD784263}" type="presOf" srcId="{D43814CD-78B4-0349-A5AB-E7211736ABEB}" destId="{09EA3D95-B6F0-8D4E-814F-A3DDAEF0453F}" srcOrd="0" destOrd="0" presId="urn:microsoft.com/office/officeart/2009/layout/CircleArrowProcess"/>
    <dgm:cxn modelId="{264E5EFE-2B89-A84D-A2D2-A497EEECF7C1}" srcId="{A3D9FFEA-70D8-AE4E-91D0-AE7A852BF58E}" destId="{B3E50AB9-04C7-D54C-99C3-99E41DB229A1}" srcOrd="2" destOrd="0" parTransId="{F74F66F7-68C5-9348-8B0F-3534E3664194}" sibTransId="{E772E77A-0615-A74D-9310-BC74BF326F02}"/>
    <dgm:cxn modelId="{75C1B0E7-651A-BA49-9C6C-59EB76BBA962}" type="presParOf" srcId="{BE6F27A8-1627-D247-9437-DDE2AC783EFF}" destId="{03C39903-6905-674B-ACF8-D1A56C9BC094}" srcOrd="0" destOrd="0" presId="urn:microsoft.com/office/officeart/2009/layout/CircleArrowProcess"/>
    <dgm:cxn modelId="{EBED0D61-03B5-9F4C-8B8A-E205D6B01EB1}" type="presParOf" srcId="{03C39903-6905-674B-ACF8-D1A56C9BC094}" destId="{79829E37-8AFA-B349-AFC5-16B6D6E9A47F}" srcOrd="0" destOrd="0" presId="urn:microsoft.com/office/officeart/2009/layout/CircleArrowProcess"/>
    <dgm:cxn modelId="{F5BD9362-26B7-5046-8951-33089AD1A610}" type="presParOf" srcId="{BE6F27A8-1627-D247-9437-DDE2AC783EFF}" destId="{09EA3D95-B6F0-8D4E-814F-A3DDAEF0453F}" srcOrd="1" destOrd="0" presId="urn:microsoft.com/office/officeart/2009/layout/CircleArrowProcess"/>
    <dgm:cxn modelId="{93609212-34D6-3845-8BCF-7CD2EA4889AB}" type="presParOf" srcId="{BE6F27A8-1627-D247-9437-DDE2AC783EFF}" destId="{57744E3E-5B13-1247-8050-0211F0C0A5A2}" srcOrd="2" destOrd="0" presId="urn:microsoft.com/office/officeart/2009/layout/CircleArrowProcess"/>
    <dgm:cxn modelId="{BC123185-629F-094C-8374-7FA448224CF4}" type="presParOf" srcId="{57744E3E-5B13-1247-8050-0211F0C0A5A2}" destId="{5A47AD1F-62A6-564F-9B70-0D4973580A47}" srcOrd="0" destOrd="0" presId="urn:microsoft.com/office/officeart/2009/layout/CircleArrowProcess"/>
    <dgm:cxn modelId="{595DB462-48DA-4D47-BA69-4C366F965F27}" type="presParOf" srcId="{BE6F27A8-1627-D247-9437-DDE2AC783EFF}" destId="{3ADD3E05-CE70-BA46-9ACE-F315852D153A}" srcOrd="3" destOrd="0" presId="urn:microsoft.com/office/officeart/2009/layout/CircleArrowProcess"/>
    <dgm:cxn modelId="{C411BD4B-28FB-1741-BAB5-C248EB9FA706}" type="presParOf" srcId="{BE6F27A8-1627-D247-9437-DDE2AC783EFF}" destId="{357B6954-F001-1640-8840-9CF008EF3A3C}" srcOrd="4" destOrd="0" presId="urn:microsoft.com/office/officeart/2009/layout/CircleArrowProcess"/>
    <dgm:cxn modelId="{104483EE-2986-E948-9C1F-4E6C9EEA342A}" type="presParOf" srcId="{357B6954-F001-1640-8840-9CF008EF3A3C}" destId="{22E9A13E-F028-A144-921F-B969F8BCBBEF}" srcOrd="0" destOrd="0" presId="urn:microsoft.com/office/officeart/2009/layout/CircleArrowProcess"/>
    <dgm:cxn modelId="{D4001958-E49D-8842-A69E-098A13851F33}" type="presParOf" srcId="{BE6F27A8-1627-D247-9437-DDE2AC783EFF}" destId="{D385DA83-A9DF-0F41-BDDD-C0BA4E79CA72}"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19E143-9FC6-1F42-85EA-A9EC973ED754}" type="doc">
      <dgm:prSet loTypeId="urn:microsoft.com/office/officeart/2005/8/layout/pyramid2" loCatId="" qsTypeId="urn:microsoft.com/office/officeart/2005/8/quickstyle/simple1" qsCatId="simple" csTypeId="urn:microsoft.com/office/officeart/2005/8/colors/accent1_2" csCatId="accent1" phldr="1"/>
      <dgm:spPr/>
      <dgm:t>
        <a:bodyPr/>
        <a:lstStyle/>
        <a:p>
          <a:endParaRPr lang="tr-TR"/>
        </a:p>
      </dgm:t>
    </dgm:pt>
    <dgm:pt modelId="{EBF26FEE-DE0F-C541-A010-8F72126AAAF7}">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marL="0" lvl="0" indent="0" algn="ctr" defTabSz="19558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Asıl işveren varlığı,</a:t>
          </a:r>
        </a:p>
      </dgm:t>
    </dgm:pt>
    <dgm:pt modelId="{8E714406-0CD1-7F40-A11E-718E302A8018}" type="parTrans" cxnId="{21C745AE-231F-964F-8C80-D55E22F4B5BA}">
      <dgm:prSet/>
      <dgm:spPr/>
      <dgm:t>
        <a:bodyPr/>
        <a:lstStyle/>
        <a:p>
          <a:endParaRPr lang="tr-TR"/>
        </a:p>
      </dgm:t>
    </dgm:pt>
    <dgm:pt modelId="{BE241C4A-1D79-0B49-9F8F-3B960EE98401}" type="sibTrans" cxnId="{21C745AE-231F-964F-8C80-D55E22F4B5BA}">
      <dgm:prSet/>
      <dgm:spPr/>
      <dgm:t>
        <a:bodyPr/>
        <a:lstStyle/>
        <a:p>
          <a:endParaRPr lang="tr-TR"/>
        </a:p>
      </dgm:t>
    </dgm:pt>
    <dgm:pt modelId="{7E32E28C-3413-7744-BD3E-A3533F8AD5C1}">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a:buNone/>
          </a:pPr>
          <a:r>
            <a:rPr lang="tr-TR" sz="2000" dirty="0">
              <a:solidFill>
                <a:prstClr val="black">
                  <a:hueOff val="0"/>
                  <a:satOff val="0"/>
                  <a:lumOff val="0"/>
                  <a:alphaOff val="0"/>
                </a:prstClr>
              </a:solidFill>
              <a:latin typeface="Century Gothic" panose="020B0502020202020204" pitchFamily="34" charset="0"/>
              <a:ea typeface="+mn-ea"/>
              <a:cs typeface="+mn-cs"/>
            </a:rPr>
            <a:t>İşin işyerinde yürütülen üretime ilişkin işlerde alınmış olması,</a:t>
          </a:r>
        </a:p>
      </dgm:t>
    </dgm:pt>
    <dgm:pt modelId="{76656EC1-2E51-FE41-82BF-53AAA314C37D}" type="parTrans" cxnId="{CE4BF52F-837B-C84E-A930-D0917355E7AC}">
      <dgm:prSet/>
      <dgm:spPr/>
      <dgm:t>
        <a:bodyPr/>
        <a:lstStyle/>
        <a:p>
          <a:endParaRPr lang="tr-TR"/>
        </a:p>
      </dgm:t>
    </dgm:pt>
    <dgm:pt modelId="{80CC472E-0843-254B-BED9-ED055E40CF17}" type="sibTrans" cxnId="{CE4BF52F-837B-C84E-A930-D0917355E7AC}">
      <dgm:prSet/>
      <dgm:spPr/>
      <dgm:t>
        <a:bodyPr/>
        <a:lstStyle/>
        <a:p>
          <a:endParaRPr lang="tr-TR"/>
        </a:p>
      </dgm:t>
    </dgm:pt>
    <dgm:pt modelId="{A8117AB4-CB0C-024B-AF3E-63541E960F46}">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a:buNone/>
          </a:pPr>
          <a:r>
            <a:rPr lang="tr-TR" sz="2000" dirty="0">
              <a:solidFill>
                <a:prstClr val="black">
                  <a:hueOff val="0"/>
                  <a:satOff val="0"/>
                  <a:lumOff val="0"/>
                  <a:alphaOff val="0"/>
                </a:prstClr>
              </a:solidFill>
              <a:latin typeface="Century Gothic" panose="020B0502020202020204" pitchFamily="34" charset="0"/>
              <a:ea typeface="+mn-ea"/>
              <a:cs typeface="+mn-cs"/>
            </a:rPr>
            <a:t>İşin asıl işverenin işyerinde yapılması,</a:t>
          </a:r>
        </a:p>
      </dgm:t>
    </dgm:pt>
    <dgm:pt modelId="{ADA41A3F-0515-9945-B52C-1000A8431099}" type="parTrans" cxnId="{FAA6484E-6C5E-3544-B211-B142F7D1B40C}">
      <dgm:prSet/>
      <dgm:spPr/>
      <dgm:t>
        <a:bodyPr/>
        <a:lstStyle/>
        <a:p>
          <a:endParaRPr lang="tr-TR"/>
        </a:p>
      </dgm:t>
    </dgm:pt>
    <dgm:pt modelId="{3C2C5B38-71F2-1341-8F06-3017F3C18E5A}" type="sibTrans" cxnId="{FAA6484E-6C5E-3544-B211-B142F7D1B40C}">
      <dgm:prSet/>
      <dgm:spPr/>
      <dgm:t>
        <a:bodyPr/>
        <a:lstStyle/>
        <a:p>
          <a:endParaRPr lang="tr-TR"/>
        </a:p>
      </dgm:t>
    </dgm:pt>
    <dgm:pt modelId="{9688BD20-0637-E449-BDD4-E87AA33013E9}">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a:buNone/>
          </a:pPr>
          <a:r>
            <a:rPr lang="tr-TR" sz="2000" dirty="0">
              <a:solidFill>
                <a:prstClr val="black">
                  <a:hueOff val="0"/>
                  <a:satOff val="0"/>
                  <a:lumOff val="0"/>
                  <a:alphaOff val="0"/>
                </a:prstClr>
              </a:solidFill>
              <a:latin typeface="Century Gothic" panose="020B0502020202020204" pitchFamily="34" charset="0"/>
              <a:ea typeface="+mn-ea"/>
              <a:cs typeface="+mn-cs"/>
            </a:rPr>
            <a:t>Yardımcı iş veya Asıl işin bir bölümü olması,</a:t>
          </a:r>
        </a:p>
      </dgm:t>
    </dgm:pt>
    <dgm:pt modelId="{575EF25D-F46F-8844-83C1-091C0DF192D7}" type="parTrans" cxnId="{C3ECA13B-A9EF-7249-8C4F-346381C08421}">
      <dgm:prSet/>
      <dgm:spPr/>
      <dgm:t>
        <a:bodyPr/>
        <a:lstStyle/>
        <a:p>
          <a:endParaRPr lang="tr-TR"/>
        </a:p>
      </dgm:t>
    </dgm:pt>
    <dgm:pt modelId="{E443522A-35D9-FD43-A0FE-C9B79B481632}" type="sibTrans" cxnId="{C3ECA13B-A9EF-7249-8C4F-346381C08421}">
      <dgm:prSet/>
      <dgm:spPr/>
      <dgm:t>
        <a:bodyPr/>
        <a:lstStyle/>
        <a:p>
          <a:endParaRPr lang="tr-TR"/>
        </a:p>
      </dgm:t>
    </dgm:pt>
    <dgm:pt modelId="{ACAF5128-E92F-1E4E-AB18-78CF3D6363CA}">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a:buNone/>
          </a:pPr>
          <a:r>
            <a:rPr lang="tr-TR" sz="2000" dirty="0">
              <a:solidFill>
                <a:prstClr val="black">
                  <a:hueOff val="0"/>
                  <a:satOff val="0"/>
                  <a:lumOff val="0"/>
                  <a:alphaOff val="0"/>
                </a:prstClr>
              </a:solidFill>
              <a:latin typeface="Century Gothic" panose="020B0502020202020204" pitchFamily="34" charset="0"/>
              <a:ea typeface="+mn-ea"/>
              <a:cs typeface="+mn-cs"/>
            </a:rPr>
            <a:t>İşi alan işverenin işçilerini sadece işi veren işverenin işyerinde çalıştırması. </a:t>
          </a:r>
        </a:p>
      </dgm:t>
    </dgm:pt>
    <dgm:pt modelId="{788FDB32-C56E-2C40-8808-8C31A4E375DC}" type="parTrans" cxnId="{31C911DB-3C29-9C40-A2A6-02B30B916924}">
      <dgm:prSet/>
      <dgm:spPr/>
      <dgm:t>
        <a:bodyPr/>
        <a:lstStyle/>
        <a:p>
          <a:endParaRPr lang="tr-TR"/>
        </a:p>
      </dgm:t>
    </dgm:pt>
    <dgm:pt modelId="{8023A308-7BEA-404E-8C87-A2B13CC187B3}" type="sibTrans" cxnId="{31C911DB-3C29-9C40-A2A6-02B30B916924}">
      <dgm:prSet/>
      <dgm:spPr/>
      <dgm:t>
        <a:bodyPr/>
        <a:lstStyle/>
        <a:p>
          <a:endParaRPr lang="tr-TR"/>
        </a:p>
      </dgm:t>
    </dgm:pt>
    <dgm:pt modelId="{A59B4DA5-4C62-CF42-BA33-BD45BA882BC8}" type="pres">
      <dgm:prSet presAssocID="{D819E143-9FC6-1F42-85EA-A9EC973ED754}" presName="compositeShape" presStyleCnt="0">
        <dgm:presLayoutVars>
          <dgm:dir/>
          <dgm:resizeHandles/>
        </dgm:presLayoutVars>
      </dgm:prSet>
      <dgm:spPr/>
    </dgm:pt>
    <dgm:pt modelId="{52FC7EA0-DEBD-E042-AE8D-B03B1491589F}" type="pres">
      <dgm:prSet presAssocID="{D819E143-9FC6-1F42-85EA-A9EC973ED754}" presName="pyramid" presStyleLbl="node1" presStyleIdx="0" presStyleCnt="1"/>
      <dgm:spPr>
        <a:solidFill>
          <a:schemeClr val="tx1"/>
        </a:solidFill>
      </dgm:spPr>
    </dgm:pt>
    <dgm:pt modelId="{F3105614-FD22-CF48-80EF-0C1797037C13}" type="pres">
      <dgm:prSet presAssocID="{D819E143-9FC6-1F42-85EA-A9EC973ED754}" presName="theList" presStyleCnt="0"/>
      <dgm:spPr/>
    </dgm:pt>
    <dgm:pt modelId="{A6C10008-B132-AA43-9131-4D5BCB4CE6BF}" type="pres">
      <dgm:prSet presAssocID="{EBF26FEE-DE0F-C541-A010-8F72126AAAF7}" presName="aNode" presStyleLbl="fgAcc1" presStyleIdx="0" presStyleCnt="5" custScaleX="142696" custScaleY="23581">
        <dgm:presLayoutVars>
          <dgm:bulletEnabled val="1"/>
        </dgm:presLayoutVars>
      </dgm:prSet>
      <dgm:spPr>
        <a:xfrm>
          <a:off x="3539310" y="583026"/>
          <a:ext cx="6449300" cy="1078444"/>
        </a:xfrm>
        <a:prstGeom prst="roundRect">
          <a:avLst/>
        </a:prstGeom>
      </dgm:spPr>
    </dgm:pt>
    <dgm:pt modelId="{CECD54B7-1DD7-B340-88FB-CFB72ED34D40}" type="pres">
      <dgm:prSet presAssocID="{EBF26FEE-DE0F-C541-A010-8F72126AAAF7}" presName="aSpace" presStyleCnt="0"/>
      <dgm:spPr/>
    </dgm:pt>
    <dgm:pt modelId="{D204CC15-9C94-7048-83C8-96C1F7ECE36B}" type="pres">
      <dgm:prSet presAssocID="{7E32E28C-3413-7744-BD3E-A3533F8AD5C1}" presName="aNode" presStyleLbl="fgAcc1" presStyleIdx="1" presStyleCnt="5" custScaleX="142696" custScaleY="23581">
        <dgm:presLayoutVars>
          <dgm:bulletEnabled val="1"/>
        </dgm:presLayoutVars>
      </dgm:prSet>
      <dgm:spPr>
        <a:prstGeom prst="roundRect">
          <a:avLst/>
        </a:prstGeom>
      </dgm:spPr>
    </dgm:pt>
    <dgm:pt modelId="{64613E0E-4C16-4948-80AD-075879A0B3D6}" type="pres">
      <dgm:prSet presAssocID="{7E32E28C-3413-7744-BD3E-A3533F8AD5C1}" presName="aSpace" presStyleCnt="0"/>
      <dgm:spPr/>
    </dgm:pt>
    <dgm:pt modelId="{D9760A4F-CE56-3741-901E-2BCC7A70E01A}" type="pres">
      <dgm:prSet presAssocID="{A8117AB4-CB0C-024B-AF3E-63541E960F46}" presName="aNode" presStyleLbl="fgAcc1" presStyleIdx="2" presStyleCnt="5" custScaleX="142696" custScaleY="23581">
        <dgm:presLayoutVars>
          <dgm:bulletEnabled val="1"/>
        </dgm:presLayoutVars>
      </dgm:prSet>
      <dgm:spPr>
        <a:prstGeom prst="roundRect">
          <a:avLst/>
        </a:prstGeom>
      </dgm:spPr>
    </dgm:pt>
    <dgm:pt modelId="{21EDA160-2354-154A-8CFB-A3262C41C33F}" type="pres">
      <dgm:prSet presAssocID="{A8117AB4-CB0C-024B-AF3E-63541E960F46}" presName="aSpace" presStyleCnt="0"/>
      <dgm:spPr/>
    </dgm:pt>
    <dgm:pt modelId="{B8C34411-BDBE-EB43-B629-65C489B7BA31}" type="pres">
      <dgm:prSet presAssocID="{9688BD20-0637-E449-BDD4-E87AA33013E9}" presName="aNode" presStyleLbl="fgAcc1" presStyleIdx="3" presStyleCnt="5" custScaleX="142696" custScaleY="23581">
        <dgm:presLayoutVars>
          <dgm:bulletEnabled val="1"/>
        </dgm:presLayoutVars>
      </dgm:prSet>
      <dgm:spPr>
        <a:prstGeom prst="roundRect">
          <a:avLst/>
        </a:prstGeom>
      </dgm:spPr>
    </dgm:pt>
    <dgm:pt modelId="{756E816F-6807-DA49-B567-8633551E3CD9}" type="pres">
      <dgm:prSet presAssocID="{9688BD20-0637-E449-BDD4-E87AA33013E9}" presName="aSpace" presStyleCnt="0"/>
      <dgm:spPr/>
    </dgm:pt>
    <dgm:pt modelId="{F8ED1458-F951-C043-9661-E256D6DEA610}" type="pres">
      <dgm:prSet presAssocID="{ACAF5128-E92F-1E4E-AB18-78CF3D6363CA}" presName="aNode" presStyleLbl="fgAcc1" presStyleIdx="4" presStyleCnt="5" custScaleX="142696" custScaleY="23581">
        <dgm:presLayoutVars>
          <dgm:bulletEnabled val="1"/>
        </dgm:presLayoutVars>
      </dgm:prSet>
      <dgm:spPr>
        <a:prstGeom prst="roundRect">
          <a:avLst/>
        </a:prstGeom>
      </dgm:spPr>
    </dgm:pt>
    <dgm:pt modelId="{8F902E54-4449-6D4B-97FD-83641E068D56}" type="pres">
      <dgm:prSet presAssocID="{ACAF5128-E92F-1E4E-AB18-78CF3D6363CA}" presName="aSpace" presStyleCnt="0"/>
      <dgm:spPr/>
    </dgm:pt>
  </dgm:ptLst>
  <dgm:cxnLst>
    <dgm:cxn modelId="{CE4BF52F-837B-C84E-A930-D0917355E7AC}" srcId="{D819E143-9FC6-1F42-85EA-A9EC973ED754}" destId="{7E32E28C-3413-7744-BD3E-A3533F8AD5C1}" srcOrd="1" destOrd="0" parTransId="{76656EC1-2E51-FE41-82BF-53AAA314C37D}" sibTransId="{80CC472E-0843-254B-BED9-ED055E40CF17}"/>
    <dgm:cxn modelId="{C3ECA13B-A9EF-7249-8C4F-346381C08421}" srcId="{D819E143-9FC6-1F42-85EA-A9EC973ED754}" destId="{9688BD20-0637-E449-BDD4-E87AA33013E9}" srcOrd="3" destOrd="0" parTransId="{575EF25D-F46F-8844-83C1-091C0DF192D7}" sibTransId="{E443522A-35D9-FD43-A0FE-C9B79B481632}"/>
    <dgm:cxn modelId="{FAA6484E-6C5E-3544-B211-B142F7D1B40C}" srcId="{D819E143-9FC6-1F42-85EA-A9EC973ED754}" destId="{A8117AB4-CB0C-024B-AF3E-63541E960F46}" srcOrd="2" destOrd="0" parTransId="{ADA41A3F-0515-9945-B52C-1000A8431099}" sibTransId="{3C2C5B38-71F2-1341-8F06-3017F3C18E5A}"/>
    <dgm:cxn modelId="{6DEA778B-E0F2-2347-8770-C9611348B9AF}" type="presOf" srcId="{EBF26FEE-DE0F-C541-A010-8F72126AAAF7}" destId="{A6C10008-B132-AA43-9131-4D5BCB4CE6BF}" srcOrd="0" destOrd="0" presId="urn:microsoft.com/office/officeart/2005/8/layout/pyramid2"/>
    <dgm:cxn modelId="{42C8268F-5CDE-414D-B16C-BA655D4ACB2F}" type="presOf" srcId="{A8117AB4-CB0C-024B-AF3E-63541E960F46}" destId="{D9760A4F-CE56-3741-901E-2BCC7A70E01A}" srcOrd="0" destOrd="0" presId="urn:microsoft.com/office/officeart/2005/8/layout/pyramid2"/>
    <dgm:cxn modelId="{E8397890-7689-0148-BF26-513955014E8C}" type="presOf" srcId="{7E32E28C-3413-7744-BD3E-A3533F8AD5C1}" destId="{D204CC15-9C94-7048-83C8-96C1F7ECE36B}" srcOrd="0" destOrd="0" presId="urn:microsoft.com/office/officeart/2005/8/layout/pyramid2"/>
    <dgm:cxn modelId="{21C745AE-231F-964F-8C80-D55E22F4B5BA}" srcId="{D819E143-9FC6-1F42-85EA-A9EC973ED754}" destId="{EBF26FEE-DE0F-C541-A010-8F72126AAAF7}" srcOrd="0" destOrd="0" parTransId="{8E714406-0CD1-7F40-A11E-718E302A8018}" sibTransId="{BE241C4A-1D79-0B49-9F8F-3B960EE98401}"/>
    <dgm:cxn modelId="{AE2052BB-5D83-5641-B3AE-D3F305AD1AFF}" type="presOf" srcId="{ACAF5128-E92F-1E4E-AB18-78CF3D6363CA}" destId="{F8ED1458-F951-C043-9661-E256D6DEA610}" srcOrd="0" destOrd="0" presId="urn:microsoft.com/office/officeart/2005/8/layout/pyramid2"/>
    <dgm:cxn modelId="{0E6BC4CD-323C-AF49-B5AF-9F0C8DA4E1F0}" type="presOf" srcId="{9688BD20-0637-E449-BDD4-E87AA33013E9}" destId="{B8C34411-BDBE-EB43-B629-65C489B7BA31}" srcOrd="0" destOrd="0" presId="urn:microsoft.com/office/officeart/2005/8/layout/pyramid2"/>
    <dgm:cxn modelId="{31C911DB-3C29-9C40-A2A6-02B30B916924}" srcId="{D819E143-9FC6-1F42-85EA-A9EC973ED754}" destId="{ACAF5128-E92F-1E4E-AB18-78CF3D6363CA}" srcOrd="4" destOrd="0" parTransId="{788FDB32-C56E-2C40-8808-8C31A4E375DC}" sibTransId="{8023A308-7BEA-404E-8C87-A2B13CC187B3}"/>
    <dgm:cxn modelId="{BD8A6AED-43FA-734A-8974-9920A888A8CD}" type="presOf" srcId="{D819E143-9FC6-1F42-85EA-A9EC973ED754}" destId="{A59B4DA5-4C62-CF42-BA33-BD45BA882BC8}" srcOrd="0" destOrd="0" presId="urn:microsoft.com/office/officeart/2005/8/layout/pyramid2"/>
    <dgm:cxn modelId="{207C7879-E092-3345-950C-7EAF6FD3676F}" type="presParOf" srcId="{A59B4DA5-4C62-CF42-BA33-BD45BA882BC8}" destId="{52FC7EA0-DEBD-E042-AE8D-B03B1491589F}" srcOrd="0" destOrd="0" presId="urn:microsoft.com/office/officeart/2005/8/layout/pyramid2"/>
    <dgm:cxn modelId="{67EE3A59-525E-A44C-8AB9-28FF78067A52}" type="presParOf" srcId="{A59B4DA5-4C62-CF42-BA33-BD45BA882BC8}" destId="{F3105614-FD22-CF48-80EF-0C1797037C13}" srcOrd="1" destOrd="0" presId="urn:microsoft.com/office/officeart/2005/8/layout/pyramid2"/>
    <dgm:cxn modelId="{1B7F8D89-5A99-4D40-99D7-3D3ECFC926B5}" type="presParOf" srcId="{F3105614-FD22-CF48-80EF-0C1797037C13}" destId="{A6C10008-B132-AA43-9131-4D5BCB4CE6BF}" srcOrd="0" destOrd="0" presId="urn:microsoft.com/office/officeart/2005/8/layout/pyramid2"/>
    <dgm:cxn modelId="{BB6DD393-75E9-A644-A7A6-B29ACC21B2EB}" type="presParOf" srcId="{F3105614-FD22-CF48-80EF-0C1797037C13}" destId="{CECD54B7-1DD7-B340-88FB-CFB72ED34D40}" srcOrd="1" destOrd="0" presId="urn:microsoft.com/office/officeart/2005/8/layout/pyramid2"/>
    <dgm:cxn modelId="{2770B4C3-2E95-C64E-BE52-9CC23CA0B54C}" type="presParOf" srcId="{F3105614-FD22-CF48-80EF-0C1797037C13}" destId="{D204CC15-9C94-7048-83C8-96C1F7ECE36B}" srcOrd="2" destOrd="0" presId="urn:microsoft.com/office/officeart/2005/8/layout/pyramid2"/>
    <dgm:cxn modelId="{26682112-3AE4-3544-BC6A-A9E17D3D11B1}" type="presParOf" srcId="{F3105614-FD22-CF48-80EF-0C1797037C13}" destId="{64613E0E-4C16-4948-80AD-075879A0B3D6}" srcOrd="3" destOrd="0" presId="urn:microsoft.com/office/officeart/2005/8/layout/pyramid2"/>
    <dgm:cxn modelId="{63A4B3ED-405D-F54F-9E9F-576EE2469F49}" type="presParOf" srcId="{F3105614-FD22-CF48-80EF-0C1797037C13}" destId="{D9760A4F-CE56-3741-901E-2BCC7A70E01A}" srcOrd="4" destOrd="0" presId="urn:microsoft.com/office/officeart/2005/8/layout/pyramid2"/>
    <dgm:cxn modelId="{27B89E6E-6812-834A-84C8-31E258F26951}" type="presParOf" srcId="{F3105614-FD22-CF48-80EF-0C1797037C13}" destId="{21EDA160-2354-154A-8CFB-A3262C41C33F}" srcOrd="5" destOrd="0" presId="urn:microsoft.com/office/officeart/2005/8/layout/pyramid2"/>
    <dgm:cxn modelId="{5DE3CECB-2EB1-FE47-8656-86706900E480}" type="presParOf" srcId="{F3105614-FD22-CF48-80EF-0C1797037C13}" destId="{B8C34411-BDBE-EB43-B629-65C489B7BA31}" srcOrd="6" destOrd="0" presId="urn:microsoft.com/office/officeart/2005/8/layout/pyramid2"/>
    <dgm:cxn modelId="{19B3965E-0BB0-5140-8547-20836151DBD2}" type="presParOf" srcId="{F3105614-FD22-CF48-80EF-0C1797037C13}" destId="{756E816F-6807-DA49-B567-8633551E3CD9}" srcOrd="7" destOrd="0" presId="urn:microsoft.com/office/officeart/2005/8/layout/pyramid2"/>
    <dgm:cxn modelId="{071D96BE-6447-304F-B73B-4EE3D39A2F9B}" type="presParOf" srcId="{F3105614-FD22-CF48-80EF-0C1797037C13}" destId="{F8ED1458-F951-C043-9661-E256D6DEA610}" srcOrd="8" destOrd="0" presId="urn:microsoft.com/office/officeart/2005/8/layout/pyramid2"/>
    <dgm:cxn modelId="{CB1D041A-9E54-7142-8544-85AF47FB6573}" type="presParOf" srcId="{F3105614-FD22-CF48-80EF-0C1797037C13}" destId="{8F902E54-4449-6D4B-97FD-83641E068D5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29E37-8AFA-B349-AFC5-16B6D6E9A47F}">
      <dsp:nvSpPr>
        <dsp:cNvPr id="0" name=""/>
        <dsp:cNvSpPr/>
      </dsp:nvSpPr>
      <dsp:spPr>
        <a:xfrm>
          <a:off x="2559659" y="-256669"/>
          <a:ext cx="4258584" cy="4003768"/>
        </a:xfrm>
        <a:prstGeom prst="circularArrow">
          <a:avLst>
            <a:gd name="adj1" fmla="val 10980"/>
            <a:gd name="adj2" fmla="val 1142322"/>
            <a:gd name="adj3" fmla="val 4500000"/>
            <a:gd name="adj4" fmla="val 108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A3D95-B6F0-8D4E-814F-A3DDAEF0453F}">
      <dsp:nvSpPr>
        <dsp:cNvPr id="0" name=""/>
        <dsp:cNvSpPr/>
      </dsp:nvSpPr>
      <dsp:spPr>
        <a:xfrm>
          <a:off x="3368841" y="834207"/>
          <a:ext cx="2633510" cy="1436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b="1" kern="1200" dirty="0">
              <a:solidFill>
                <a:srgbClr val="C00000"/>
              </a:solidFill>
              <a:latin typeface="Century Gothic" panose="020B0502020202020204" pitchFamily="34" charset="0"/>
            </a:rPr>
            <a:t>İşçi</a:t>
          </a:r>
        </a:p>
      </dsp:txBody>
      <dsp:txXfrm>
        <a:off x="3368841" y="834207"/>
        <a:ext cx="2633510" cy="1436421"/>
      </dsp:txXfrm>
    </dsp:sp>
    <dsp:sp modelId="{5A47AD1F-62A6-564F-9B70-0D4973580A47}">
      <dsp:nvSpPr>
        <dsp:cNvPr id="0" name=""/>
        <dsp:cNvSpPr/>
      </dsp:nvSpPr>
      <dsp:spPr>
        <a:xfrm>
          <a:off x="2373882" y="1967228"/>
          <a:ext cx="2976636" cy="2977089"/>
        </a:xfrm>
        <a:prstGeom prst="leftCircularArrow">
          <a:avLst>
            <a:gd name="adj1" fmla="val 10980"/>
            <a:gd name="adj2" fmla="val 1142322"/>
            <a:gd name="adj3" fmla="val 6300000"/>
            <a:gd name="adj4" fmla="val 189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D3E05-CE70-BA46-9ACE-F315852D153A}">
      <dsp:nvSpPr>
        <dsp:cNvPr id="0" name=""/>
        <dsp:cNvSpPr/>
      </dsp:nvSpPr>
      <dsp:spPr>
        <a:xfrm>
          <a:off x="3035171" y="3051942"/>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Century Gothic" panose="020B0502020202020204" pitchFamily="34" charset="0"/>
            </a:rPr>
            <a:t>İşveren</a:t>
          </a:r>
        </a:p>
      </dsp:txBody>
      <dsp:txXfrm>
        <a:off x="3035171" y="3051942"/>
        <a:ext cx="1654059" cy="826831"/>
      </dsp:txXfrm>
    </dsp:sp>
    <dsp:sp modelId="{22E9A13E-F028-A144-921F-B969F8BCBBEF}">
      <dsp:nvSpPr>
        <dsp:cNvPr id="0" name=""/>
        <dsp:cNvSpPr/>
      </dsp:nvSpPr>
      <dsp:spPr>
        <a:xfrm>
          <a:off x="3412491" y="3882484"/>
          <a:ext cx="2557391" cy="2558416"/>
        </a:xfrm>
        <a:prstGeom prst="blockArc">
          <a:avLst>
            <a:gd name="adj1" fmla="val 13500000"/>
            <a:gd name="adj2" fmla="val 10800000"/>
            <a:gd name="adj3" fmla="val 1274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5DA83-A9DF-0F41-BDDD-C0BA4E79CA72}">
      <dsp:nvSpPr>
        <dsp:cNvPr id="0" name=""/>
        <dsp:cNvSpPr/>
      </dsp:nvSpPr>
      <dsp:spPr>
        <a:xfrm>
          <a:off x="3862480" y="4774869"/>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Century Gothic" panose="020B0502020202020204" pitchFamily="34" charset="0"/>
            </a:rPr>
            <a:t>İş Sözleşmesi</a:t>
          </a:r>
        </a:p>
      </dsp:txBody>
      <dsp:txXfrm>
        <a:off x="3862480" y="4774869"/>
        <a:ext cx="1654059" cy="826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29E37-8AFA-B349-AFC5-16B6D6E9A47F}">
      <dsp:nvSpPr>
        <dsp:cNvPr id="0" name=""/>
        <dsp:cNvSpPr/>
      </dsp:nvSpPr>
      <dsp:spPr>
        <a:xfrm>
          <a:off x="4207244" y="-385116"/>
          <a:ext cx="2976636" cy="2977089"/>
        </a:xfrm>
        <a:prstGeom prst="circularArrow">
          <a:avLst>
            <a:gd name="adj1" fmla="val 10980"/>
            <a:gd name="adj2" fmla="val 1142322"/>
            <a:gd name="adj3" fmla="val 4500000"/>
            <a:gd name="adj4" fmla="val 108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A3D95-B6F0-8D4E-814F-A3DDAEF0453F}">
      <dsp:nvSpPr>
        <dsp:cNvPr id="0" name=""/>
        <dsp:cNvSpPr/>
      </dsp:nvSpPr>
      <dsp:spPr>
        <a:xfrm>
          <a:off x="4897223" y="561472"/>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Century Gothic" panose="020B0502020202020204" pitchFamily="34" charset="0"/>
            </a:rPr>
            <a:t>İşçi</a:t>
          </a:r>
        </a:p>
      </dsp:txBody>
      <dsp:txXfrm>
        <a:off x="4897223" y="561472"/>
        <a:ext cx="1654059" cy="826831"/>
      </dsp:txXfrm>
    </dsp:sp>
    <dsp:sp modelId="{5A47AD1F-62A6-564F-9B70-0D4973580A47}">
      <dsp:nvSpPr>
        <dsp:cNvPr id="0" name=""/>
        <dsp:cNvSpPr/>
      </dsp:nvSpPr>
      <dsp:spPr>
        <a:xfrm>
          <a:off x="2258570" y="962520"/>
          <a:ext cx="4674985" cy="4473165"/>
        </a:xfrm>
        <a:prstGeom prst="leftCircularArrow">
          <a:avLst>
            <a:gd name="adj1" fmla="val 10980"/>
            <a:gd name="adj2" fmla="val 1142322"/>
            <a:gd name="adj3" fmla="val 6300000"/>
            <a:gd name="adj4" fmla="val 189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D3E05-CE70-BA46-9ACE-F315852D153A}">
      <dsp:nvSpPr>
        <dsp:cNvPr id="0" name=""/>
        <dsp:cNvSpPr/>
      </dsp:nvSpPr>
      <dsp:spPr>
        <a:xfrm>
          <a:off x="2630908" y="2678697"/>
          <a:ext cx="3721766"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b="1" kern="1200" dirty="0">
              <a:solidFill>
                <a:srgbClr val="C00000"/>
              </a:solidFill>
              <a:latin typeface="Century Gothic" panose="020B0502020202020204" pitchFamily="34" charset="0"/>
            </a:rPr>
            <a:t>İşveren</a:t>
          </a:r>
        </a:p>
      </dsp:txBody>
      <dsp:txXfrm>
        <a:off x="2630908" y="2678697"/>
        <a:ext cx="3721766" cy="826831"/>
      </dsp:txXfrm>
    </dsp:sp>
    <dsp:sp modelId="{22E9A13E-F028-A144-921F-B969F8BCBBEF}">
      <dsp:nvSpPr>
        <dsp:cNvPr id="0" name=""/>
        <dsp:cNvSpPr/>
      </dsp:nvSpPr>
      <dsp:spPr>
        <a:xfrm>
          <a:off x="4443675" y="3754145"/>
          <a:ext cx="2557391" cy="2558416"/>
        </a:xfrm>
        <a:prstGeom prst="blockArc">
          <a:avLst>
            <a:gd name="adj1" fmla="val 13500000"/>
            <a:gd name="adj2" fmla="val 10800000"/>
            <a:gd name="adj3" fmla="val 1274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5DA83-A9DF-0F41-BDDD-C0BA4E79CA72}">
      <dsp:nvSpPr>
        <dsp:cNvPr id="0" name=""/>
        <dsp:cNvSpPr/>
      </dsp:nvSpPr>
      <dsp:spPr>
        <a:xfrm>
          <a:off x="4917230" y="4518199"/>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Century Gothic" panose="020B0502020202020204" pitchFamily="34" charset="0"/>
            </a:rPr>
            <a:t>İş Sözleşmesi</a:t>
          </a:r>
        </a:p>
      </dsp:txBody>
      <dsp:txXfrm>
        <a:off x="4917230" y="4518199"/>
        <a:ext cx="1654059" cy="82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29E37-8AFA-B349-AFC5-16B6D6E9A47F}">
      <dsp:nvSpPr>
        <dsp:cNvPr id="0" name=""/>
        <dsp:cNvSpPr/>
      </dsp:nvSpPr>
      <dsp:spPr>
        <a:xfrm>
          <a:off x="3118678" y="-266849"/>
          <a:ext cx="2976636" cy="2977089"/>
        </a:xfrm>
        <a:prstGeom prst="circularArrow">
          <a:avLst>
            <a:gd name="adj1" fmla="val 10980"/>
            <a:gd name="adj2" fmla="val 1142322"/>
            <a:gd name="adj3" fmla="val 4500000"/>
            <a:gd name="adj4" fmla="val 108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A3D95-B6F0-8D4E-814F-A3DDAEF0453F}">
      <dsp:nvSpPr>
        <dsp:cNvPr id="0" name=""/>
        <dsp:cNvSpPr/>
      </dsp:nvSpPr>
      <dsp:spPr>
        <a:xfrm>
          <a:off x="3776612" y="807970"/>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dirty="0">
              <a:latin typeface="Century Gothic" panose="020B0502020202020204" pitchFamily="34" charset="0"/>
            </a:rPr>
            <a:t>İşçi</a:t>
          </a:r>
        </a:p>
      </dsp:txBody>
      <dsp:txXfrm>
        <a:off x="3776612" y="807970"/>
        <a:ext cx="1654059" cy="826831"/>
      </dsp:txXfrm>
    </dsp:sp>
    <dsp:sp modelId="{5A47AD1F-62A6-564F-9B70-0D4973580A47}">
      <dsp:nvSpPr>
        <dsp:cNvPr id="0" name=""/>
        <dsp:cNvSpPr/>
      </dsp:nvSpPr>
      <dsp:spPr>
        <a:xfrm>
          <a:off x="2291928" y="1443709"/>
          <a:ext cx="2976636" cy="2977089"/>
        </a:xfrm>
        <a:prstGeom prst="leftCircularArrow">
          <a:avLst>
            <a:gd name="adj1" fmla="val 10980"/>
            <a:gd name="adj2" fmla="val 1142322"/>
            <a:gd name="adj3" fmla="val 6300000"/>
            <a:gd name="adj4" fmla="val 189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D3E05-CE70-BA46-9ACE-F315852D153A}">
      <dsp:nvSpPr>
        <dsp:cNvPr id="0" name=""/>
        <dsp:cNvSpPr/>
      </dsp:nvSpPr>
      <dsp:spPr>
        <a:xfrm>
          <a:off x="2953216" y="2528423"/>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dirty="0">
              <a:latin typeface="Century Gothic" panose="020B0502020202020204" pitchFamily="34" charset="0"/>
            </a:rPr>
            <a:t>İşveren</a:t>
          </a:r>
        </a:p>
      </dsp:txBody>
      <dsp:txXfrm>
        <a:off x="2953216" y="2528423"/>
        <a:ext cx="1654059" cy="826831"/>
      </dsp:txXfrm>
    </dsp:sp>
    <dsp:sp modelId="{22E9A13E-F028-A144-921F-B969F8BCBBEF}">
      <dsp:nvSpPr>
        <dsp:cNvPr id="0" name=""/>
        <dsp:cNvSpPr/>
      </dsp:nvSpPr>
      <dsp:spPr>
        <a:xfrm>
          <a:off x="2931340" y="3204399"/>
          <a:ext cx="3837033" cy="3625813"/>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5DA83-A9DF-0F41-BDDD-C0BA4E79CA72}">
      <dsp:nvSpPr>
        <dsp:cNvPr id="0" name=""/>
        <dsp:cNvSpPr/>
      </dsp:nvSpPr>
      <dsp:spPr>
        <a:xfrm>
          <a:off x="2555545" y="4026568"/>
          <a:ext cx="4585284" cy="172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dirty="0">
              <a:solidFill>
                <a:srgbClr val="C00000"/>
              </a:solidFill>
              <a:latin typeface="Century Gothic" panose="020B0502020202020204" pitchFamily="34" charset="0"/>
            </a:rPr>
            <a:t>İş </a:t>
          </a:r>
        </a:p>
        <a:p>
          <a:pPr marL="0" lvl="0" indent="0" algn="ctr" defTabSz="1555750">
            <a:lnSpc>
              <a:spcPct val="90000"/>
            </a:lnSpc>
            <a:spcBef>
              <a:spcPct val="0"/>
            </a:spcBef>
            <a:spcAft>
              <a:spcPct val="35000"/>
            </a:spcAft>
            <a:buNone/>
          </a:pPr>
          <a:r>
            <a:rPr lang="tr-TR" sz="3500" b="1" kern="1200" dirty="0">
              <a:solidFill>
                <a:srgbClr val="C00000"/>
              </a:solidFill>
              <a:latin typeface="Century Gothic" panose="020B0502020202020204" pitchFamily="34" charset="0"/>
            </a:rPr>
            <a:t>Sözleşmesi</a:t>
          </a:r>
        </a:p>
      </dsp:txBody>
      <dsp:txXfrm>
        <a:off x="2555545" y="4026568"/>
        <a:ext cx="4585284" cy="1725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C7EA0-DEBD-E042-AE8D-B03B1491589F}">
      <dsp:nvSpPr>
        <dsp:cNvPr id="0" name=""/>
        <dsp:cNvSpPr/>
      </dsp:nvSpPr>
      <dsp:spPr>
        <a:xfrm>
          <a:off x="2241032" y="0"/>
          <a:ext cx="5805054" cy="5805054"/>
        </a:xfrm>
        <a:prstGeom prst="triangl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10008-B132-AA43-9131-4D5BCB4CE6BF}">
      <dsp:nvSpPr>
        <dsp:cNvPr id="0" name=""/>
        <dsp:cNvSpPr/>
      </dsp:nvSpPr>
      <dsp:spPr>
        <a:xfrm>
          <a:off x="4338039" y="583008"/>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Asıl işveren varlığı,</a:t>
          </a:r>
        </a:p>
      </dsp:txBody>
      <dsp:txXfrm>
        <a:off x="4367640" y="612609"/>
        <a:ext cx="5325125" cy="547173"/>
      </dsp:txXfrm>
    </dsp:sp>
    <dsp:sp modelId="{D204CC15-9C94-7048-83C8-96C1F7ECE36B}">
      <dsp:nvSpPr>
        <dsp:cNvPr id="0" name=""/>
        <dsp:cNvSpPr/>
      </dsp:nvSpPr>
      <dsp:spPr>
        <a:xfrm>
          <a:off x="4338039" y="1510815"/>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İşin işyerinde yürütülen üretime ilişkin işlerde alınmış olması,</a:t>
          </a:r>
        </a:p>
      </dsp:txBody>
      <dsp:txXfrm>
        <a:off x="4367640" y="1540416"/>
        <a:ext cx="5325125" cy="547173"/>
      </dsp:txXfrm>
    </dsp:sp>
    <dsp:sp modelId="{D9760A4F-CE56-3741-901E-2BCC7A70E01A}">
      <dsp:nvSpPr>
        <dsp:cNvPr id="0" name=""/>
        <dsp:cNvSpPr/>
      </dsp:nvSpPr>
      <dsp:spPr>
        <a:xfrm>
          <a:off x="4338039" y="2438623"/>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İşin asıl işverenin işyerinde yapılması,</a:t>
          </a:r>
        </a:p>
      </dsp:txBody>
      <dsp:txXfrm>
        <a:off x="4367640" y="2468224"/>
        <a:ext cx="5325125" cy="547173"/>
      </dsp:txXfrm>
    </dsp:sp>
    <dsp:sp modelId="{B8C34411-BDBE-EB43-B629-65C489B7BA31}">
      <dsp:nvSpPr>
        <dsp:cNvPr id="0" name=""/>
        <dsp:cNvSpPr/>
      </dsp:nvSpPr>
      <dsp:spPr>
        <a:xfrm>
          <a:off x="4338039" y="3366431"/>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Yardımcı iş veya Asıl işin bir bölümü olması,</a:t>
          </a:r>
        </a:p>
      </dsp:txBody>
      <dsp:txXfrm>
        <a:off x="4367640" y="3396032"/>
        <a:ext cx="5325125" cy="547173"/>
      </dsp:txXfrm>
    </dsp:sp>
    <dsp:sp modelId="{F8ED1458-F951-C043-9661-E256D6DEA610}">
      <dsp:nvSpPr>
        <dsp:cNvPr id="0" name=""/>
        <dsp:cNvSpPr/>
      </dsp:nvSpPr>
      <dsp:spPr>
        <a:xfrm>
          <a:off x="4338039" y="4294239"/>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İşi alan işverenin işçilerini sadece işi veren işverenin işyerinde çalıştırması. </a:t>
          </a:r>
        </a:p>
      </dsp:txBody>
      <dsp:txXfrm>
        <a:off x="4367640" y="4323840"/>
        <a:ext cx="5325125" cy="54717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D1A1F-3534-764E-A6E4-A0686DB5B0BF}" type="datetimeFigureOut">
              <a:rPr lang="tr-TR" smtClean="0"/>
              <a:t>16.01.2024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56F34-8F80-9145-8268-8BDA16C7BA05}" type="slidenum">
              <a:rPr lang="tr-TR" smtClean="0"/>
              <a:t>‹#›</a:t>
            </a:fld>
            <a:endParaRPr lang="tr-TR"/>
          </a:p>
        </p:txBody>
      </p:sp>
    </p:spTree>
    <p:extLst>
      <p:ext uri="{BB962C8B-B14F-4D97-AF65-F5344CB8AC3E}">
        <p14:creationId xmlns:p14="http://schemas.microsoft.com/office/powerpoint/2010/main" val="118987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a:t>
            </a:fld>
            <a:endParaRPr lang="tr-TR"/>
          </a:p>
        </p:txBody>
      </p:sp>
    </p:spTree>
    <p:extLst>
      <p:ext uri="{BB962C8B-B14F-4D97-AF65-F5344CB8AC3E}">
        <p14:creationId xmlns:p14="http://schemas.microsoft.com/office/powerpoint/2010/main" val="19298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13</a:t>
            </a:fld>
            <a:endParaRPr lang="tr-TR"/>
          </a:p>
        </p:txBody>
      </p:sp>
    </p:spTree>
    <p:extLst>
      <p:ext uri="{BB962C8B-B14F-4D97-AF65-F5344CB8AC3E}">
        <p14:creationId xmlns:p14="http://schemas.microsoft.com/office/powerpoint/2010/main" val="386418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14</a:t>
            </a:fld>
            <a:endParaRPr lang="tr-TR"/>
          </a:p>
        </p:txBody>
      </p:sp>
    </p:spTree>
    <p:extLst>
      <p:ext uri="{BB962C8B-B14F-4D97-AF65-F5344CB8AC3E}">
        <p14:creationId xmlns:p14="http://schemas.microsoft.com/office/powerpoint/2010/main" val="244693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15</a:t>
            </a:fld>
            <a:endParaRPr lang="tr-TR"/>
          </a:p>
        </p:txBody>
      </p:sp>
    </p:spTree>
    <p:extLst>
      <p:ext uri="{BB962C8B-B14F-4D97-AF65-F5344CB8AC3E}">
        <p14:creationId xmlns:p14="http://schemas.microsoft.com/office/powerpoint/2010/main" val="191383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16</a:t>
            </a:fld>
            <a:endParaRPr lang="tr-TR"/>
          </a:p>
        </p:txBody>
      </p:sp>
    </p:spTree>
    <p:extLst>
      <p:ext uri="{BB962C8B-B14F-4D97-AF65-F5344CB8AC3E}">
        <p14:creationId xmlns:p14="http://schemas.microsoft.com/office/powerpoint/2010/main" val="239868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17</a:t>
            </a:fld>
            <a:endParaRPr lang="tr-TR"/>
          </a:p>
        </p:txBody>
      </p:sp>
    </p:spTree>
    <p:extLst>
      <p:ext uri="{BB962C8B-B14F-4D97-AF65-F5344CB8AC3E}">
        <p14:creationId xmlns:p14="http://schemas.microsoft.com/office/powerpoint/2010/main" val="90417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18</a:t>
            </a:fld>
            <a:endParaRPr lang="tr-TR"/>
          </a:p>
        </p:txBody>
      </p:sp>
    </p:spTree>
    <p:extLst>
      <p:ext uri="{BB962C8B-B14F-4D97-AF65-F5344CB8AC3E}">
        <p14:creationId xmlns:p14="http://schemas.microsoft.com/office/powerpoint/2010/main" val="371781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19</a:t>
            </a:fld>
            <a:endParaRPr lang="tr-TR"/>
          </a:p>
        </p:txBody>
      </p:sp>
    </p:spTree>
    <p:extLst>
      <p:ext uri="{BB962C8B-B14F-4D97-AF65-F5344CB8AC3E}">
        <p14:creationId xmlns:p14="http://schemas.microsoft.com/office/powerpoint/2010/main" val="82565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20</a:t>
            </a:fld>
            <a:endParaRPr lang="tr-TR"/>
          </a:p>
        </p:txBody>
      </p:sp>
    </p:spTree>
    <p:extLst>
      <p:ext uri="{BB962C8B-B14F-4D97-AF65-F5344CB8AC3E}">
        <p14:creationId xmlns:p14="http://schemas.microsoft.com/office/powerpoint/2010/main" val="260977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21</a:t>
            </a:fld>
            <a:endParaRPr lang="tr-TR"/>
          </a:p>
        </p:txBody>
      </p:sp>
    </p:spTree>
    <p:extLst>
      <p:ext uri="{BB962C8B-B14F-4D97-AF65-F5344CB8AC3E}">
        <p14:creationId xmlns:p14="http://schemas.microsoft.com/office/powerpoint/2010/main" val="252828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22</a:t>
            </a:fld>
            <a:endParaRPr lang="tr-TR"/>
          </a:p>
        </p:txBody>
      </p:sp>
    </p:spTree>
    <p:extLst>
      <p:ext uri="{BB962C8B-B14F-4D97-AF65-F5344CB8AC3E}">
        <p14:creationId xmlns:p14="http://schemas.microsoft.com/office/powerpoint/2010/main" val="418709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a:t>
            </a:fld>
            <a:endParaRPr lang="tr-TR"/>
          </a:p>
        </p:txBody>
      </p:sp>
    </p:spTree>
    <p:extLst>
      <p:ext uri="{BB962C8B-B14F-4D97-AF65-F5344CB8AC3E}">
        <p14:creationId xmlns:p14="http://schemas.microsoft.com/office/powerpoint/2010/main" val="3462666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23</a:t>
            </a:fld>
            <a:endParaRPr lang="tr-TR"/>
          </a:p>
        </p:txBody>
      </p:sp>
    </p:spTree>
    <p:extLst>
      <p:ext uri="{BB962C8B-B14F-4D97-AF65-F5344CB8AC3E}">
        <p14:creationId xmlns:p14="http://schemas.microsoft.com/office/powerpoint/2010/main" val="3586289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24</a:t>
            </a:fld>
            <a:endParaRPr lang="tr-TR"/>
          </a:p>
        </p:txBody>
      </p:sp>
    </p:spTree>
    <p:extLst>
      <p:ext uri="{BB962C8B-B14F-4D97-AF65-F5344CB8AC3E}">
        <p14:creationId xmlns:p14="http://schemas.microsoft.com/office/powerpoint/2010/main" val="1487025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25</a:t>
            </a:fld>
            <a:endParaRPr lang="tr-TR"/>
          </a:p>
        </p:txBody>
      </p:sp>
    </p:spTree>
    <p:extLst>
      <p:ext uri="{BB962C8B-B14F-4D97-AF65-F5344CB8AC3E}">
        <p14:creationId xmlns:p14="http://schemas.microsoft.com/office/powerpoint/2010/main" val="104899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26</a:t>
            </a:fld>
            <a:endParaRPr lang="tr-TR"/>
          </a:p>
        </p:txBody>
      </p:sp>
    </p:spTree>
    <p:extLst>
      <p:ext uri="{BB962C8B-B14F-4D97-AF65-F5344CB8AC3E}">
        <p14:creationId xmlns:p14="http://schemas.microsoft.com/office/powerpoint/2010/main" val="4227415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27</a:t>
            </a:fld>
            <a:endParaRPr lang="tr-TR"/>
          </a:p>
        </p:txBody>
      </p:sp>
    </p:spTree>
    <p:extLst>
      <p:ext uri="{BB962C8B-B14F-4D97-AF65-F5344CB8AC3E}">
        <p14:creationId xmlns:p14="http://schemas.microsoft.com/office/powerpoint/2010/main" val="4073525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28</a:t>
            </a:fld>
            <a:endParaRPr lang="tr-TR"/>
          </a:p>
        </p:txBody>
      </p:sp>
    </p:spTree>
    <p:extLst>
      <p:ext uri="{BB962C8B-B14F-4D97-AF65-F5344CB8AC3E}">
        <p14:creationId xmlns:p14="http://schemas.microsoft.com/office/powerpoint/2010/main" val="354939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29</a:t>
            </a:fld>
            <a:endParaRPr lang="tr-TR"/>
          </a:p>
        </p:txBody>
      </p:sp>
    </p:spTree>
    <p:extLst>
      <p:ext uri="{BB962C8B-B14F-4D97-AF65-F5344CB8AC3E}">
        <p14:creationId xmlns:p14="http://schemas.microsoft.com/office/powerpoint/2010/main" val="501565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30</a:t>
            </a:fld>
            <a:endParaRPr lang="tr-TR"/>
          </a:p>
        </p:txBody>
      </p:sp>
    </p:spTree>
    <p:extLst>
      <p:ext uri="{BB962C8B-B14F-4D97-AF65-F5344CB8AC3E}">
        <p14:creationId xmlns:p14="http://schemas.microsoft.com/office/powerpoint/2010/main" val="4274595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31</a:t>
            </a:fld>
            <a:endParaRPr lang="tr-TR"/>
          </a:p>
        </p:txBody>
      </p:sp>
    </p:spTree>
    <p:extLst>
      <p:ext uri="{BB962C8B-B14F-4D97-AF65-F5344CB8AC3E}">
        <p14:creationId xmlns:p14="http://schemas.microsoft.com/office/powerpoint/2010/main" val="1978747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32</a:t>
            </a:fld>
            <a:endParaRPr lang="tr-TR"/>
          </a:p>
        </p:txBody>
      </p:sp>
    </p:spTree>
    <p:extLst>
      <p:ext uri="{BB962C8B-B14F-4D97-AF65-F5344CB8AC3E}">
        <p14:creationId xmlns:p14="http://schemas.microsoft.com/office/powerpoint/2010/main" val="267869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a:t>
            </a:fld>
            <a:endParaRPr lang="tr-TR"/>
          </a:p>
        </p:txBody>
      </p:sp>
    </p:spTree>
    <p:extLst>
      <p:ext uri="{BB962C8B-B14F-4D97-AF65-F5344CB8AC3E}">
        <p14:creationId xmlns:p14="http://schemas.microsoft.com/office/powerpoint/2010/main" val="114625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33</a:t>
            </a:fld>
            <a:endParaRPr lang="tr-TR"/>
          </a:p>
        </p:txBody>
      </p:sp>
    </p:spTree>
    <p:extLst>
      <p:ext uri="{BB962C8B-B14F-4D97-AF65-F5344CB8AC3E}">
        <p14:creationId xmlns:p14="http://schemas.microsoft.com/office/powerpoint/2010/main" val="2987741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34</a:t>
            </a:fld>
            <a:endParaRPr lang="tr-TR"/>
          </a:p>
        </p:txBody>
      </p:sp>
    </p:spTree>
    <p:extLst>
      <p:ext uri="{BB962C8B-B14F-4D97-AF65-F5344CB8AC3E}">
        <p14:creationId xmlns:p14="http://schemas.microsoft.com/office/powerpoint/2010/main" val="2894886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35</a:t>
            </a:fld>
            <a:endParaRPr lang="tr-TR"/>
          </a:p>
        </p:txBody>
      </p:sp>
    </p:spTree>
    <p:extLst>
      <p:ext uri="{BB962C8B-B14F-4D97-AF65-F5344CB8AC3E}">
        <p14:creationId xmlns:p14="http://schemas.microsoft.com/office/powerpoint/2010/main" val="1323759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36</a:t>
            </a:fld>
            <a:endParaRPr lang="tr-TR"/>
          </a:p>
        </p:txBody>
      </p:sp>
    </p:spTree>
    <p:extLst>
      <p:ext uri="{BB962C8B-B14F-4D97-AF65-F5344CB8AC3E}">
        <p14:creationId xmlns:p14="http://schemas.microsoft.com/office/powerpoint/2010/main" val="1636616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37</a:t>
            </a:fld>
            <a:endParaRPr lang="tr-TR"/>
          </a:p>
        </p:txBody>
      </p:sp>
    </p:spTree>
    <p:extLst>
      <p:ext uri="{BB962C8B-B14F-4D97-AF65-F5344CB8AC3E}">
        <p14:creationId xmlns:p14="http://schemas.microsoft.com/office/powerpoint/2010/main" val="1187119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38</a:t>
            </a:fld>
            <a:endParaRPr lang="tr-TR"/>
          </a:p>
        </p:txBody>
      </p:sp>
    </p:spTree>
    <p:extLst>
      <p:ext uri="{BB962C8B-B14F-4D97-AF65-F5344CB8AC3E}">
        <p14:creationId xmlns:p14="http://schemas.microsoft.com/office/powerpoint/2010/main" val="2961970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39</a:t>
            </a:fld>
            <a:endParaRPr lang="tr-TR"/>
          </a:p>
        </p:txBody>
      </p:sp>
    </p:spTree>
    <p:extLst>
      <p:ext uri="{BB962C8B-B14F-4D97-AF65-F5344CB8AC3E}">
        <p14:creationId xmlns:p14="http://schemas.microsoft.com/office/powerpoint/2010/main" val="3902765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40</a:t>
            </a:fld>
            <a:endParaRPr lang="tr-TR"/>
          </a:p>
        </p:txBody>
      </p:sp>
    </p:spTree>
    <p:extLst>
      <p:ext uri="{BB962C8B-B14F-4D97-AF65-F5344CB8AC3E}">
        <p14:creationId xmlns:p14="http://schemas.microsoft.com/office/powerpoint/2010/main" val="2289755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41</a:t>
            </a:fld>
            <a:endParaRPr lang="tr-TR"/>
          </a:p>
        </p:txBody>
      </p:sp>
    </p:spTree>
    <p:extLst>
      <p:ext uri="{BB962C8B-B14F-4D97-AF65-F5344CB8AC3E}">
        <p14:creationId xmlns:p14="http://schemas.microsoft.com/office/powerpoint/2010/main" val="2518214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42</a:t>
            </a:fld>
            <a:endParaRPr lang="tr-TR"/>
          </a:p>
        </p:txBody>
      </p:sp>
    </p:spTree>
    <p:extLst>
      <p:ext uri="{BB962C8B-B14F-4D97-AF65-F5344CB8AC3E}">
        <p14:creationId xmlns:p14="http://schemas.microsoft.com/office/powerpoint/2010/main" val="204215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7</a:t>
            </a:fld>
            <a:endParaRPr lang="tr-TR"/>
          </a:p>
        </p:txBody>
      </p:sp>
    </p:spTree>
    <p:extLst>
      <p:ext uri="{BB962C8B-B14F-4D97-AF65-F5344CB8AC3E}">
        <p14:creationId xmlns:p14="http://schemas.microsoft.com/office/powerpoint/2010/main" val="3467277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43</a:t>
            </a:fld>
            <a:endParaRPr lang="tr-TR"/>
          </a:p>
        </p:txBody>
      </p:sp>
    </p:spTree>
    <p:extLst>
      <p:ext uri="{BB962C8B-B14F-4D97-AF65-F5344CB8AC3E}">
        <p14:creationId xmlns:p14="http://schemas.microsoft.com/office/powerpoint/2010/main" val="1272142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44</a:t>
            </a:fld>
            <a:endParaRPr lang="tr-TR"/>
          </a:p>
        </p:txBody>
      </p:sp>
    </p:spTree>
    <p:extLst>
      <p:ext uri="{BB962C8B-B14F-4D97-AF65-F5344CB8AC3E}">
        <p14:creationId xmlns:p14="http://schemas.microsoft.com/office/powerpoint/2010/main" val="1495447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45</a:t>
            </a:fld>
            <a:endParaRPr lang="tr-TR"/>
          </a:p>
        </p:txBody>
      </p:sp>
    </p:spTree>
    <p:extLst>
      <p:ext uri="{BB962C8B-B14F-4D97-AF65-F5344CB8AC3E}">
        <p14:creationId xmlns:p14="http://schemas.microsoft.com/office/powerpoint/2010/main" val="2284039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46</a:t>
            </a:fld>
            <a:endParaRPr lang="tr-TR"/>
          </a:p>
        </p:txBody>
      </p:sp>
    </p:spTree>
    <p:extLst>
      <p:ext uri="{BB962C8B-B14F-4D97-AF65-F5344CB8AC3E}">
        <p14:creationId xmlns:p14="http://schemas.microsoft.com/office/powerpoint/2010/main" val="3814468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47</a:t>
            </a:fld>
            <a:endParaRPr lang="tr-TR"/>
          </a:p>
        </p:txBody>
      </p:sp>
    </p:spTree>
    <p:extLst>
      <p:ext uri="{BB962C8B-B14F-4D97-AF65-F5344CB8AC3E}">
        <p14:creationId xmlns:p14="http://schemas.microsoft.com/office/powerpoint/2010/main" val="3867782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48</a:t>
            </a:fld>
            <a:endParaRPr lang="tr-TR"/>
          </a:p>
        </p:txBody>
      </p:sp>
    </p:spTree>
    <p:extLst>
      <p:ext uri="{BB962C8B-B14F-4D97-AF65-F5344CB8AC3E}">
        <p14:creationId xmlns:p14="http://schemas.microsoft.com/office/powerpoint/2010/main" val="1243558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49</a:t>
            </a:fld>
            <a:endParaRPr lang="tr-TR"/>
          </a:p>
        </p:txBody>
      </p:sp>
    </p:spTree>
    <p:extLst>
      <p:ext uri="{BB962C8B-B14F-4D97-AF65-F5344CB8AC3E}">
        <p14:creationId xmlns:p14="http://schemas.microsoft.com/office/powerpoint/2010/main" val="2416923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50</a:t>
            </a:fld>
            <a:endParaRPr lang="tr-TR"/>
          </a:p>
        </p:txBody>
      </p:sp>
    </p:spTree>
    <p:extLst>
      <p:ext uri="{BB962C8B-B14F-4D97-AF65-F5344CB8AC3E}">
        <p14:creationId xmlns:p14="http://schemas.microsoft.com/office/powerpoint/2010/main" val="2233450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26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51</a:t>
            </a:fld>
            <a:endParaRPr lang="tr-TR"/>
          </a:p>
        </p:txBody>
      </p:sp>
    </p:spTree>
    <p:extLst>
      <p:ext uri="{BB962C8B-B14F-4D97-AF65-F5344CB8AC3E}">
        <p14:creationId xmlns:p14="http://schemas.microsoft.com/office/powerpoint/2010/main" val="3172674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52</a:t>
            </a:fld>
            <a:endParaRPr lang="tr-TR"/>
          </a:p>
        </p:txBody>
      </p:sp>
    </p:spTree>
    <p:extLst>
      <p:ext uri="{BB962C8B-B14F-4D97-AF65-F5344CB8AC3E}">
        <p14:creationId xmlns:p14="http://schemas.microsoft.com/office/powerpoint/2010/main" val="65043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8</a:t>
            </a:fld>
            <a:endParaRPr lang="tr-TR"/>
          </a:p>
        </p:txBody>
      </p:sp>
    </p:spTree>
    <p:extLst>
      <p:ext uri="{BB962C8B-B14F-4D97-AF65-F5344CB8AC3E}">
        <p14:creationId xmlns:p14="http://schemas.microsoft.com/office/powerpoint/2010/main" val="207879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431800" fontAlgn="base">
              <a:lnSpc>
                <a:spcPct val="150000"/>
              </a:lnSpc>
              <a:buFont typeface="Wingdings" pitchFamily="2" charset="2"/>
              <a:buChar char="ü"/>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53</a:t>
            </a:fld>
            <a:endParaRPr lang="tr-TR"/>
          </a:p>
        </p:txBody>
      </p:sp>
    </p:spTree>
    <p:extLst>
      <p:ext uri="{BB962C8B-B14F-4D97-AF65-F5344CB8AC3E}">
        <p14:creationId xmlns:p14="http://schemas.microsoft.com/office/powerpoint/2010/main" val="3905575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54</a:t>
            </a:fld>
            <a:endParaRPr lang="tr-TR"/>
          </a:p>
        </p:txBody>
      </p:sp>
    </p:spTree>
    <p:extLst>
      <p:ext uri="{BB962C8B-B14F-4D97-AF65-F5344CB8AC3E}">
        <p14:creationId xmlns:p14="http://schemas.microsoft.com/office/powerpoint/2010/main" val="3440942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55</a:t>
            </a:fld>
            <a:endParaRPr lang="tr-TR"/>
          </a:p>
        </p:txBody>
      </p:sp>
    </p:spTree>
    <p:extLst>
      <p:ext uri="{BB962C8B-B14F-4D97-AF65-F5344CB8AC3E}">
        <p14:creationId xmlns:p14="http://schemas.microsoft.com/office/powerpoint/2010/main" val="3596340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56</a:t>
            </a:fld>
            <a:endParaRPr lang="tr-TR"/>
          </a:p>
        </p:txBody>
      </p:sp>
    </p:spTree>
    <p:extLst>
      <p:ext uri="{BB962C8B-B14F-4D97-AF65-F5344CB8AC3E}">
        <p14:creationId xmlns:p14="http://schemas.microsoft.com/office/powerpoint/2010/main" val="13503905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57</a:t>
            </a:fld>
            <a:endParaRPr lang="tr-TR"/>
          </a:p>
        </p:txBody>
      </p:sp>
    </p:spTree>
    <p:extLst>
      <p:ext uri="{BB962C8B-B14F-4D97-AF65-F5344CB8AC3E}">
        <p14:creationId xmlns:p14="http://schemas.microsoft.com/office/powerpoint/2010/main" val="4064166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58</a:t>
            </a:fld>
            <a:endParaRPr lang="tr-TR"/>
          </a:p>
        </p:txBody>
      </p:sp>
    </p:spTree>
    <p:extLst>
      <p:ext uri="{BB962C8B-B14F-4D97-AF65-F5344CB8AC3E}">
        <p14:creationId xmlns:p14="http://schemas.microsoft.com/office/powerpoint/2010/main" val="12039131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59</a:t>
            </a:fld>
            <a:endParaRPr lang="tr-TR"/>
          </a:p>
        </p:txBody>
      </p:sp>
    </p:spTree>
    <p:extLst>
      <p:ext uri="{BB962C8B-B14F-4D97-AF65-F5344CB8AC3E}">
        <p14:creationId xmlns:p14="http://schemas.microsoft.com/office/powerpoint/2010/main" val="2809329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60</a:t>
            </a:fld>
            <a:endParaRPr lang="tr-TR"/>
          </a:p>
        </p:txBody>
      </p:sp>
    </p:spTree>
    <p:extLst>
      <p:ext uri="{BB962C8B-B14F-4D97-AF65-F5344CB8AC3E}">
        <p14:creationId xmlns:p14="http://schemas.microsoft.com/office/powerpoint/2010/main" val="3180390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61</a:t>
            </a:fld>
            <a:endParaRPr lang="tr-TR"/>
          </a:p>
        </p:txBody>
      </p:sp>
    </p:spTree>
    <p:extLst>
      <p:ext uri="{BB962C8B-B14F-4D97-AF65-F5344CB8AC3E}">
        <p14:creationId xmlns:p14="http://schemas.microsoft.com/office/powerpoint/2010/main" val="3235712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62</a:t>
            </a:fld>
            <a:endParaRPr lang="tr-TR"/>
          </a:p>
        </p:txBody>
      </p:sp>
    </p:spTree>
    <p:extLst>
      <p:ext uri="{BB962C8B-B14F-4D97-AF65-F5344CB8AC3E}">
        <p14:creationId xmlns:p14="http://schemas.microsoft.com/office/powerpoint/2010/main" val="326537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9</a:t>
            </a:fld>
            <a:endParaRPr lang="tr-TR"/>
          </a:p>
        </p:txBody>
      </p:sp>
    </p:spTree>
    <p:extLst>
      <p:ext uri="{BB962C8B-B14F-4D97-AF65-F5344CB8AC3E}">
        <p14:creationId xmlns:p14="http://schemas.microsoft.com/office/powerpoint/2010/main" val="41042245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63</a:t>
            </a:fld>
            <a:endParaRPr lang="tr-TR"/>
          </a:p>
        </p:txBody>
      </p:sp>
    </p:spTree>
    <p:extLst>
      <p:ext uri="{BB962C8B-B14F-4D97-AF65-F5344CB8AC3E}">
        <p14:creationId xmlns:p14="http://schemas.microsoft.com/office/powerpoint/2010/main" val="32562038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64</a:t>
            </a:fld>
            <a:endParaRPr lang="tr-TR"/>
          </a:p>
        </p:txBody>
      </p:sp>
    </p:spTree>
    <p:extLst>
      <p:ext uri="{BB962C8B-B14F-4D97-AF65-F5344CB8AC3E}">
        <p14:creationId xmlns:p14="http://schemas.microsoft.com/office/powerpoint/2010/main" val="41622125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65</a:t>
            </a:fld>
            <a:endParaRPr lang="tr-TR"/>
          </a:p>
        </p:txBody>
      </p:sp>
    </p:spTree>
    <p:extLst>
      <p:ext uri="{BB962C8B-B14F-4D97-AF65-F5344CB8AC3E}">
        <p14:creationId xmlns:p14="http://schemas.microsoft.com/office/powerpoint/2010/main" val="211794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10</a:t>
            </a:fld>
            <a:endParaRPr lang="tr-TR"/>
          </a:p>
        </p:txBody>
      </p:sp>
    </p:spTree>
    <p:extLst>
      <p:ext uri="{BB962C8B-B14F-4D97-AF65-F5344CB8AC3E}">
        <p14:creationId xmlns:p14="http://schemas.microsoft.com/office/powerpoint/2010/main" val="4488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11</a:t>
            </a:fld>
            <a:endParaRPr lang="tr-TR"/>
          </a:p>
        </p:txBody>
      </p:sp>
    </p:spTree>
    <p:extLst>
      <p:ext uri="{BB962C8B-B14F-4D97-AF65-F5344CB8AC3E}">
        <p14:creationId xmlns:p14="http://schemas.microsoft.com/office/powerpoint/2010/main" val="145557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12</a:t>
            </a:fld>
            <a:endParaRPr lang="tr-TR"/>
          </a:p>
        </p:txBody>
      </p:sp>
    </p:spTree>
    <p:extLst>
      <p:ext uri="{BB962C8B-B14F-4D97-AF65-F5344CB8AC3E}">
        <p14:creationId xmlns:p14="http://schemas.microsoft.com/office/powerpoint/2010/main" val="139572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B09A94-465D-4FCB-9065-C6B0937515A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D1F9057-787A-40C2-B010-7102887EB4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96A8847-7950-44F1-AE6E-8B66C2E9F259}"/>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5" name="Alt Bilgi Yer Tutucusu 4">
            <a:extLst>
              <a:ext uri="{FF2B5EF4-FFF2-40B4-BE49-F238E27FC236}">
                <a16:creationId xmlns:a16="http://schemas.microsoft.com/office/drawing/2014/main" id="{0E1EF18C-D47D-4E86-8A5A-BDBACE8130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31875B-1B14-43B8-B799-25CAD4B2A906}"/>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303884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1BBEB1-B59E-4596-AEBE-553DCB9153E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59D66FD-811E-4E65-B1D2-3A118D89D82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A3DD8EE-1FA3-4555-BDA9-0F07C5EF5B03}"/>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5" name="Alt Bilgi Yer Tutucusu 4">
            <a:extLst>
              <a:ext uri="{FF2B5EF4-FFF2-40B4-BE49-F238E27FC236}">
                <a16:creationId xmlns:a16="http://schemas.microsoft.com/office/drawing/2014/main" id="{E09FDF4B-5441-48E7-B9FA-BB5FD1E0D8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66C54E3-18A8-4A9D-886C-55C73B50D066}"/>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191529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46FC487-0282-4431-AD17-E00535002D0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5534602-3F29-43E4-A2A1-7047F52710C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59182C8-4BBB-418A-9C7F-7BA2A9BD8DC7}"/>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5" name="Alt Bilgi Yer Tutucusu 4">
            <a:extLst>
              <a:ext uri="{FF2B5EF4-FFF2-40B4-BE49-F238E27FC236}">
                <a16:creationId xmlns:a16="http://schemas.microsoft.com/office/drawing/2014/main" id="{27ADD788-944B-4344-BB75-7B130B9DCB1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63495B-59E1-4F90-81B4-D8A048AAC226}"/>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405082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E33283-C11F-4066-98CC-58A0822479C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7BF31A0-60BD-435A-B83C-5C5AF7C2246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2C224C-D6E6-4C62-BE7A-28802DE88888}"/>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5" name="Alt Bilgi Yer Tutucusu 4">
            <a:extLst>
              <a:ext uri="{FF2B5EF4-FFF2-40B4-BE49-F238E27FC236}">
                <a16:creationId xmlns:a16="http://schemas.microsoft.com/office/drawing/2014/main" id="{0DC7D4D0-B54A-4557-925C-55E8EC7CE9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5CC3CC-58EC-417C-8FF1-2053405D02B6}"/>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129303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0E68D-F505-433F-9CC7-7A9F6488F09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406669E-7332-41C9-8D93-E81E59D29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623808F-AC7E-409C-8632-F3623CCA8A8D}"/>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5" name="Alt Bilgi Yer Tutucusu 4">
            <a:extLst>
              <a:ext uri="{FF2B5EF4-FFF2-40B4-BE49-F238E27FC236}">
                <a16:creationId xmlns:a16="http://schemas.microsoft.com/office/drawing/2014/main" id="{89462291-6297-469F-B16D-119BEBC9D8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97B5BA-AECF-4BEB-BDA8-CDD2290C3539}"/>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196061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A904A1-9D6C-487A-A1F7-FC61F16C24A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EB1E7F8-25D5-4DEC-8CAE-F41215087ED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9C24ACF-7223-4586-9471-FBF92CE9505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7D62AEF-082B-4DF4-BFDB-C6AC3D24E79C}"/>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6" name="Alt Bilgi Yer Tutucusu 5">
            <a:extLst>
              <a:ext uri="{FF2B5EF4-FFF2-40B4-BE49-F238E27FC236}">
                <a16:creationId xmlns:a16="http://schemas.microsoft.com/office/drawing/2014/main" id="{1427B9EF-78DD-4036-B61B-0EF8F0DBD39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34C3A1B-306E-45D1-A2BF-C5D175CB9CC4}"/>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376411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892AF5-11B0-4491-A2A1-E9014FF40AB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C15BA82-0D65-4A10-8354-592D494AD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8031F3E-9667-42DE-9FA2-114D1AFC171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14BA684-EA8B-470A-996D-EDA7413A8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CCA44C3-9402-45EB-A99C-CE3AFB1D5A2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E2B830D-F4A1-4014-AED2-3D9FDEECC718}"/>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8" name="Alt Bilgi Yer Tutucusu 7">
            <a:extLst>
              <a:ext uri="{FF2B5EF4-FFF2-40B4-BE49-F238E27FC236}">
                <a16:creationId xmlns:a16="http://schemas.microsoft.com/office/drawing/2014/main" id="{54327DFA-5AAE-4326-AF64-FB688C548B4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EEA8ED0-5CD0-48F4-89B7-BCA8F665ACC0}"/>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29603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2CBBB4-3B2C-47BA-BF1F-0BEC7409554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DB745F6-52B0-49E9-92B6-F592EFA310A8}"/>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4" name="Alt Bilgi Yer Tutucusu 3">
            <a:extLst>
              <a:ext uri="{FF2B5EF4-FFF2-40B4-BE49-F238E27FC236}">
                <a16:creationId xmlns:a16="http://schemas.microsoft.com/office/drawing/2014/main" id="{75558E2E-EAEA-4CE5-9C92-02E16D187E1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9B36C48-E3E8-4C9A-A28D-EA0E11F3CB1C}"/>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84495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A55CCEA-CC20-4F86-B47C-8DDFC7ED2E92}"/>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3" name="Alt Bilgi Yer Tutucusu 2">
            <a:extLst>
              <a:ext uri="{FF2B5EF4-FFF2-40B4-BE49-F238E27FC236}">
                <a16:creationId xmlns:a16="http://schemas.microsoft.com/office/drawing/2014/main" id="{925E9CCB-42BC-4F2B-8156-158D76E281E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356702F-0894-40A8-B8CF-3ECD8A78C383}"/>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312845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F92C3-4C08-4FAC-9E81-ED331F8A40B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3414A24-96DC-47C5-A276-27D30D984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95C5AC7-D19A-478A-B9AE-571B6FD3A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CB98694-64EC-4C15-9D1A-FD6BB0D4FC2D}"/>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6" name="Alt Bilgi Yer Tutucusu 5">
            <a:extLst>
              <a:ext uri="{FF2B5EF4-FFF2-40B4-BE49-F238E27FC236}">
                <a16:creationId xmlns:a16="http://schemas.microsoft.com/office/drawing/2014/main" id="{43A32FB3-055E-4285-9847-32F58D8E2A5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D294BE0-EC7D-4833-8CBF-A51ACF428D5A}"/>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32339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5120ED-D9D4-47A5-B6D7-4F8F236BEAA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828AAC7-B947-42E6-A184-EFFB76D32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CB64974-F688-47CA-B1F8-BD5969B0C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A40F3F-693E-458D-8CC5-C464C5605B68}"/>
              </a:ext>
            </a:extLst>
          </p:cNvPr>
          <p:cNvSpPr>
            <a:spLocks noGrp="1"/>
          </p:cNvSpPr>
          <p:nvPr>
            <p:ph type="dt" sz="half" idx="10"/>
          </p:nvPr>
        </p:nvSpPr>
        <p:spPr/>
        <p:txBody>
          <a:bodyPr/>
          <a:lstStyle/>
          <a:p>
            <a:fld id="{1FD6422C-76ED-42E2-A284-449A49FBFEDA}" type="datetimeFigureOut">
              <a:rPr lang="tr-TR" smtClean="0"/>
              <a:t>16.01.2024</a:t>
            </a:fld>
            <a:endParaRPr lang="tr-TR"/>
          </a:p>
        </p:txBody>
      </p:sp>
      <p:sp>
        <p:nvSpPr>
          <p:cNvPr id="6" name="Alt Bilgi Yer Tutucusu 5">
            <a:extLst>
              <a:ext uri="{FF2B5EF4-FFF2-40B4-BE49-F238E27FC236}">
                <a16:creationId xmlns:a16="http://schemas.microsoft.com/office/drawing/2014/main" id="{C1F8CF8D-C0C9-4222-ADB1-1A14EABDB7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6FE4D09-B7CF-4F9E-AC39-5B5BD7DE82C8}"/>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236700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0DF6380-EA07-42D6-BEC6-F8F923335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7CC8810-7366-4DAE-AFE7-01A8A1866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BCBAEE-5BAF-470A-91C7-3E70EF1AA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6422C-76ED-42E2-A284-449A49FBFEDA}" type="datetimeFigureOut">
              <a:rPr lang="tr-TR" smtClean="0"/>
              <a:t>16.01.2024</a:t>
            </a:fld>
            <a:endParaRPr lang="tr-TR"/>
          </a:p>
        </p:txBody>
      </p:sp>
      <p:sp>
        <p:nvSpPr>
          <p:cNvPr id="5" name="Alt Bilgi Yer Tutucusu 4">
            <a:extLst>
              <a:ext uri="{FF2B5EF4-FFF2-40B4-BE49-F238E27FC236}">
                <a16:creationId xmlns:a16="http://schemas.microsoft.com/office/drawing/2014/main" id="{E424A3D1-E514-414E-AF5B-EACA3FB39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4F483C4-090C-4AEB-B150-4CB6BC7C8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C6DA9-FF08-4056-B13B-5BA69EC80469}" type="slidenum">
              <a:rPr lang="tr-TR" smtClean="0"/>
              <a:t>‹#›</a:t>
            </a:fld>
            <a:endParaRPr lang="tr-TR"/>
          </a:p>
        </p:txBody>
      </p:sp>
    </p:spTree>
    <p:extLst>
      <p:ext uri="{BB962C8B-B14F-4D97-AF65-F5344CB8AC3E}">
        <p14:creationId xmlns:p14="http://schemas.microsoft.com/office/powerpoint/2010/main" val="382642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868340-8072-4EBE-A89D-A08C03C170C6}"/>
              </a:ext>
            </a:extLst>
          </p:cNvPr>
          <p:cNvSpPr>
            <a:spLocks noGrp="1"/>
          </p:cNvSpPr>
          <p:nvPr>
            <p:ph type="ctrTitle"/>
          </p:nvPr>
        </p:nvSpPr>
        <p:spPr>
          <a:xfrm>
            <a:off x="1210962" y="2413012"/>
            <a:ext cx="9457038" cy="1688756"/>
          </a:xfrm>
        </p:spPr>
        <p:txBody>
          <a:bodyPr>
            <a:normAutofit fontScale="90000"/>
          </a:bodyPr>
          <a:lstStyle/>
          <a:p>
            <a:br>
              <a:rPr lang="tr-TR" sz="6000" b="1" dirty="0"/>
            </a:br>
            <a:br>
              <a:rPr lang="tr-TR" sz="6000" b="1" dirty="0"/>
            </a:br>
            <a:br>
              <a:rPr lang="tr-TR" sz="6000" b="1" dirty="0"/>
            </a:br>
            <a:br>
              <a:rPr lang="tr-TR" sz="6000" b="1" dirty="0"/>
            </a:br>
            <a:br>
              <a:rPr lang="tr-TR" sz="6000" b="1" dirty="0"/>
            </a:br>
            <a:br>
              <a:rPr lang="tr-TR" sz="6000" b="1" dirty="0"/>
            </a:br>
            <a:br>
              <a:rPr lang="tr-TR" sz="6000" b="1" dirty="0"/>
            </a:br>
            <a:br>
              <a:rPr lang="tr-TR" sz="6000" b="1" dirty="0"/>
            </a:br>
            <a:br>
              <a:rPr lang="tr-TR" sz="6000" b="1" dirty="0"/>
            </a:br>
            <a:br>
              <a:rPr lang="tr-TR" sz="6000" b="1" dirty="0"/>
            </a:br>
            <a:br>
              <a:rPr lang="tr-TR" sz="6000" b="1" dirty="0"/>
            </a:br>
            <a:r>
              <a:rPr lang="tr-TR" sz="4900" b="1" dirty="0">
                <a:latin typeface="Century Gothic" panose="020B0502020202020204" pitchFamily="34" charset="0"/>
              </a:rPr>
              <a:t>İŞ HUKUKU</a:t>
            </a:r>
            <a:br>
              <a:rPr lang="tr-TR" sz="4900" b="1" dirty="0">
                <a:latin typeface="Century Gothic" panose="020B0502020202020204" pitchFamily="34" charset="0"/>
              </a:rPr>
            </a:br>
            <a:endParaRPr lang="tr-TR" sz="4900" dirty="0">
              <a:latin typeface="Century Gothic" panose="020B0502020202020204" pitchFamily="34" charset="0"/>
            </a:endParaRPr>
          </a:p>
        </p:txBody>
      </p:sp>
      <p:sp>
        <p:nvSpPr>
          <p:cNvPr id="3" name="Alt Başlık 2">
            <a:extLst>
              <a:ext uri="{FF2B5EF4-FFF2-40B4-BE49-F238E27FC236}">
                <a16:creationId xmlns:a16="http://schemas.microsoft.com/office/drawing/2014/main" id="{AA692935-67FC-4EC7-A338-CA99684103C4}"/>
              </a:ext>
            </a:extLst>
          </p:cNvPr>
          <p:cNvSpPr>
            <a:spLocks noGrp="1"/>
          </p:cNvSpPr>
          <p:nvPr>
            <p:ph type="subTitle" idx="1"/>
          </p:nvPr>
        </p:nvSpPr>
        <p:spPr>
          <a:xfrm>
            <a:off x="1079157" y="4160176"/>
            <a:ext cx="9588843" cy="1870717"/>
          </a:xfrm>
        </p:spPr>
        <p:txBody>
          <a:bodyPr>
            <a:normAutofit/>
          </a:bodyPr>
          <a:lstStyle/>
          <a:p>
            <a:endParaRPr lang="tr-TR" b="1" dirty="0">
              <a:latin typeface="+mj-lt"/>
            </a:endParaRPr>
          </a:p>
          <a:p>
            <a:r>
              <a:rPr lang="tr-TR" sz="2000" dirty="0">
                <a:latin typeface="Century Gothic" panose="020B0502020202020204" pitchFamily="34" charset="0"/>
              </a:rPr>
              <a:t>İnsan Kaynakları Uzm. </a:t>
            </a:r>
            <a:r>
              <a:rPr lang="tr-TR" sz="2000" dirty="0" err="1">
                <a:latin typeface="Century Gothic" panose="020B0502020202020204" pitchFamily="34" charset="0"/>
              </a:rPr>
              <a:t>Sevcan</a:t>
            </a:r>
            <a:r>
              <a:rPr lang="tr-TR" sz="2000" dirty="0">
                <a:latin typeface="Century Gothic" panose="020B0502020202020204" pitchFamily="34" charset="0"/>
              </a:rPr>
              <a:t> ŞAHİN </a:t>
            </a:r>
          </a:p>
        </p:txBody>
      </p:sp>
      <p:pic>
        <p:nvPicPr>
          <p:cNvPr id="4" name="Resim 3">
            <a:extLst>
              <a:ext uri="{FF2B5EF4-FFF2-40B4-BE49-F238E27FC236}">
                <a16:creationId xmlns:a16="http://schemas.microsoft.com/office/drawing/2014/main" id="{3D8A8090-2680-935D-2BC4-E5B04E70C351}"/>
              </a:ext>
            </a:extLst>
          </p:cNvPr>
          <p:cNvPicPr>
            <a:picLocks noChangeAspect="1"/>
          </p:cNvPicPr>
          <p:nvPr/>
        </p:nvPicPr>
        <p:blipFill>
          <a:blip r:embed="rId2"/>
          <a:stretch>
            <a:fillRect/>
          </a:stretch>
        </p:blipFill>
        <p:spPr>
          <a:xfrm>
            <a:off x="2007706" y="483886"/>
            <a:ext cx="1870718" cy="1870718"/>
          </a:xfrm>
          <a:prstGeom prst="rect">
            <a:avLst/>
          </a:prstGeom>
        </p:spPr>
      </p:pic>
      <p:pic>
        <p:nvPicPr>
          <p:cNvPr id="5" name="Resim 4">
            <a:extLst>
              <a:ext uri="{FF2B5EF4-FFF2-40B4-BE49-F238E27FC236}">
                <a16:creationId xmlns:a16="http://schemas.microsoft.com/office/drawing/2014/main" id="{85214650-CA1D-CFC3-9170-82102122A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969" y="827108"/>
            <a:ext cx="2266845" cy="1077398"/>
          </a:xfrm>
          <a:prstGeom prst="rect">
            <a:avLst/>
          </a:prstGeom>
        </p:spPr>
      </p:pic>
    </p:spTree>
    <p:extLst>
      <p:ext uri="{BB962C8B-B14F-4D97-AF65-F5344CB8AC3E}">
        <p14:creationId xmlns:p14="http://schemas.microsoft.com/office/powerpoint/2010/main" val="350179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a:extLst>
              <a:ext uri="{FF2B5EF4-FFF2-40B4-BE49-F238E27FC236}">
                <a16:creationId xmlns:a16="http://schemas.microsoft.com/office/drawing/2014/main" id="{032A3242-C2C4-1ABF-0265-94659D84574C}"/>
              </a:ext>
            </a:extLst>
          </p:cNvPr>
          <p:cNvGraphicFramePr>
            <a:graphicFrameLocks noGrp="1"/>
          </p:cNvGraphicFramePr>
          <p:nvPr>
            <p:ph idx="1"/>
          </p:nvPr>
        </p:nvGraphicFramePr>
        <p:xfrm>
          <a:off x="401053" y="336884"/>
          <a:ext cx="10952747" cy="584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yagram 8">
            <a:extLst>
              <a:ext uri="{FF2B5EF4-FFF2-40B4-BE49-F238E27FC236}">
                <a16:creationId xmlns:a16="http://schemas.microsoft.com/office/drawing/2014/main" id="{2FE6E94F-CC32-27E7-010A-67DD3242951E}"/>
              </a:ext>
            </a:extLst>
          </p:cNvPr>
          <p:cNvGraphicFramePr/>
          <p:nvPr>
            <p:extLst>
              <p:ext uri="{D42A27DB-BD31-4B8C-83A1-F6EECF244321}">
                <p14:modId xmlns:p14="http://schemas.microsoft.com/office/powerpoint/2010/main" val="2042582226"/>
              </p:ext>
            </p:extLst>
          </p:nvPr>
        </p:nvGraphicFramePr>
        <p:xfrm>
          <a:off x="1604211" y="336884"/>
          <a:ext cx="9192126" cy="6184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38097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a:extLst>
              <a:ext uri="{FF2B5EF4-FFF2-40B4-BE49-F238E27FC236}">
                <a16:creationId xmlns:a16="http://schemas.microsoft.com/office/drawing/2014/main" id="{032A3242-C2C4-1ABF-0265-94659D84574C}"/>
              </a:ext>
            </a:extLst>
          </p:cNvPr>
          <p:cNvGraphicFramePr>
            <a:graphicFrameLocks noGrp="1"/>
          </p:cNvGraphicFramePr>
          <p:nvPr>
            <p:ph idx="1"/>
          </p:nvPr>
        </p:nvGraphicFramePr>
        <p:xfrm>
          <a:off x="401053" y="336884"/>
          <a:ext cx="10952747" cy="584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yagram 8">
            <a:extLst>
              <a:ext uri="{FF2B5EF4-FFF2-40B4-BE49-F238E27FC236}">
                <a16:creationId xmlns:a16="http://schemas.microsoft.com/office/drawing/2014/main" id="{2FE6E94F-CC32-27E7-010A-67DD3242951E}"/>
              </a:ext>
            </a:extLst>
          </p:cNvPr>
          <p:cNvGraphicFramePr/>
          <p:nvPr>
            <p:extLst>
              <p:ext uri="{D42A27DB-BD31-4B8C-83A1-F6EECF244321}">
                <p14:modId xmlns:p14="http://schemas.microsoft.com/office/powerpoint/2010/main" val="938808463"/>
              </p:ext>
            </p:extLst>
          </p:nvPr>
        </p:nvGraphicFramePr>
        <p:xfrm>
          <a:off x="1604211" y="80211"/>
          <a:ext cx="9192126" cy="6184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2593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HUKUKU VE BAĞIMLILIK</a:t>
            </a:r>
          </a:p>
        </p:txBody>
      </p:sp>
    </p:spTree>
    <p:extLst>
      <p:ext uri="{BB962C8B-B14F-4D97-AF65-F5344CB8AC3E}">
        <p14:creationId xmlns:p14="http://schemas.microsoft.com/office/powerpoint/2010/main" val="198241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895E61-E542-4788-B5CF-AA49C7825ECE}"/>
              </a:ext>
            </a:extLst>
          </p:cNvPr>
          <p:cNvSpPr>
            <a:spLocks noGrp="1"/>
          </p:cNvSpPr>
          <p:nvPr>
            <p:ph idx="1"/>
          </p:nvPr>
        </p:nvSpPr>
        <p:spPr>
          <a:xfrm>
            <a:off x="365761" y="627016"/>
            <a:ext cx="11573690" cy="5930537"/>
          </a:xfrm>
        </p:spPr>
        <p:txBody>
          <a:bodyPr anchor="ctr">
            <a:normAutofit/>
          </a:bodyPr>
          <a:lstStyle/>
          <a:p>
            <a:pPr algn="l">
              <a:lnSpc>
                <a:spcPct val="150000"/>
              </a:lnSpc>
              <a:buFont typeface="Wingdings" pitchFamily="2" charset="2"/>
              <a:buChar char="ü"/>
            </a:pPr>
            <a:r>
              <a:rPr lang="tr-TR" sz="2400" dirty="0">
                <a:latin typeface="Century Gothic" panose="020B0502020202020204" pitchFamily="34" charset="0"/>
              </a:rPr>
              <a:t> </a:t>
            </a:r>
            <a:r>
              <a:rPr lang="tr-TR" sz="3200" dirty="0">
                <a:latin typeface="Century Gothic" panose="020B0502020202020204" pitchFamily="34" charset="0"/>
              </a:rPr>
              <a:t>Bağımlılık kriterinin iş hukukunda önemli bir yeri vardır. İşi veren ile işi yapan arasında bağımlı bir hukuki ilişki varsa bu, iş hukukunun kapsamına girer. Arada bağımlı bir ilişki yoksa, iş hukukun kapsamına girmez. </a:t>
            </a:r>
          </a:p>
          <a:p>
            <a:pPr>
              <a:lnSpc>
                <a:spcPct val="150000"/>
              </a:lnSpc>
              <a:buFont typeface="Wingdings" pitchFamily="2" charset="2"/>
              <a:buChar char="ü"/>
            </a:pPr>
            <a:r>
              <a:rPr lang="tr-TR" sz="3200" dirty="0">
                <a:latin typeface="Century Gothic" panose="020B0502020202020204" pitchFamily="34" charset="0"/>
              </a:rPr>
              <a:t> İşçi, işverenin emir ve talimatlarına uymak zorunda olduğu için bağımlı  bir ilişki vardır.</a:t>
            </a:r>
          </a:p>
          <a:p>
            <a:pPr marL="0" indent="0">
              <a:buNone/>
            </a:pPr>
            <a:endParaRPr lang="tr-TR" sz="2400" dirty="0">
              <a:latin typeface="Century Gothic" panose="020B0502020202020204" pitchFamily="34" charset="0"/>
            </a:endParaRPr>
          </a:p>
        </p:txBody>
      </p:sp>
    </p:spTree>
    <p:extLst>
      <p:ext uri="{BB962C8B-B14F-4D97-AF65-F5344CB8AC3E}">
        <p14:creationId xmlns:p14="http://schemas.microsoft.com/office/powerpoint/2010/main" val="427395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çerik Yer Tutucusu 6" descr="giyim, mobilya, kişi, şahıs, sanat içeren bir resim&#10;&#10;Açıklama otomatik olarak oluşturuldu">
            <a:extLst>
              <a:ext uri="{FF2B5EF4-FFF2-40B4-BE49-F238E27FC236}">
                <a16:creationId xmlns:a16="http://schemas.microsoft.com/office/drawing/2014/main" id="{DD7D7B24-63C0-FB43-73D3-68F5D63DA1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632" y="1622276"/>
            <a:ext cx="3517119" cy="3607302"/>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Resim 4" descr="iç mekan, kişi, şahıs, masa içeren bir resim&#10;&#10;Açıklama otomatik olarak oluşturuldu">
            <a:extLst>
              <a:ext uri="{FF2B5EF4-FFF2-40B4-BE49-F238E27FC236}">
                <a16:creationId xmlns:a16="http://schemas.microsoft.com/office/drawing/2014/main" id="{55C764CA-CAE2-8163-2744-C66DAA12A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676" y="2245338"/>
            <a:ext cx="3537345" cy="2361177"/>
          </a:xfrm>
          <a:prstGeom prst="rect">
            <a:avLst/>
          </a:prstGeom>
        </p:spPr>
      </p:pic>
      <p:cxnSp>
        <p:nvCxnSpPr>
          <p:cNvPr id="27"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Resim 7" descr="tıbbi cihazlar, sağlık bakım hizmeti, tıbbi, kişi, şahıs içeren bir resim&#10;&#10;Açıklama otomatik olarak oluşturuldu">
            <a:extLst>
              <a:ext uri="{FF2B5EF4-FFF2-40B4-BE49-F238E27FC236}">
                <a16:creationId xmlns:a16="http://schemas.microsoft.com/office/drawing/2014/main" id="{29D2EE60-24E6-1D67-DF76-F58997B72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317" y="2245338"/>
            <a:ext cx="3320923" cy="2361177"/>
          </a:xfrm>
          <a:prstGeom prst="rect">
            <a:avLst/>
          </a:prstGeom>
        </p:spPr>
      </p:pic>
    </p:spTree>
    <p:extLst>
      <p:ext uri="{BB962C8B-B14F-4D97-AF65-F5344CB8AC3E}">
        <p14:creationId xmlns:p14="http://schemas.microsoft.com/office/powerpoint/2010/main" val="262133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HUKUKUNUN BÖLÜMLERİ</a:t>
            </a:r>
          </a:p>
        </p:txBody>
      </p:sp>
    </p:spTree>
    <p:extLst>
      <p:ext uri="{BB962C8B-B14F-4D97-AF65-F5344CB8AC3E}">
        <p14:creationId xmlns:p14="http://schemas.microsoft.com/office/powerpoint/2010/main" val="124484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26B1D2-3272-475E-A9A9-A593B75B75E9}"/>
              </a:ext>
            </a:extLst>
          </p:cNvPr>
          <p:cNvSpPr>
            <a:spLocks noGrp="1"/>
          </p:cNvSpPr>
          <p:nvPr>
            <p:ph type="title"/>
          </p:nvPr>
        </p:nvSpPr>
        <p:spPr>
          <a:xfrm>
            <a:off x="116631" y="334785"/>
            <a:ext cx="10515600" cy="1325563"/>
          </a:xfrm>
        </p:spPr>
        <p:txBody>
          <a:bodyPr>
            <a:normAutofit/>
          </a:bodyPr>
          <a:lstStyle/>
          <a:p>
            <a:r>
              <a:rPr lang="tr-TR" sz="3200" b="1" dirty="0">
                <a:latin typeface="Century Gothic" panose="020B0502020202020204" pitchFamily="34" charset="0"/>
              </a:rPr>
              <a:t>İş Hukukunun Bölümleri</a:t>
            </a:r>
            <a:endParaRPr lang="tr-TR" sz="3200" dirty="0"/>
          </a:p>
        </p:txBody>
      </p:sp>
      <p:sp>
        <p:nvSpPr>
          <p:cNvPr id="4" name="Dikdörtgen: Köşeleri Yuvarlatılmış 3">
            <a:extLst>
              <a:ext uri="{FF2B5EF4-FFF2-40B4-BE49-F238E27FC236}">
                <a16:creationId xmlns:a16="http://schemas.microsoft.com/office/drawing/2014/main" id="{C7BAA0A5-5B4F-4789-87F4-68BCC79E917E}"/>
              </a:ext>
            </a:extLst>
          </p:cNvPr>
          <p:cNvSpPr/>
          <p:nvPr/>
        </p:nvSpPr>
        <p:spPr>
          <a:xfrm>
            <a:off x="838200" y="2304660"/>
            <a:ext cx="3519196"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Bireysel İş Hukuku</a:t>
            </a:r>
          </a:p>
        </p:txBody>
      </p:sp>
      <p:sp>
        <p:nvSpPr>
          <p:cNvPr id="5" name="Dikdörtgen: Köşeleri Yuvarlatılmış 4">
            <a:extLst>
              <a:ext uri="{FF2B5EF4-FFF2-40B4-BE49-F238E27FC236}">
                <a16:creationId xmlns:a16="http://schemas.microsoft.com/office/drawing/2014/main" id="{A38067E1-3D0D-45C7-B7AB-E450081AF40B}"/>
              </a:ext>
            </a:extLst>
          </p:cNvPr>
          <p:cNvSpPr/>
          <p:nvPr/>
        </p:nvSpPr>
        <p:spPr>
          <a:xfrm>
            <a:off x="838200" y="4780383"/>
            <a:ext cx="3519196"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Toplu iş hukuku</a:t>
            </a:r>
          </a:p>
        </p:txBody>
      </p:sp>
      <p:cxnSp>
        <p:nvCxnSpPr>
          <p:cNvPr id="7" name="Düz Ok Bağlayıcısı 6">
            <a:extLst>
              <a:ext uri="{FF2B5EF4-FFF2-40B4-BE49-F238E27FC236}">
                <a16:creationId xmlns:a16="http://schemas.microsoft.com/office/drawing/2014/main" id="{265F7AF3-EBBE-4742-A0FF-85820B9E18E4}"/>
              </a:ext>
            </a:extLst>
          </p:cNvPr>
          <p:cNvCxnSpPr/>
          <p:nvPr/>
        </p:nvCxnSpPr>
        <p:spPr>
          <a:xfrm>
            <a:off x="4618653" y="2696547"/>
            <a:ext cx="7557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D67DAD96-C9EB-40AC-A06F-CCCD0656C2EA}"/>
              </a:ext>
            </a:extLst>
          </p:cNvPr>
          <p:cNvSpPr txBox="1"/>
          <p:nvPr/>
        </p:nvSpPr>
        <p:spPr>
          <a:xfrm>
            <a:off x="5635686" y="2342604"/>
            <a:ext cx="6556311" cy="1200329"/>
          </a:xfrm>
          <a:prstGeom prst="rect">
            <a:avLst/>
          </a:prstGeom>
          <a:noFill/>
        </p:spPr>
        <p:txBody>
          <a:bodyPr wrap="square">
            <a:spAutoFit/>
          </a:bodyPr>
          <a:lstStyle/>
          <a:p>
            <a:r>
              <a:rPr lang="tr-TR" sz="2400" dirty="0">
                <a:latin typeface="Century Gothic" panose="020B0502020202020204" pitchFamily="34" charset="0"/>
              </a:rPr>
              <a:t>Bir işçiyle bir işveren arasındaki hukuki ilişkiyi ele alır ve düzenler. Aralarındaki sözleşme, iş sözleşmesidir. </a:t>
            </a:r>
          </a:p>
        </p:txBody>
      </p:sp>
      <p:sp>
        <p:nvSpPr>
          <p:cNvPr id="11" name="Metin kutusu 10">
            <a:extLst>
              <a:ext uri="{FF2B5EF4-FFF2-40B4-BE49-F238E27FC236}">
                <a16:creationId xmlns:a16="http://schemas.microsoft.com/office/drawing/2014/main" id="{686992A1-DBB3-4DFF-9B50-EE92CFC5FACD}"/>
              </a:ext>
            </a:extLst>
          </p:cNvPr>
          <p:cNvSpPr txBox="1"/>
          <p:nvPr/>
        </p:nvSpPr>
        <p:spPr>
          <a:xfrm>
            <a:off x="5635687" y="4575863"/>
            <a:ext cx="6556311" cy="1200329"/>
          </a:xfrm>
          <a:prstGeom prst="rect">
            <a:avLst/>
          </a:prstGeom>
          <a:noFill/>
        </p:spPr>
        <p:txBody>
          <a:bodyPr wrap="square">
            <a:spAutoFit/>
          </a:bodyPr>
          <a:lstStyle/>
          <a:p>
            <a:pPr marL="0" indent="0">
              <a:buNone/>
            </a:pPr>
            <a:r>
              <a:rPr lang="tr-TR" sz="2400" dirty="0">
                <a:latin typeface="Century Gothic" panose="020B0502020202020204" pitchFamily="34" charset="0"/>
              </a:rPr>
              <a:t>İş ilişkileri bireysel düzeyden kolektif düzeye gelmiştir. Taraflardan en az birisi sendika türü bir mesleki kuruluştur.</a:t>
            </a:r>
          </a:p>
        </p:txBody>
      </p:sp>
      <p:cxnSp>
        <p:nvCxnSpPr>
          <p:cNvPr id="12" name="Düz Ok Bağlayıcısı 11">
            <a:extLst>
              <a:ext uri="{FF2B5EF4-FFF2-40B4-BE49-F238E27FC236}">
                <a16:creationId xmlns:a16="http://schemas.microsoft.com/office/drawing/2014/main" id="{4CF48CF6-1637-4879-932E-8E845DA8B830}"/>
              </a:ext>
            </a:extLst>
          </p:cNvPr>
          <p:cNvCxnSpPr/>
          <p:nvPr/>
        </p:nvCxnSpPr>
        <p:spPr>
          <a:xfrm>
            <a:off x="4618652" y="5237583"/>
            <a:ext cx="7557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58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7D09E0-4F3C-40D3-9A17-1068677FCD2D}"/>
              </a:ext>
            </a:extLst>
          </p:cNvPr>
          <p:cNvSpPr>
            <a:spLocks noGrp="1"/>
          </p:cNvSpPr>
          <p:nvPr>
            <p:ph type="title"/>
          </p:nvPr>
        </p:nvSpPr>
        <p:spPr>
          <a:xfrm>
            <a:off x="136072" y="18255"/>
            <a:ext cx="10515600" cy="1325563"/>
          </a:xfrm>
        </p:spPr>
        <p:txBody>
          <a:bodyPr>
            <a:normAutofit/>
          </a:bodyPr>
          <a:lstStyle/>
          <a:p>
            <a:r>
              <a:rPr lang="tr-TR" sz="3200" b="1" dirty="0">
                <a:latin typeface="Century Gothic" panose="020B0502020202020204" pitchFamily="34" charset="0"/>
              </a:rPr>
              <a:t>Toplu İş Hukuku</a:t>
            </a:r>
            <a:endParaRPr lang="tr-TR" sz="3200" dirty="0"/>
          </a:p>
        </p:txBody>
      </p:sp>
      <p:sp>
        <p:nvSpPr>
          <p:cNvPr id="3" name="İçerik Yer Tutucusu 2">
            <a:extLst>
              <a:ext uri="{FF2B5EF4-FFF2-40B4-BE49-F238E27FC236}">
                <a16:creationId xmlns:a16="http://schemas.microsoft.com/office/drawing/2014/main" id="{4058A453-8DC4-45A6-9A47-910975222BD4}"/>
              </a:ext>
            </a:extLst>
          </p:cNvPr>
          <p:cNvSpPr>
            <a:spLocks noGrp="1"/>
          </p:cNvSpPr>
          <p:nvPr>
            <p:ph idx="1"/>
          </p:nvPr>
        </p:nvSpPr>
        <p:spPr>
          <a:xfrm>
            <a:off x="326245" y="1481312"/>
            <a:ext cx="11685813" cy="3602768"/>
          </a:xfrm>
        </p:spPr>
        <p:txBody>
          <a:bodyPr>
            <a:noAutofit/>
          </a:bodyPr>
          <a:lstStyle/>
          <a:p>
            <a:pPr>
              <a:lnSpc>
                <a:spcPct val="150000"/>
              </a:lnSpc>
              <a:buFont typeface="Wingdings" pitchFamily="2" charset="2"/>
              <a:buChar char="ü"/>
            </a:pPr>
            <a:r>
              <a:rPr lang="tr-TR" b="0" i="0" dirty="0">
                <a:solidFill>
                  <a:srgbClr val="202124"/>
                </a:solidFill>
                <a:effectLst/>
                <a:latin typeface="Century Gothic" panose="020B0502020202020204" pitchFamily="34" charset="0"/>
              </a:rPr>
              <a:t>Sendika kurma, </a:t>
            </a:r>
          </a:p>
          <a:p>
            <a:pPr>
              <a:lnSpc>
                <a:spcPct val="150000"/>
              </a:lnSpc>
              <a:buFont typeface="Wingdings" pitchFamily="2" charset="2"/>
              <a:buChar char="ü"/>
            </a:pPr>
            <a:r>
              <a:rPr lang="tr-TR" dirty="0">
                <a:solidFill>
                  <a:srgbClr val="202124"/>
                </a:solidFill>
                <a:latin typeface="Century Gothic" panose="020B0502020202020204" pitchFamily="34" charset="0"/>
              </a:rPr>
              <a:t>S</a:t>
            </a:r>
            <a:r>
              <a:rPr lang="tr-TR" b="0" i="0" dirty="0">
                <a:solidFill>
                  <a:srgbClr val="202124"/>
                </a:solidFill>
                <a:effectLst/>
                <a:latin typeface="Century Gothic" panose="020B0502020202020204" pitchFamily="34" charset="0"/>
              </a:rPr>
              <a:t>endikaya üyelik toplu sözleşme, </a:t>
            </a:r>
          </a:p>
          <a:p>
            <a:pPr>
              <a:lnSpc>
                <a:spcPct val="150000"/>
              </a:lnSpc>
              <a:buFont typeface="Wingdings" pitchFamily="2" charset="2"/>
              <a:buChar char="ü"/>
            </a:pPr>
            <a:r>
              <a:rPr lang="tr-TR" dirty="0">
                <a:solidFill>
                  <a:srgbClr val="202124"/>
                </a:solidFill>
                <a:latin typeface="Century Gothic" panose="020B0502020202020204" pitchFamily="34" charset="0"/>
              </a:rPr>
              <a:t>S</a:t>
            </a:r>
            <a:r>
              <a:rPr lang="tr-TR" b="0" i="0" dirty="0">
                <a:solidFill>
                  <a:srgbClr val="202124"/>
                </a:solidFill>
                <a:effectLst/>
                <a:latin typeface="Century Gothic" panose="020B0502020202020204" pitchFamily="34" charset="0"/>
              </a:rPr>
              <a:t>endikanın feshedilmesi, </a:t>
            </a:r>
          </a:p>
          <a:p>
            <a:pPr>
              <a:lnSpc>
                <a:spcPct val="150000"/>
              </a:lnSpc>
              <a:buFont typeface="Wingdings" pitchFamily="2" charset="2"/>
              <a:buChar char="ü"/>
            </a:pPr>
            <a:r>
              <a:rPr lang="tr-TR" dirty="0">
                <a:solidFill>
                  <a:srgbClr val="202124"/>
                </a:solidFill>
                <a:latin typeface="Century Gothic" panose="020B0502020202020204" pitchFamily="34" charset="0"/>
              </a:rPr>
              <a:t>S</a:t>
            </a:r>
            <a:r>
              <a:rPr lang="tr-TR" b="0" i="0" dirty="0">
                <a:solidFill>
                  <a:srgbClr val="202124"/>
                </a:solidFill>
                <a:effectLst/>
                <a:latin typeface="Century Gothic" panose="020B0502020202020204" pitchFamily="34" charset="0"/>
              </a:rPr>
              <a:t>endikal haklar gibi konuları kapsar.</a:t>
            </a:r>
            <a:endParaRPr lang="tr-TR" dirty="0">
              <a:latin typeface="Century Gothic" panose="020B0502020202020204" pitchFamily="34" charset="0"/>
            </a:endParaRPr>
          </a:p>
        </p:txBody>
      </p:sp>
    </p:spTree>
    <p:extLst>
      <p:ext uri="{BB962C8B-B14F-4D97-AF65-F5344CB8AC3E}">
        <p14:creationId xmlns:p14="http://schemas.microsoft.com/office/powerpoint/2010/main" val="195843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124484"/>
            <a:ext cx="10515600" cy="1325563"/>
          </a:xfrm>
        </p:spPr>
        <p:txBody>
          <a:bodyPr>
            <a:normAutofit/>
          </a:bodyPr>
          <a:lstStyle/>
          <a:p>
            <a:r>
              <a:rPr lang="tr-TR" sz="3200" b="1" dirty="0">
                <a:latin typeface="Century Gothic" panose="020B0502020202020204" pitchFamily="34" charset="0"/>
              </a:rPr>
              <a:t>Bireysel İş Hukuku</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201079"/>
            <a:ext cx="11699422" cy="5057339"/>
          </a:xfrm>
        </p:spPr>
        <p:txBody>
          <a:bodyPr>
            <a:noAutofit/>
          </a:bodyPr>
          <a:lstStyle/>
          <a:p>
            <a:pPr>
              <a:lnSpc>
                <a:spcPct val="150000"/>
              </a:lnSpc>
              <a:buFont typeface="Wingdings" pitchFamily="2" charset="2"/>
              <a:buChar char="ü"/>
            </a:pPr>
            <a:r>
              <a:rPr lang="tr-TR" dirty="0">
                <a:latin typeface="Century Gothic" panose="020B0502020202020204" pitchFamily="34" charset="0"/>
              </a:rPr>
              <a:t>İş sözleşmesinin kurulması, bu sözleşmeden doğan işçi ve işveren borçları,</a:t>
            </a:r>
          </a:p>
          <a:p>
            <a:pPr>
              <a:lnSpc>
                <a:spcPct val="150000"/>
              </a:lnSpc>
              <a:buFont typeface="Wingdings" pitchFamily="2" charset="2"/>
              <a:buChar char="ü"/>
            </a:pPr>
            <a:r>
              <a:rPr lang="tr-TR" dirty="0">
                <a:latin typeface="Century Gothic" panose="020B0502020202020204" pitchFamily="34" charset="0"/>
              </a:rPr>
              <a:t>İş sözleşmesinin fesih yoluyla sona erdirilmesi ve sonuçları, </a:t>
            </a:r>
          </a:p>
          <a:p>
            <a:pPr>
              <a:lnSpc>
                <a:spcPct val="150000"/>
              </a:lnSpc>
              <a:buFont typeface="Wingdings" pitchFamily="2" charset="2"/>
              <a:buChar char="ü"/>
            </a:pPr>
            <a:r>
              <a:rPr lang="tr-TR" dirty="0">
                <a:latin typeface="Century Gothic" panose="020B0502020202020204" pitchFamily="34" charset="0"/>
              </a:rPr>
              <a:t>Çalışma süreleri, </a:t>
            </a:r>
          </a:p>
          <a:p>
            <a:pPr>
              <a:lnSpc>
                <a:spcPct val="150000"/>
              </a:lnSpc>
              <a:buFont typeface="Wingdings" pitchFamily="2" charset="2"/>
              <a:buChar char="ü"/>
            </a:pPr>
            <a:r>
              <a:rPr lang="tr-TR" dirty="0">
                <a:latin typeface="Century Gothic" panose="020B0502020202020204" pitchFamily="34" charset="0"/>
              </a:rPr>
              <a:t>Yıllık izinler, </a:t>
            </a:r>
          </a:p>
          <a:p>
            <a:pPr>
              <a:lnSpc>
                <a:spcPct val="150000"/>
              </a:lnSpc>
              <a:buFont typeface="Wingdings" pitchFamily="2" charset="2"/>
              <a:buChar char="ü"/>
            </a:pPr>
            <a:r>
              <a:rPr lang="tr-TR" dirty="0">
                <a:latin typeface="Century Gothic" panose="020B0502020202020204" pitchFamily="34" charset="0"/>
              </a:rPr>
              <a:t>İş sağlığı ve güvenliği önlemleri</a:t>
            </a:r>
          </a:p>
        </p:txBody>
      </p:sp>
    </p:spTree>
    <p:extLst>
      <p:ext uri="{BB962C8B-B14F-4D97-AF65-F5344CB8AC3E}">
        <p14:creationId xmlns:p14="http://schemas.microsoft.com/office/powerpoint/2010/main" val="11483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SÖZLEŞMESİ</a:t>
            </a:r>
          </a:p>
        </p:txBody>
      </p:sp>
    </p:spTree>
    <p:extLst>
      <p:ext uri="{BB962C8B-B14F-4D97-AF65-F5344CB8AC3E}">
        <p14:creationId xmlns:p14="http://schemas.microsoft.com/office/powerpoint/2010/main" val="419172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630E3FF-8AA2-4F30-690B-4B5AE60EE42F}"/>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150000"/>
              </a:lnSpc>
            </a:pPr>
            <a:r>
              <a:rPr lang="en-US" sz="6600" b="1" kern="1200">
                <a:solidFill>
                  <a:schemeClr val="tx1"/>
                </a:solidFill>
                <a:latin typeface="Century Gothic" panose="020B0502020202020204" pitchFamily="34" charset="0"/>
              </a:rPr>
              <a:t>İŞ HUKUKU</a:t>
            </a:r>
            <a:endParaRPr lang="en-US" sz="6600" b="1" kern="1200" dirty="0">
              <a:solidFill>
                <a:schemeClr val="tx1"/>
              </a:solidFill>
              <a:latin typeface="Century Gothic" panose="020B0502020202020204" pitchFamily="34" charset="0"/>
            </a:endParaRPr>
          </a:p>
        </p:txBody>
      </p:sp>
      <p:sp>
        <p:nvSpPr>
          <p:cNvPr id="9" name="Content Placeholder 8">
            <a:extLst>
              <a:ext uri="{FF2B5EF4-FFF2-40B4-BE49-F238E27FC236}">
                <a16:creationId xmlns:a16="http://schemas.microsoft.com/office/drawing/2014/main" id="{DA07F106-275F-6080-C253-BE4885AB7F00}"/>
              </a:ext>
            </a:extLst>
          </p:cNvPr>
          <p:cNvSpPr>
            <a:spLocks noGrp="1"/>
          </p:cNvSpPr>
          <p:nvPr>
            <p:ph idx="1"/>
          </p:nvPr>
        </p:nvSpPr>
        <p:spPr>
          <a:xfrm>
            <a:off x="638882" y="4631161"/>
            <a:ext cx="3571810" cy="1559327"/>
          </a:xfrm>
        </p:spPr>
        <p:txBody>
          <a:bodyPr vert="horz" lIns="91440" tIns="45720" rIns="91440" bIns="45720" rtlCol="0">
            <a:normAutofit/>
          </a:bodyPr>
          <a:lstStyle/>
          <a:p>
            <a:pPr marL="0" indent="0">
              <a:buNone/>
            </a:pPr>
            <a:r>
              <a:rPr lang="tr-TR" sz="3600" dirty="0" err="1">
                <a:latin typeface="Century Gothic" panose="020B0502020202020204" pitchFamily="34" charset="0"/>
              </a:rPr>
              <a:t>Sevcan</a:t>
            </a:r>
            <a:r>
              <a:rPr lang="tr-TR" sz="3600" dirty="0">
                <a:latin typeface="Century Gothic" panose="020B0502020202020204" pitchFamily="34" charset="0"/>
              </a:rPr>
              <a:t> ŞAHİN </a:t>
            </a:r>
            <a:endParaRPr lang="en-US" sz="3600" kern="1200" dirty="0">
              <a:solidFill>
                <a:schemeClr val="tx1"/>
              </a:solidFill>
              <a:latin typeface="Century Gothic" panose="020B0502020202020204" pitchFamily="34" charset="0"/>
            </a:endParaRP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iç mekan, kişi, şahıs, masa içeren bir resim&#10;&#10;Açıklama otomatik olarak oluşturuldu">
            <a:extLst>
              <a:ext uri="{FF2B5EF4-FFF2-40B4-BE49-F238E27FC236}">
                <a16:creationId xmlns:a16="http://schemas.microsoft.com/office/drawing/2014/main" id="{1552AB37-F4F3-E107-E06C-DF002CB0C455}"/>
              </a:ext>
            </a:extLst>
          </p:cNvPr>
          <p:cNvPicPr>
            <a:picLocks noChangeAspect="1"/>
          </p:cNvPicPr>
          <p:nvPr/>
        </p:nvPicPr>
        <p:blipFill rotWithShape="1">
          <a:blip r:embed="rId2">
            <a:extLst>
              <a:ext uri="{28A0092B-C50C-407E-A947-70E740481C1C}">
                <a14:useLocalDpi xmlns:a14="http://schemas.microsoft.com/office/drawing/2010/main" val="0"/>
              </a:ext>
            </a:extLst>
          </a:blip>
          <a:srcRect l="9321" r="31278" b="-2"/>
          <a:stretch/>
        </p:blipFill>
        <p:spPr>
          <a:xfrm>
            <a:off x="5791991" y="640080"/>
            <a:ext cx="4939225" cy="5550408"/>
          </a:xfrm>
          <a:prstGeom prst="rect">
            <a:avLst/>
          </a:prstGeom>
        </p:spPr>
      </p:pic>
    </p:spTree>
    <p:extLst>
      <p:ext uri="{BB962C8B-B14F-4D97-AF65-F5344CB8AC3E}">
        <p14:creationId xmlns:p14="http://schemas.microsoft.com/office/powerpoint/2010/main" val="1791048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İş Sözleşmesi</a:t>
            </a:r>
          </a:p>
        </p:txBody>
      </p:sp>
      <p:sp>
        <p:nvSpPr>
          <p:cNvPr id="4" name="Yuvarlatılmış Dikdörtgen 3">
            <a:extLst>
              <a:ext uri="{FF2B5EF4-FFF2-40B4-BE49-F238E27FC236}">
                <a16:creationId xmlns:a16="http://schemas.microsoft.com/office/drawing/2014/main" id="{249DCD83-6B0C-D26A-209D-73DB65F7740A}"/>
              </a:ext>
            </a:extLst>
          </p:cNvPr>
          <p:cNvSpPr/>
          <p:nvPr/>
        </p:nvSpPr>
        <p:spPr>
          <a:xfrm>
            <a:off x="421575" y="1218952"/>
            <a:ext cx="4898571" cy="151855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Century Gothic" panose="020B0502020202020204" pitchFamily="34" charset="0"/>
              </a:rPr>
              <a:t>İş</a:t>
            </a:r>
          </a:p>
        </p:txBody>
      </p:sp>
      <p:sp>
        <p:nvSpPr>
          <p:cNvPr id="5" name="Yuvarlatılmış Dikdörtgen 4">
            <a:extLst>
              <a:ext uri="{FF2B5EF4-FFF2-40B4-BE49-F238E27FC236}">
                <a16:creationId xmlns:a16="http://schemas.microsoft.com/office/drawing/2014/main" id="{A4D73D2A-2B8D-CBD5-467B-F4660013D034}"/>
              </a:ext>
            </a:extLst>
          </p:cNvPr>
          <p:cNvSpPr/>
          <p:nvPr/>
        </p:nvSpPr>
        <p:spPr>
          <a:xfrm>
            <a:off x="421576" y="2992580"/>
            <a:ext cx="4898571" cy="151855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Century Gothic" panose="020B0502020202020204" pitchFamily="34" charset="0"/>
              </a:rPr>
              <a:t>Ücret</a:t>
            </a:r>
          </a:p>
        </p:txBody>
      </p:sp>
      <p:sp>
        <p:nvSpPr>
          <p:cNvPr id="6" name="Yuvarlatılmış Dikdörtgen 5">
            <a:extLst>
              <a:ext uri="{FF2B5EF4-FFF2-40B4-BE49-F238E27FC236}">
                <a16:creationId xmlns:a16="http://schemas.microsoft.com/office/drawing/2014/main" id="{CFDEFDAD-C0EE-15C9-F026-3D8CB2BA4399}"/>
              </a:ext>
            </a:extLst>
          </p:cNvPr>
          <p:cNvSpPr/>
          <p:nvPr/>
        </p:nvSpPr>
        <p:spPr>
          <a:xfrm>
            <a:off x="421577" y="4803521"/>
            <a:ext cx="4898571" cy="151855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Century Gothic" panose="020B0502020202020204" pitchFamily="34" charset="0"/>
              </a:rPr>
              <a:t>Bağımlılık</a:t>
            </a:r>
          </a:p>
        </p:txBody>
      </p:sp>
      <p:sp>
        <p:nvSpPr>
          <p:cNvPr id="9" name="Yuvarlatılmış Dikdörtgen 8">
            <a:extLst>
              <a:ext uri="{FF2B5EF4-FFF2-40B4-BE49-F238E27FC236}">
                <a16:creationId xmlns:a16="http://schemas.microsoft.com/office/drawing/2014/main" id="{D64C9BBC-9DED-123D-C814-E984A021F744}"/>
              </a:ext>
            </a:extLst>
          </p:cNvPr>
          <p:cNvSpPr/>
          <p:nvPr/>
        </p:nvSpPr>
        <p:spPr>
          <a:xfrm>
            <a:off x="6871853" y="1172708"/>
            <a:ext cx="4898571" cy="151855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Bedenen / Fikren</a:t>
            </a:r>
          </a:p>
        </p:txBody>
      </p:sp>
      <p:sp>
        <p:nvSpPr>
          <p:cNvPr id="10" name="Yuvarlatılmış Dikdörtgen 9">
            <a:extLst>
              <a:ext uri="{FF2B5EF4-FFF2-40B4-BE49-F238E27FC236}">
                <a16:creationId xmlns:a16="http://schemas.microsoft.com/office/drawing/2014/main" id="{A33BC028-4387-82C0-D5F7-097147F1B247}"/>
              </a:ext>
            </a:extLst>
          </p:cNvPr>
          <p:cNvSpPr/>
          <p:nvPr/>
        </p:nvSpPr>
        <p:spPr>
          <a:xfrm>
            <a:off x="6871852" y="2992580"/>
            <a:ext cx="4898571" cy="151855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Gönüllü çalışma</a:t>
            </a:r>
          </a:p>
        </p:txBody>
      </p:sp>
      <p:sp>
        <p:nvSpPr>
          <p:cNvPr id="11" name="Yuvarlatılmış Dikdörtgen 10">
            <a:extLst>
              <a:ext uri="{FF2B5EF4-FFF2-40B4-BE49-F238E27FC236}">
                <a16:creationId xmlns:a16="http://schemas.microsoft.com/office/drawing/2014/main" id="{07ECCB84-8E6B-108E-8B66-1EC216EFF5E8}"/>
              </a:ext>
            </a:extLst>
          </p:cNvPr>
          <p:cNvSpPr/>
          <p:nvPr/>
        </p:nvSpPr>
        <p:spPr>
          <a:xfrm>
            <a:off x="6871852" y="4803522"/>
            <a:ext cx="4898571" cy="151855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İşverenin emir, talimat  otoritesi altında</a:t>
            </a:r>
          </a:p>
        </p:txBody>
      </p:sp>
      <p:cxnSp>
        <p:nvCxnSpPr>
          <p:cNvPr id="13" name="Düz Ok Bağlayıcısı 12">
            <a:extLst>
              <a:ext uri="{FF2B5EF4-FFF2-40B4-BE49-F238E27FC236}">
                <a16:creationId xmlns:a16="http://schemas.microsoft.com/office/drawing/2014/main" id="{676D85EE-8137-F43D-FEAB-13EA78DCF1B7}"/>
              </a:ext>
            </a:extLst>
          </p:cNvPr>
          <p:cNvCxnSpPr/>
          <p:nvPr/>
        </p:nvCxnSpPr>
        <p:spPr>
          <a:xfrm>
            <a:off x="5698671" y="1978230"/>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2FDA0EF9-94C0-C2DD-39DA-47A40D0541C0}"/>
              </a:ext>
            </a:extLst>
          </p:cNvPr>
          <p:cNvCxnSpPr/>
          <p:nvPr/>
        </p:nvCxnSpPr>
        <p:spPr>
          <a:xfrm>
            <a:off x="5663292" y="3751858"/>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C9E64C73-EA17-7B26-031C-AEADE018B8A9}"/>
              </a:ext>
            </a:extLst>
          </p:cNvPr>
          <p:cNvCxnSpPr/>
          <p:nvPr/>
        </p:nvCxnSpPr>
        <p:spPr>
          <a:xfrm>
            <a:off x="5663292" y="5562799"/>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76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İş Sözleşmesi</a:t>
            </a:r>
          </a:p>
        </p:txBody>
      </p:sp>
      <p:sp>
        <p:nvSpPr>
          <p:cNvPr id="5" name="Yuvarlatılmış Dikdörtgen 4">
            <a:extLst>
              <a:ext uri="{FF2B5EF4-FFF2-40B4-BE49-F238E27FC236}">
                <a16:creationId xmlns:a16="http://schemas.microsoft.com/office/drawing/2014/main" id="{A4D73D2A-2B8D-CBD5-467B-F4660013D034}"/>
              </a:ext>
            </a:extLst>
          </p:cNvPr>
          <p:cNvSpPr/>
          <p:nvPr/>
        </p:nvSpPr>
        <p:spPr>
          <a:xfrm>
            <a:off x="24739" y="2766218"/>
            <a:ext cx="3623951" cy="13255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Century Gothic" panose="020B0502020202020204" pitchFamily="34" charset="0"/>
              </a:rPr>
              <a:t>İş Sözleşmesi</a:t>
            </a:r>
          </a:p>
        </p:txBody>
      </p:sp>
      <p:sp>
        <p:nvSpPr>
          <p:cNvPr id="9" name="Yuvarlatılmış Dikdörtgen 8">
            <a:extLst>
              <a:ext uri="{FF2B5EF4-FFF2-40B4-BE49-F238E27FC236}">
                <a16:creationId xmlns:a16="http://schemas.microsoft.com/office/drawing/2014/main" id="{D64C9BBC-9DED-123D-C814-E984A021F744}"/>
              </a:ext>
            </a:extLst>
          </p:cNvPr>
          <p:cNvSpPr/>
          <p:nvPr/>
        </p:nvSpPr>
        <p:spPr>
          <a:xfrm>
            <a:off x="4544291" y="1939752"/>
            <a:ext cx="3325094" cy="132556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Çalışma Süresine Göre</a:t>
            </a:r>
          </a:p>
        </p:txBody>
      </p:sp>
      <p:sp>
        <p:nvSpPr>
          <p:cNvPr id="10" name="Yuvarlatılmış Dikdörtgen 9">
            <a:extLst>
              <a:ext uri="{FF2B5EF4-FFF2-40B4-BE49-F238E27FC236}">
                <a16:creationId xmlns:a16="http://schemas.microsoft.com/office/drawing/2014/main" id="{A33BC028-4387-82C0-D5F7-097147F1B247}"/>
              </a:ext>
            </a:extLst>
          </p:cNvPr>
          <p:cNvSpPr/>
          <p:nvPr/>
        </p:nvSpPr>
        <p:spPr>
          <a:xfrm>
            <a:off x="4572000" y="3635801"/>
            <a:ext cx="3325094" cy="1325563"/>
          </a:xfrm>
          <a:prstGeom prst="round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tx1"/>
                </a:solidFill>
                <a:latin typeface="Century Gothic" panose="020B0502020202020204" pitchFamily="34" charset="0"/>
              </a:rPr>
              <a:t>Süreklilik</a:t>
            </a:r>
          </a:p>
        </p:txBody>
      </p:sp>
      <p:sp>
        <p:nvSpPr>
          <p:cNvPr id="11" name="Yuvarlatılmış Dikdörtgen 10">
            <a:extLst>
              <a:ext uri="{FF2B5EF4-FFF2-40B4-BE49-F238E27FC236}">
                <a16:creationId xmlns:a16="http://schemas.microsoft.com/office/drawing/2014/main" id="{07ECCB84-8E6B-108E-8B66-1EC216EFF5E8}"/>
              </a:ext>
            </a:extLst>
          </p:cNvPr>
          <p:cNvSpPr/>
          <p:nvPr/>
        </p:nvSpPr>
        <p:spPr>
          <a:xfrm>
            <a:off x="4544290" y="5317117"/>
            <a:ext cx="3325094" cy="132556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Diğer</a:t>
            </a:r>
          </a:p>
        </p:txBody>
      </p:sp>
      <p:cxnSp>
        <p:nvCxnSpPr>
          <p:cNvPr id="13" name="Düz Ok Bağlayıcısı 12">
            <a:extLst>
              <a:ext uri="{FF2B5EF4-FFF2-40B4-BE49-F238E27FC236}">
                <a16:creationId xmlns:a16="http://schemas.microsoft.com/office/drawing/2014/main" id="{676D85EE-8137-F43D-FEAB-13EA78DCF1B7}"/>
              </a:ext>
            </a:extLst>
          </p:cNvPr>
          <p:cNvCxnSpPr/>
          <p:nvPr/>
        </p:nvCxnSpPr>
        <p:spPr>
          <a:xfrm>
            <a:off x="3648689" y="2637823"/>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2FDA0EF9-94C0-C2DD-39DA-47A40D0541C0}"/>
              </a:ext>
            </a:extLst>
          </p:cNvPr>
          <p:cNvCxnSpPr/>
          <p:nvPr/>
        </p:nvCxnSpPr>
        <p:spPr>
          <a:xfrm>
            <a:off x="3648688" y="4312945"/>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C9E64C73-EA17-7B26-031C-AEADE018B8A9}"/>
              </a:ext>
            </a:extLst>
          </p:cNvPr>
          <p:cNvCxnSpPr/>
          <p:nvPr/>
        </p:nvCxnSpPr>
        <p:spPr>
          <a:xfrm>
            <a:off x="3648687" y="5997734"/>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Yuvarlatılmış Dikdörtgen 6">
            <a:extLst>
              <a:ext uri="{FF2B5EF4-FFF2-40B4-BE49-F238E27FC236}">
                <a16:creationId xmlns:a16="http://schemas.microsoft.com/office/drawing/2014/main" id="{832A4D5B-7F5A-23FA-3FD6-56521CF64336}"/>
              </a:ext>
            </a:extLst>
          </p:cNvPr>
          <p:cNvSpPr/>
          <p:nvPr/>
        </p:nvSpPr>
        <p:spPr>
          <a:xfrm>
            <a:off x="4572000" y="279756"/>
            <a:ext cx="3325094" cy="1325563"/>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bg1"/>
                </a:solidFill>
                <a:latin typeface="Century Gothic" panose="020B0502020202020204" pitchFamily="34" charset="0"/>
              </a:rPr>
              <a:t>Sürenin Belli Olmasına Göre</a:t>
            </a:r>
          </a:p>
        </p:txBody>
      </p:sp>
      <p:cxnSp>
        <p:nvCxnSpPr>
          <p:cNvPr id="8" name="Düz Ok Bağlayıcısı 7">
            <a:extLst>
              <a:ext uri="{FF2B5EF4-FFF2-40B4-BE49-F238E27FC236}">
                <a16:creationId xmlns:a16="http://schemas.microsoft.com/office/drawing/2014/main" id="{B40342E9-AD5C-BFE3-2ADC-B64F264894D4}"/>
              </a:ext>
            </a:extLst>
          </p:cNvPr>
          <p:cNvCxnSpPr/>
          <p:nvPr/>
        </p:nvCxnSpPr>
        <p:spPr>
          <a:xfrm>
            <a:off x="3648690" y="922628"/>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a:extLst>
              <a:ext uri="{FF2B5EF4-FFF2-40B4-BE49-F238E27FC236}">
                <a16:creationId xmlns:a16="http://schemas.microsoft.com/office/drawing/2014/main" id="{C0362552-5458-E992-2305-68FCF6155996}"/>
              </a:ext>
            </a:extLst>
          </p:cNvPr>
          <p:cNvCxnSpPr/>
          <p:nvPr/>
        </p:nvCxnSpPr>
        <p:spPr>
          <a:xfrm>
            <a:off x="7990107" y="551220"/>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a:extLst>
              <a:ext uri="{FF2B5EF4-FFF2-40B4-BE49-F238E27FC236}">
                <a16:creationId xmlns:a16="http://schemas.microsoft.com/office/drawing/2014/main" id="{F1C633A1-F448-4ACA-0F0D-34CBDA7E7AEB}"/>
              </a:ext>
            </a:extLst>
          </p:cNvPr>
          <p:cNvCxnSpPr/>
          <p:nvPr/>
        </p:nvCxnSpPr>
        <p:spPr>
          <a:xfrm>
            <a:off x="7998268" y="1230093"/>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a:extLst>
              <a:ext uri="{FF2B5EF4-FFF2-40B4-BE49-F238E27FC236}">
                <a16:creationId xmlns:a16="http://schemas.microsoft.com/office/drawing/2014/main" id="{0FDE7ED5-47B1-0501-BD03-67AADAFFBE7C}"/>
              </a:ext>
            </a:extLst>
          </p:cNvPr>
          <p:cNvCxnSpPr/>
          <p:nvPr/>
        </p:nvCxnSpPr>
        <p:spPr>
          <a:xfrm>
            <a:off x="7965615" y="2186056"/>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a:extLst>
              <a:ext uri="{FF2B5EF4-FFF2-40B4-BE49-F238E27FC236}">
                <a16:creationId xmlns:a16="http://schemas.microsoft.com/office/drawing/2014/main" id="{614F3AB9-032B-B149-0C80-FF375BAA5032}"/>
              </a:ext>
            </a:extLst>
          </p:cNvPr>
          <p:cNvCxnSpPr/>
          <p:nvPr/>
        </p:nvCxnSpPr>
        <p:spPr>
          <a:xfrm>
            <a:off x="7985163" y="6439401"/>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CD9F994A-06A0-3C51-29A7-BEEA68A7086F}"/>
              </a:ext>
            </a:extLst>
          </p:cNvPr>
          <p:cNvCxnSpPr/>
          <p:nvPr/>
        </p:nvCxnSpPr>
        <p:spPr>
          <a:xfrm>
            <a:off x="7962399" y="2906493"/>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Düz Ok Bağlayıcısı 25">
            <a:extLst>
              <a:ext uri="{FF2B5EF4-FFF2-40B4-BE49-F238E27FC236}">
                <a16:creationId xmlns:a16="http://schemas.microsoft.com/office/drawing/2014/main" id="{5EF4E954-6054-C79A-72FA-BAB4932BC3CB}"/>
              </a:ext>
            </a:extLst>
          </p:cNvPr>
          <p:cNvCxnSpPr/>
          <p:nvPr/>
        </p:nvCxnSpPr>
        <p:spPr>
          <a:xfrm>
            <a:off x="7973776" y="3964128"/>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Düz Ok Bağlayıcısı 26">
            <a:extLst>
              <a:ext uri="{FF2B5EF4-FFF2-40B4-BE49-F238E27FC236}">
                <a16:creationId xmlns:a16="http://schemas.microsoft.com/office/drawing/2014/main" id="{AC60C794-5D20-785A-6384-F3B36730EE34}"/>
              </a:ext>
            </a:extLst>
          </p:cNvPr>
          <p:cNvCxnSpPr/>
          <p:nvPr/>
        </p:nvCxnSpPr>
        <p:spPr>
          <a:xfrm>
            <a:off x="7985163" y="4679874"/>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a:extLst>
              <a:ext uri="{FF2B5EF4-FFF2-40B4-BE49-F238E27FC236}">
                <a16:creationId xmlns:a16="http://schemas.microsoft.com/office/drawing/2014/main" id="{1D75927F-FE6E-116A-CC25-71495C0522C4}"/>
              </a:ext>
            </a:extLst>
          </p:cNvPr>
          <p:cNvCxnSpPr/>
          <p:nvPr/>
        </p:nvCxnSpPr>
        <p:spPr>
          <a:xfrm>
            <a:off x="7965615" y="5802092"/>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Yuvarlatılmış Dikdörtgen 36">
            <a:extLst>
              <a:ext uri="{FF2B5EF4-FFF2-40B4-BE49-F238E27FC236}">
                <a16:creationId xmlns:a16="http://schemas.microsoft.com/office/drawing/2014/main" id="{C6918215-BCFF-33A3-4E36-6A7850669A26}"/>
              </a:ext>
            </a:extLst>
          </p:cNvPr>
          <p:cNvSpPr/>
          <p:nvPr/>
        </p:nvSpPr>
        <p:spPr>
          <a:xfrm>
            <a:off x="8883229" y="4312945"/>
            <a:ext cx="3253353" cy="810209"/>
          </a:xfrm>
          <a:prstGeom prst="round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tx1"/>
                </a:solidFill>
                <a:latin typeface="Century Gothic" panose="020B0502020202020204" pitchFamily="34" charset="0"/>
              </a:rPr>
              <a:t>Sürekli(+30)</a:t>
            </a:r>
          </a:p>
        </p:txBody>
      </p:sp>
      <p:sp>
        <p:nvSpPr>
          <p:cNvPr id="38" name="Yuvarlatılmış Dikdörtgen 37">
            <a:extLst>
              <a:ext uri="{FF2B5EF4-FFF2-40B4-BE49-F238E27FC236}">
                <a16:creationId xmlns:a16="http://schemas.microsoft.com/office/drawing/2014/main" id="{1924A427-AA53-1C61-B1DD-CB71A0A936B1}"/>
              </a:ext>
            </a:extLst>
          </p:cNvPr>
          <p:cNvSpPr/>
          <p:nvPr/>
        </p:nvSpPr>
        <p:spPr>
          <a:xfrm>
            <a:off x="8871843" y="5241763"/>
            <a:ext cx="3253353" cy="810209"/>
          </a:xfrm>
          <a:prstGeom prst="round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latin typeface="Century Gothic" panose="020B0502020202020204" pitchFamily="34" charset="0"/>
              </a:rPr>
              <a:t>Deneme(2-4 ay)</a:t>
            </a:r>
          </a:p>
        </p:txBody>
      </p:sp>
      <p:sp>
        <p:nvSpPr>
          <p:cNvPr id="39" name="Yuvarlatılmış Dikdörtgen 38">
            <a:extLst>
              <a:ext uri="{FF2B5EF4-FFF2-40B4-BE49-F238E27FC236}">
                <a16:creationId xmlns:a16="http://schemas.microsoft.com/office/drawing/2014/main" id="{B0EBFB46-EB5A-00B0-F100-886D611F3BBF}"/>
              </a:ext>
            </a:extLst>
          </p:cNvPr>
          <p:cNvSpPr/>
          <p:nvPr/>
        </p:nvSpPr>
        <p:spPr>
          <a:xfrm>
            <a:off x="8863683" y="6047791"/>
            <a:ext cx="3253353" cy="810209"/>
          </a:xfrm>
          <a:prstGeom prst="round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latin typeface="Century Gothic" panose="020B0502020202020204" pitchFamily="34" charset="0"/>
              </a:rPr>
              <a:t>Takım Sözleşmesi</a:t>
            </a:r>
          </a:p>
        </p:txBody>
      </p:sp>
      <p:sp>
        <p:nvSpPr>
          <p:cNvPr id="40" name="Yuvarlatılmış Dikdörtgen 39">
            <a:extLst>
              <a:ext uri="{FF2B5EF4-FFF2-40B4-BE49-F238E27FC236}">
                <a16:creationId xmlns:a16="http://schemas.microsoft.com/office/drawing/2014/main" id="{C2093093-C902-F8B2-5F33-3605B47AD9EC}"/>
              </a:ext>
            </a:extLst>
          </p:cNvPr>
          <p:cNvSpPr/>
          <p:nvPr/>
        </p:nvSpPr>
        <p:spPr>
          <a:xfrm>
            <a:off x="8883229" y="1750264"/>
            <a:ext cx="3253353" cy="81020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Tam Süreli</a:t>
            </a:r>
          </a:p>
        </p:txBody>
      </p:sp>
      <p:sp>
        <p:nvSpPr>
          <p:cNvPr id="41" name="Yuvarlatılmış Dikdörtgen 40">
            <a:extLst>
              <a:ext uri="{FF2B5EF4-FFF2-40B4-BE49-F238E27FC236}">
                <a16:creationId xmlns:a16="http://schemas.microsoft.com/office/drawing/2014/main" id="{825C077B-F5D1-5C7F-ADB8-10D4208EFD7D}"/>
              </a:ext>
            </a:extLst>
          </p:cNvPr>
          <p:cNvSpPr/>
          <p:nvPr/>
        </p:nvSpPr>
        <p:spPr>
          <a:xfrm>
            <a:off x="8883229" y="2559023"/>
            <a:ext cx="3253353" cy="81020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Kısmi </a:t>
            </a:r>
          </a:p>
        </p:txBody>
      </p:sp>
      <p:sp>
        <p:nvSpPr>
          <p:cNvPr id="42" name="Yuvarlatılmış Dikdörtgen 41">
            <a:extLst>
              <a:ext uri="{FF2B5EF4-FFF2-40B4-BE49-F238E27FC236}">
                <a16:creationId xmlns:a16="http://schemas.microsoft.com/office/drawing/2014/main" id="{8616AA0E-2544-7B87-D5F8-37FF71F710DD}"/>
              </a:ext>
            </a:extLst>
          </p:cNvPr>
          <p:cNvSpPr/>
          <p:nvPr/>
        </p:nvSpPr>
        <p:spPr>
          <a:xfrm>
            <a:off x="8871842" y="3521632"/>
            <a:ext cx="3253353" cy="810209"/>
          </a:xfrm>
          <a:prstGeom prst="round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tx1"/>
                </a:solidFill>
                <a:latin typeface="Century Gothic" panose="020B0502020202020204" pitchFamily="34" charset="0"/>
              </a:rPr>
              <a:t>Süreksiz</a:t>
            </a:r>
          </a:p>
        </p:txBody>
      </p:sp>
      <p:sp>
        <p:nvSpPr>
          <p:cNvPr id="43" name="Yuvarlatılmış Dikdörtgen 42">
            <a:extLst>
              <a:ext uri="{FF2B5EF4-FFF2-40B4-BE49-F238E27FC236}">
                <a16:creationId xmlns:a16="http://schemas.microsoft.com/office/drawing/2014/main" id="{1709D237-738F-040F-CCEC-9DF46EDE5EDC}"/>
              </a:ext>
            </a:extLst>
          </p:cNvPr>
          <p:cNvSpPr/>
          <p:nvPr/>
        </p:nvSpPr>
        <p:spPr>
          <a:xfrm>
            <a:off x="8871841" y="791490"/>
            <a:ext cx="3253353" cy="810209"/>
          </a:xfrm>
          <a:prstGeom prst="roundRect">
            <a:avLst/>
          </a:prstGeom>
          <a:solidFill>
            <a:schemeClr val="accent5">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bg1"/>
                </a:solidFill>
                <a:latin typeface="Century Gothic" panose="020B0502020202020204" pitchFamily="34" charset="0"/>
              </a:rPr>
              <a:t>Belirsiz</a:t>
            </a:r>
          </a:p>
        </p:txBody>
      </p:sp>
      <p:sp>
        <p:nvSpPr>
          <p:cNvPr id="44" name="Yuvarlatılmış Dikdörtgen 43">
            <a:extLst>
              <a:ext uri="{FF2B5EF4-FFF2-40B4-BE49-F238E27FC236}">
                <a16:creationId xmlns:a16="http://schemas.microsoft.com/office/drawing/2014/main" id="{99816694-7C02-2DC4-76E1-D6D21C27E057}"/>
              </a:ext>
            </a:extLst>
          </p:cNvPr>
          <p:cNvSpPr/>
          <p:nvPr/>
        </p:nvSpPr>
        <p:spPr>
          <a:xfrm>
            <a:off x="8859594" y="-853"/>
            <a:ext cx="3253353" cy="810209"/>
          </a:xfrm>
          <a:prstGeom prst="roundRect">
            <a:avLst/>
          </a:prstGeom>
          <a:solidFill>
            <a:schemeClr val="accent5">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bg1"/>
                </a:solidFill>
                <a:latin typeface="Century Gothic" panose="020B0502020202020204" pitchFamily="34" charset="0"/>
              </a:rPr>
              <a:t>Belirli</a:t>
            </a:r>
          </a:p>
        </p:txBody>
      </p:sp>
    </p:spTree>
    <p:extLst>
      <p:ext uri="{BB962C8B-B14F-4D97-AF65-F5344CB8AC3E}">
        <p14:creationId xmlns:p14="http://schemas.microsoft.com/office/powerpoint/2010/main" val="172131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kırpıntı çizim, çizim, Çizgi film içeren bir resim&#10;&#10;Açıklama otomatik olarak oluşturuldu">
            <a:extLst>
              <a:ext uri="{FF2B5EF4-FFF2-40B4-BE49-F238E27FC236}">
                <a16:creationId xmlns:a16="http://schemas.microsoft.com/office/drawing/2014/main" id="{E9E28B38-6F7E-128E-E086-1782B0FE5F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0255" y="1"/>
            <a:ext cx="9033163" cy="6850148"/>
          </a:xfrm>
        </p:spPr>
      </p:pic>
    </p:spTree>
    <p:extLst>
      <p:ext uri="{BB962C8B-B14F-4D97-AF65-F5344CB8AC3E}">
        <p14:creationId xmlns:p14="http://schemas.microsoft.com/office/powerpoint/2010/main" val="263056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Alt işveren (Taşeron) İşçi Sözleşmesi</a:t>
            </a:r>
          </a:p>
        </p:txBody>
      </p:sp>
      <p:graphicFrame>
        <p:nvGraphicFramePr>
          <p:cNvPr id="4" name="İçerik Yer Tutucusu 3">
            <a:extLst>
              <a:ext uri="{FF2B5EF4-FFF2-40B4-BE49-F238E27FC236}">
                <a16:creationId xmlns:a16="http://schemas.microsoft.com/office/drawing/2014/main" id="{8585C23A-97A5-3ADF-C7BE-42C340F45CDF}"/>
              </a:ext>
            </a:extLst>
          </p:cNvPr>
          <p:cNvGraphicFramePr>
            <a:graphicFrameLocks noGrp="1"/>
          </p:cNvGraphicFramePr>
          <p:nvPr>
            <p:ph idx="1"/>
            <p:extLst>
              <p:ext uri="{D42A27DB-BD31-4B8C-83A1-F6EECF244321}">
                <p14:modId xmlns:p14="http://schemas.microsoft.com/office/powerpoint/2010/main" val="3942044880"/>
              </p:ext>
            </p:extLst>
          </p:nvPr>
        </p:nvGraphicFramePr>
        <p:xfrm>
          <a:off x="114301" y="1052944"/>
          <a:ext cx="11963400" cy="580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75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745671" y="2422816"/>
            <a:ext cx="10700657" cy="3244147"/>
          </a:xfrm>
        </p:spPr>
        <p:txBody>
          <a:bodyPr>
            <a:noAutofit/>
          </a:bodyPr>
          <a:lstStyle/>
          <a:p>
            <a:pPr algn="ctr">
              <a:lnSpc>
                <a:spcPct val="150000"/>
              </a:lnSpc>
            </a:pPr>
            <a:r>
              <a:rPr lang="tr-TR" sz="6000" dirty="0">
                <a:solidFill>
                  <a:schemeClr val="bg1"/>
                </a:solidFill>
                <a:latin typeface="Century Gothic" panose="020B0502020202020204" pitchFamily="34" charset="0"/>
                <a:ea typeface="+mn-ea"/>
                <a:cs typeface="+mn-cs"/>
              </a:rPr>
              <a:t>İşi Alan İşverenin İşçilerini Sadece İşi Veren İşverenin İşyerinde Çalıştırması </a:t>
            </a:r>
            <a:br>
              <a:rPr lang="tr-TR" sz="6000" dirty="0">
                <a:solidFill>
                  <a:schemeClr val="bg1"/>
                </a:solidFill>
                <a:latin typeface="Century Gothic" panose="020B0502020202020204" pitchFamily="34" charset="0"/>
                <a:ea typeface="+mn-ea"/>
                <a:cs typeface="+mn-cs"/>
              </a:rPr>
            </a:br>
            <a:endParaRPr lang="tr-TR" sz="6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9683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5FCFC99-1B46-2EC0-2C9F-A8AE22B0ABAC}"/>
              </a:ext>
            </a:extLst>
          </p:cNvPr>
          <p:cNvSpPr/>
          <p:nvPr/>
        </p:nvSpPr>
        <p:spPr>
          <a:xfrm rot="16200000">
            <a:off x="-2458032" y="3002796"/>
            <a:ext cx="6245817" cy="8524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500" dirty="0">
                <a:latin typeface="Century Gothic" panose="020B0502020202020204" pitchFamily="34" charset="0"/>
              </a:rPr>
              <a:t>İş Sözleşmesinin Sona Ermesi</a:t>
            </a:r>
          </a:p>
        </p:txBody>
      </p:sp>
      <p:cxnSp>
        <p:nvCxnSpPr>
          <p:cNvPr id="8" name="Düz Bağlayıcı 7">
            <a:extLst>
              <a:ext uri="{FF2B5EF4-FFF2-40B4-BE49-F238E27FC236}">
                <a16:creationId xmlns:a16="http://schemas.microsoft.com/office/drawing/2014/main" id="{C2883286-5935-D03E-F4AC-2B694D6B3C32}"/>
              </a:ext>
            </a:extLst>
          </p:cNvPr>
          <p:cNvCxnSpPr>
            <a:cxnSpLocks/>
            <a:stCxn id="6" idx="2"/>
          </p:cNvCxnSpPr>
          <p:nvPr/>
        </p:nvCxnSpPr>
        <p:spPr>
          <a:xfrm>
            <a:off x="1091080" y="3428999"/>
            <a:ext cx="440706" cy="0"/>
          </a:xfrm>
          <a:prstGeom prst="line">
            <a:avLst/>
          </a:prstGeom>
        </p:spPr>
        <p:style>
          <a:lnRef idx="3">
            <a:schemeClr val="dk1"/>
          </a:lnRef>
          <a:fillRef idx="0">
            <a:schemeClr val="dk1"/>
          </a:fillRef>
          <a:effectRef idx="2">
            <a:schemeClr val="dk1"/>
          </a:effectRef>
          <a:fontRef idx="minor">
            <a:schemeClr val="tx1"/>
          </a:fontRef>
        </p:style>
      </p:cxnSp>
      <p:cxnSp>
        <p:nvCxnSpPr>
          <p:cNvPr id="10" name="Düz Bağlayıcı 9">
            <a:extLst>
              <a:ext uri="{FF2B5EF4-FFF2-40B4-BE49-F238E27FC236}">
                <a16:creationId xmlns:a16="http://schemas.microsoft.com/office/drawing/2014/main" id="{582C4EAC-D9EB-52C9-65CE-5001C3F0099A}"/>
              </a:ext>
            </a:extLst>
          </p:cNvPr>
          <p:cNvCxnSpPr/>
          <p:nvPr/>
        </p:nvCxnSpPr>
        <p:spPr>
          <a:xfrm flipV="1">
            <a:off x="1531786" y="1353416"/>
            <a:ext cx="0" cy="2070462"/>
          </a:xfrm>
          <a:prstGeom prst="line">
            <a:avLst/>
          </a:prstGeom>
        </p:spPr>
        <p:style>
          <a:lnRef idx="3">
            <a:schemeClr val="dk1"/>
          </a:lnRef>
          <a:fillRef idx="0">
            <a:schemeClr val="dk1"/>
          </a:fillRef>
          <a:effectRef idx="2">
            <a:schemeClr val="dk1"/>
          </a:effectRef>
          <a:fontRef idx="minor">
            <a:schemeClr val="tx1"/>
          </a:fontRef>
        </p:style>
      </p:cxnSp>
      <p:cxnSp>
        <p:nvCxnSpPr>
          <p:cNvPr id="11" name="Düz Bağlayıcı 10">
            <a:extLst>
              <a:ext uri="{FF2B5EF4-FFF2-40B4-BE49-F238E27FC236}">
                <a16:creationId xmlns:a16="http://schemas.microsoft.com/office/drawing/2014/main" id="{886C21D2-FCF1-2DE4-7A6D-FE5F437B695C}"/>
              </a:ext>
            </a:extLst>
          </p:cNvPr>
          <p:cNvCxnSpPr/>
          <p:nvPr/>
        </p:nvCxnSpPr>
        <p:spPr>
          <a:xfrm flipV="1">
            <a:off x="1531786" y="3428999"/>
            <a:ext cx="0" cy="2070462"/>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a:extLst>
              <a:ext uri="{FF2B5EF4-FFF2-40B4-BE49-F238E27FC236}">
                <a16:creationId xmlns:a16="http://schemas.microsoft.com/office/drawing/2014/main" id="{63901AFF-20A6-B24C-EDFE-E434C37EE996}"/>
              </a:ext>
            </a:extLst>
          </p:cNvPr>
          <p:cNvCxnSpPr/>
          <p:nvPr/>
        </p:nvCxnSpPr>
        <p:spPr>
          <a:xfrm>
            <a:off x="1531786" y="1353416"/>
            <a:ext cx="579120" cy="0"/>
          </a:xfrm>
          <a:prstGeom prst="line">
            <a:avLst/>
          </a:prstGeom>
        </p:spPr>
        <p:style>
          <a:lnRef idx="3">
            <a:schemeClr val="dk1"/>
          </a:lnRef>
          <a:fillRef idx="0">
            <a:schemeClr val="dk1"/>
          </a:fillRef>
          <a:effectRef idx="2">
            <a:schemeClr val="dk1"/>
          </a:effectRef>
          <a:fontRef idx="minor">
            <a:schemeClr val="tx1"/>
          </a:fontRef>
        </p:style>
      </p:cxnSp>
      <p:cxnSp>
        <p:nvCxnSpPr>
          <p:cNvPr id="14" name="Düz Bağlayıcı 13">
            <a:extLst>
              <a:ext uri="{FF2B5EF4-FFF2-40B4-BE49-F238E27FC236}">
                <a16:creationId xmlns:a16="http://schemas.microsoft.com/office/drawing/2014/main" id="{30EA4883-43A8-30C8-843A-98C85BC575D3}"/>
              </a:ext>
            </a:extLst>
          </p:cNvPr>
          <p:cNvCxnSpPr/>
          <p:nvPr/>
        </p:nvCxnSpPr>
        <p:spPr>
          <a:xfrm>
            <a:off x="1531786" y="5499461"/>
            <a:ext cx="579120" cy="0"/>
          </a:xfrm>
          <a:prstGeom prst="line">
            <a:avLst/>
          </a:prstGeom>
        </p:spPr>
        <p:style>
          <a:lnRef idx="3">
            <a:schemeClr val="dk1"/>
          </a:lnRef>
          <a:fillRef idx="0">
            <a:schemeClr val="dk1"/>
          </a:fillRef>
          <a:effectRef idx="2">
            <a:schemeClr val="dk1"/>
          </a:effectRef>
          <a:fontRef idx="minor">
            <a:schemeClr val="tx1"/>
          </a:fontRef>
        </p:style>
      </p:cxnSp>
      <p:sp>
        <p:nvSpPr>
          <p:cNvPr id="15" name="Dikdörtgen 14">
            <a:extLst>
              <a:ext uri="{FF2B5EF4-FFF2-40B4-BE49-F238E27FC236}">
                <a16:creationId xmlns:a16="http://schemas.microsoft.com/office/drawing/2014/main" id="{0E7427C3-49C4-25DE-E418-D5452B5A863B}"/>
              </a:ext>
            </a:extLst>
          </p:cNvPr>
          <p:cNvSpPr/>
          <p:nvPr/>
        </p:nvSpPr>
        <p:spPr>
          <a:xfrm>
            <a:off x="2116183" y="914400"/>
            <a:ext cx="1749498" cy="91440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Fesih Dışı Sebepler</a:t>
            </a:r>
          </a:p>
        </p:txBody>
      </p:sp>
      <p:sp>
        <p:nvSpPr>
          <p:cNvPr id="16" name="Dikdörtgen 15">
            <a:extLst>
              <a:ext uri="{FF2B5EF4-FFF2-40B4-BE49-F238E27FC236}">
                <a16:creationId xmlns:a16="http://schemas.microsoft.com/office/drawing/2014/main" id="{A569B0AB-D848-3F43-1474-BB8CC0E3E344}"/>
              </a:ext>
            </a:extLst>
          </p:cNvPr>
          <p:cNvSpPr/>
          <p:nvPr/>
        </p:nvSpPr>
        <p:spPr>
          <a:xfrm>
            <a:off x="2116183" y="5042261"/>
            <a:ext cx="1749498"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Fesih</a:t>
            </a:r>
          </a:p>
        </p:txBody>
      </p:sp>
      <p:cxnSp>
        <p:nvCxnSpPr>
          <p:cNvPr id="18" name="Düz Bağlayıcı 17">
            <a:extLst>
              <a:ext uri="{FF2B5EF4-FFF2-40B4-BE49-F238E27FC236}">
                <a16:creationId xmlns:a16="http://schemas.microsoft.com/office/drawing/2014/main" id="{296CCAF1-E3BF-D27B-AE23-8F08F7F4F80C}"/>
              </a:ext>
            </a:extLst>
          </p:cNvPr>
          <p:cNvCxnSpPr>
            <a:cxnSpLocks/>
            <a:stCxn id="15" idx="3"/>
          </p:cNvCxnSpPr>
          <p:nvPr/>
        </p:nvCxnSpPr>
        <p:spPr>
          <a:xfrm>
            <a:off x="3865681" y="1371600"/>
            <a:ext cx="418936" cy="0"/>
          </a:xfrm>
          <a:prstGeom prst="line">
            <a:avLst/>
          </a:prstGeom>
        </p:spPr>
        <p:style>
          <a:lnRef idx="3">
            <a:schemeClr val="dk1"/>
          </a:lnRef>
          <a:fillRef idx="0">
            <a:schemeClr val="dk1"/>
          </a:fillRef>
          <a:effectRef idx="2">
            <a:schemeClr val="dk1"/>
          </a:effectRef>
          <a:fontRef idx="minor">
            <a:schemeClr val="tx1"/>
          </a:fontRef>
        </p:style>
      </p:cxnSp>
      <p:cxnSp>
        <p:nvCxnSpPr>
          <p:cNvPr id="20" name="Düz Bağlayıcı 19">
            <a:extLst>
              <a:ext uri="{FF2B5EF4-FFF2-40B4-BE49-F238E27FC236}">
                <a16:creationId xmlns:a16="http://schemas.microsoft.com/office/drawing/2014/main" id="{55FD8934-2640-130D-A33B-2598F0706A0A}"/>
              </a:ext>
            </a:extLst>
          </p:cNvPr>
          <p:cNvCxnSpPr/>
          <p:nvPr/>
        </p:nvCxnSpPr>
        <p:spPr>
          <a:xfrm flipV="1">
            <a:off x="4284617" y="548640"/>
            <a:ext cx="0" cy="836023"/>
          </a:xfrm>
          <a:prstGeom prst="line">
            <a:avLst/>
          </a:prstGeom>
        </p:spPr>
        <p:style>
          <a:lnRef idx="3">
            <a:schemeClr val="dk1"/>
          </a:lnRef>
          <a:fillRef idx="0">
            <a:schemeClr val="dk1"/>
          </a:fillRef>
          <a:effectRef idx="2">
            <a:schemeClr val="dk1"/>
          </a:effectRef>
          <a:fontRef idx="minor">
            <a:schemeClr val="tx1"/>
          </a:fontRef>
        </p:style>
      </p:cxnSp>
      <p:cxnSp>
        <p:nvCxnSpPr>
          <p:cNvPr id="21" name="Düz Bağlayıcı 20">
            <a:extLst>
              <a:ext uri="{FF2B5EF4-FFF2-40B4-BE49-F238E27FC236}">
                <a16:creationId xmlns:a16="http://schemas.microsoft.com/office/drawing/2014/main" id="{6C97295E-97CB-75AB-D3AF-4986C635BDBC}"/>
              </a:ext>
            </a:extLst>
          </p:cNvPr>
          <p:cNvCxnSpPr/>
          <p:nvPr/>
        </p:nvCxnSpPr>
        <p:spPr>
          <a:xfrm flipV="1">
            <a:off x="4284617" y="1384662"/>
            <a:ext cx="0" cy="836023"/>
          </a:xfrm>
          <a:prstGeom prst="line">
            <a:avLst/>
          </a:prstGeom>
        </p:spPr>
        <p:style>
          <a:lnRef idx="3">
            <a:schemeClr val="dk1"/>
          </a:lnRef>
          <a:fillRef idx="0">
            <a:schemeClr val="dk1"/>
          </a:fillRef>
          <a:effectRef idx="2">
            <a:schemeClr val="dk1"/>
          </a:effectRef>
          <a:fontRef idx="minor">
            <a:schemeClr val="tx1"/>
          </a:fontRef>
        </p:style>
      </p:cxnSp>
      <p:cxnSp>
        <p:nvCxnSpPr>
          <p:cNvPr id="23" name="Düz Bağlayıcı 22">
            <a:extLst>
              <a:ext uri="{FF2B5EF4-FFF2-40B4-BE49-F238E27FC236}">
                <a16:creationId xmlns:a16="http://schemas.microsoft.com/office/drawing/2014/main" id="{44A9E3DE-7ADC-A8E8-C164-CB6E6A048766}"/>
              </a:ext>
            </a:extLst>
          </p:cNvPr>
          <p:cNvCxnSpPr/>
          <p:nvPr/>
        </p:nvCxnSpPr>
        <p:spPr>
          <a:xfrm>
            <a:off x="4271552" y="548639"/>
            <a:ext cx="444137" cy="0"/>
          </a:xfrm>
          <a:prstGeom prst="line">
            <a:avLst/>
          </a:prstGeom>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759F59BB-446A-8647-6288-43162593DA19}"/>
              </a:ext>
            </a:extLst>
          </p:cNvPr>
          <p:cNvCxnSpPr>
            <a:cxnSpLocks/>
          </p:cNvCxnSpPr>
          <p:nvPr/>
        </p:nvCxnSpPr>
        <p:spPr>
          <a:xfrm>
            <a:off x="4271553" y="2233748"/>
            <a:ext cx="444137" cy="0"/>
          </a:xfrm>
          <a:prstGeom prst="line">
            <a:avLst/>
          </a:prstGeom>
        </p:spPr>
        <p:style>
          <a:lnRef idx="3">
            <a:schemeClr val="dk1"/>
          </a:lnRef>
          <a:fillRef idx="0">
            <a:schemeClr val="dk1"/>
          </a:fillRef>
          <a:effectRef idx="2">
            <a:schemeClr val="dk1"/>
          </a:effectRef>
          <a:fontRef idx="minor">
            <a:schemeClr val="tx1"/>
          </a:fontRef>
        </p:style>
      </p:cxnSp>
      <p:sp>
        <p:nvSpPr>
          <p:cNvPr id="30" name="Dikdörtgen 29">
            <a:extLst>
              <a:ext uri="{FF2B5EF4-FFF2-40B4-BE49-F238E27FC236}">
                <a16:creationId xmlns:a16="http://schemas.microsoft.com/office/drawing/2014/main" id="{9C5627BC-B0E6-E659-B624-7C6022EABF95}"/>
              </a:ext>
            </a:extLst>
          </p:cNvPr>
          <p:cNvSpPr/>
          <p:nvPr/>
        </p:nvSpPr>
        <p:spPr>
          <a:xfrm>
            <a:off x="4728754" y="237067"/>
            <a:ext cx="2377440" cy="60831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Ölüm</a:t>
            </a:r>
          </a:p>
        </p:txBody>
      </p:sp>
      <p:sp>
        <p:nvSpPr>
          <p:cNvPr id="31" name="Dikdörtgen 30">
            <a:extLst>
              <a:ext uri="{FF2B5EF4-FFF2-40B4-BE49-F238E27FC236}">
                <a16:creationId xmlns:a16="http://schemas.microsoft.com/office/drawing/2014/main" id="{CC9EC217-E999-7F1C-86A7-0F0C3E8F3635}"/>
              </a:ext>
            </a:extLst>
          </p:cNvPr>
          <p:cNvSpPr/>
          <p:nvPr/>
        </p:nvSpPr>
        <p:spPr>
          <a:xfrm>
            <a:off x="4728754" y="1112278"/>
            <a:ext cx="2377440" cy="60831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S. Bitimi</a:t>
            </a:r>
          </a:p>
        </p:txBody>
      </p:sp>
      <p:sp>
        <p:nvSpPr>
          <p:cNvPr id="33" name="Dikdörtgen 32">
            <a:extLst>
              <a:ext uri="{FF2B5EF4-FFF2-40B4-BE49-F238E27FC236}">
                <a16:creationId xmlns:a16="http://schemas.microsoft.com/office/drawing/2014/main" id="{85E8BB39-9358-A7FE-63C9-E06F75BE36D4}"/>
              </a:ext>
            </a:extLst>
          </p:cNvPr>
          <p:cNvSpPr/>
          <p:nvPr/>
        </p:nvSpPr>
        <p:spPr>
          <a:xfrm>
            <a:off x="4728754" y="1929593"/>
            <a:ext cx="2377440" cy="60831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err="1">
                <a:solidFill>
                  <a:schemeClr val="bg1"/>
                </a:solidFill>
                <a:latin typeface="Century Gothic" panose="020B0502020202020204" pitchFamily="34" charset="0"/>
              </a:rPr>
              <a:t>İkale</a:t>
            </a:r>
            <a:endParaRPr lang="tr-TR" sz="2600" dirty="0">
              <a:solidFill>
                <a:schemeClr val="bg1"/>
              </a:solidFill>
              <a:latin typeface="Century Gothic" panose="020B0502020202020204" pitchFamily="34" charset="0"/>
            </a:endParaRPr>
          </a:p>
        </p:txBody>
      </p:sp>
      <p:cxnSp>
        <p:nvCxnSpPr>
          <p:cNvPr id="35" name="Düz Bağlayıcı 34">
            <a:extLst>
              <a:ext uri="{FF2B5EF4-FFF2-40B4-BE49-F238E27FC236}">
                <a16:creationId xmlns:a16="http://schemas.microsoft.com/office/drawing/2014/main" id="{6C8CC32E-6DE1-1E09-F7A4-79FC936AB40B}"/>
              </a:ext>
            </a:extLst>
          </p:cNvPr>
          <p:cNvCxnSpPr>
            <a:cxnSpLocks/>
          </p:cNvCxnSpPr>
          <p:nvPr/>
        </p:nvCxnSpPr>
        <p:spPr>
          <a:xfrm>
            <a:off x="3865681" y="5499461"/>
            <a:ext cx="427638" cy="0"/>
          </a:xfrm>
          <a:prstGeom prst="line">
            <a:avLst/>
          </a:prstGeom>
        </p:spPr>
        <p:style>
          <a:lnRef idx="3">
            <a:schemeClr val="dk1"/>
          </a:lnRef>
          <a:fillRef idx="0">
            <a:schemeClr val="dk1"/>
          </a:fillRef>
          <a:effectRef idx="2">
            <a:schemeClr val="dk1"/>
          </a:effectRef>
          <a:fontRef idx="minor">
            <a:schemeClr val="tx1"/>
          </a:fontRef>
        </p:style>
      </p:cxnSp>
      <p:cxnSp>
        <p:nvCxnSpPr>
          <p:cNvPr id="37" name="Düz Bağlayıcı 36">
            <a:extLst>
              <a:ext uri="{FF2B5EF4-FFF2-40B4-BE49-F238E27FC236}">
                <a16:creationId xmlns:a16="http://schemas.microsoft.com/office/drawing/2014/main" id="{68402700-BD85-CD60-BEC6-D629A8A10DC3}"/>
              </a:ext>
            </a:extLst>
          </p:cNvPr>
          <p:cNvCxnSpPr>
            <a:cxnSpLocks/>
          </p:cNvCxnSpPr>
          <p:nvPr/>
        </p:nvCxnSpPr>
        <p:spPr>
          <a:xfrm flipV="1">
            <a:off x="4284617" y="3108960"/>
            <a:ext cx="0" cy="2390501"/>
          </a:xfrm>
          <a:prstGeom prst="line">
            <a:avLst/>
          </a:prstGeom>
        </p:spPr>
        <p:style>
          <a:lnRef idx="3">
            <a:schemeClr val="dk1"/>
          </a:lnRef>
          <a:fillRef idx="0">
            <a:schemeClr val="dk1"/>
          </a:fillRef>
          <a:effectRef idx="2">
            <a:schemeClr val="dk1"/>
          </a:effectRef>
          <a:fontRef idx="minor">
            <a:schemeClr val="tx1"/>
          </a:fontRef>
        </p:style>
      </p:cxnSp>
      <p:cxnSp>
        <p:nvCxnSpPr>
          <p:cNvPr id="49" name="Düz Bağlayıcı 48">
            <a:extLst>
              <a:ext uri="{FF2B5EF4-FFF2-40B4-BE49-F238E27FC236}">
                <a16:creationId xmlns:a16="http://schemas.microsoft.com/office/drawing/2014/main" id="{33F5D36B-4ED1-EB3F-420F-90C0072054B7}"/>
              </a:ext>
            </a:extLst>
          </p:cNvPr>
          <p:cNvCxnSpPr/>
          <p:nvPr/>
        </p:nvCxnSpPr>
        <p:spPr>
          <a:xfrm>
            <a:off x="4267193" y="1369825"/>
            <a:ext cx="444137" cy="0"/>
          </a:xfrm>
          <a:prstGeom prst="line">
            <a:avLst/>
          </a:prstGeom>
        </p:spPr>
        <p:style>
          <a:lnRef idx="3">
            <a:schemeClr val="dk1"/>
          </a:lnRef>
          <a:fillRef idx="0">
            <a:schemeClr val="dk1"/>
          </a:fillRef>
          <a:effectRef idx="2">
            <a:schemeClr val="dk1"/>
          </a:effectRef>
          <a:fontRef idx="minor">
            <a:schemeClr val="tx1"/>
          </a:fontRef>
        </p:style>
      </p:cxnSp>
      <p:sp>
        <p:nvSpPr>
          <p:cNvPr id="53" name="Dikdörtgen 52">
            <a:extLst>
              <a:ext uri="{FF2B5EF4-FFF2-40B4-BE49-F238E27FC236}">
                <a16:creationId xmlns:a16="http://schemas.microsoft.com/office/drawing/2014/main" id="{DBE35086-666F-EC55-6C4C-7F634F12BED4}"/>
              </a:ext>
            </a:extLst>
          </p:cNvPr>
          <p:cNvSpPr/>
          <p:nvPr/>
        </p:nvSpPr>
        <p:spPr>
          <a:xfrm>
            <a:off x="4699196" y="2825285"/>
            <a:ext cx="2377440"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Süreli Fesih</a:t>
            </a:r>
          </a:p>
        </p:txBody>
      </p:sp>
      <p:cxnSp>
        <p:nvCxnSpPr>
          <p:cNvPr id="57" name="Düz Bağlayıcı 56">
            <a:extLst>
              <a:ext uri="{FF2B5EF4-FFF2-40B4-BE49-F238E27FC236}">
                <a16:creationId xmlns:a16="http://schemas.microsoft.com/office/drawing/2014/main" id="{3C9A2F3C-9640-5D31-0C4E-4C7D869C6276}"/>
              </a:ext>
            </a:extLst>
          </p:cNvPr>
          <p:cNvCxnSpPr>
            <a:cxnSpLocks/>
          </p:cNvCxnSpPr>
          <p:nvPr/>
        </p:nvCxnSpPr>
        <p:spPr>
          <a:xfrm>
            <a:off x="4267193" y="3108960"/>
            <a:ext cx="444137" cy="0"/>
          </a:xfrm>
          <a:prstGeom prst="line">
            <a:avLst/>
          </a:prstGeom>
        </p:spPr>
        <p:style>
          <a:lnRef idx="3">
            <a:schemeClr val="dk1"/>
          </a:lnRef>
          <a:fillRef idx="0">
            <a:schemeClr val="dk1"/>
          </a:fillRef>
          <a:effectRef idx="2">
            <a:schemeClr val="dk1"/>
          </a:effectRef>
          <a:fontRef idx="minor">
            <a:schemeClr val="tx1"/>
          </a:fontRef>
        </p:style>
      </p:cxnSp>
      <p:cxnSp>
        <p:nvCxnSpPr>
          <p:cNvPr id="59" name="Düz Bağlayıcı 58">
            <a:extLst>
              <a:ext uri="{FF2B5EF4-FFF2-40B4-BE49-F238E27FC236}">
                <a16:creationId xmlns:a16="http://schemas.microsoft.com/office/drawing/2014/main" id="{7DDBF3B6-D3C2-40D0-D7A1-E9D12E59FE5A}"/>
              </a:ext>
            </a:extLst>
          </p:cNvPr>
          <p:cNvCxnSpPr>
            <a:cxnSpLocks/>
          </p:cNvCxnSpPr>
          <p:nvPr/>
        </p:nvCxnSpPr>
        <p:spPr>
          <a:xfrm>
            <a:off x="4267192" y="5499461"/>
            <a:ext cx="444137" cy="0"/>
          </a:xfrm>
          <a:prstGeom prst="line">
            <a:avLst/>
          </a:prstGeom>
        </p:spPr>
        <p:style>
          <a:lnRef idx="3">
            <a:schemeClr val="dk1"/>
          </a:lnRef>
          <a:fillRef idx="0">
            <a:schemeClr val="dk1"/>
          </a:fillRef>
          <a:effectRef idx="2">
            <a:schemeClr val="dk1"/>
          </a:effectRef>
          <a:fontRef idx="minor">
            <a:schemeClr val="tx1"/>
          </a:fontRef>
        </p:style>
      </p:cxnSp>
      <p:sp>
        <p:nvSpPr>
          <p:cNvPr id="60" name="Dikdörtgen 59">
            <a:extLst>
              <a:ext uri="{FF2B5EF4-FFF2-40B4-BE49-F238E27FC236}">
                <a16:creationId xmlns:a16="http://schemas.microsoft.com/office/drawing/2014/main" id="{E66A6EF3-983E-0E01-1285-B03E8E6E4191}"/>
              </a:ext>
            </a:extLst>
          </p:cNvPr>
          <p:cNvSpPr/>
          <p:nvPr/>
        </p:nvSpPr>
        <p:spPr>
          <a:xfrm>
            <a:off x="4711329" y="5214900"/>
            <a:ext cx="2377440"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Derhal Fesih</a:t>
            </a:r>
          </a:p>
        </p:txBody>
      </p:sp>
      <p:cxnSp>
        <p:nvCxnSpPr>
          <p:cNvPr id="61" name="Düz Bağlayıcı 60">
            <a:extLst>
              <a:ext uri="{FF2B5EF4-FFF2-40B4-BE49-F238E27FC236}">
                <a16:creationId xmlns:a16="http://schemas.microsoft.com/office/drawing/2014/main" id="{30FA0FEF-4B9F-348E-3D33-2206A3AF63D3}"/>
              </a:ext>
            </a:extLst>
          </p:cNvPr>
          <p:cNvCxnSpPr>
            <a:cxnSpLocks/>
          </p:cNvCxnSpPr>
          <p:nvPr/>
        </p:nvCxnSpPr>
        <p:spPr>
          <a:xfrm>
            <a:off x="7024384" y="3108960"/>
            <a:ext cx="384097" cy="0"/>
          </a:xfrm>
          <a:prstGeom prst="line">
            <a:avLst/>
          </a:prstGeom>
        </p:spPr>
        <p:style>
          <a:lnRef idx="3">
            <a:schemeClr val="dk1"/>
          </a:lnRef>
          <a:fillRef idx="0">
            <a:schemeClr val="dk1"/>
          </a:fillRef>
          <a:effectRef idx="2">
            <a:schemeClr val="dk1"/>
          </a:effectRef>
          <a:fontRef idx="minor">
            <a:schemeClr val="tx1"/>
          </a:fontRef>
        </p:style>
      </p:cxnSp>
      <p:cxnSp>
        <p:nvCxnSpPr>
          <p:cNvPr id="62" name="Düz Bağlayıcı 61">
            <a:extLst>
              <a:ext uri="{FF2B5EF4-FFF2-40B4-BE49-F238E27FC236}">
                <a16:creationId xmlns:a16="http://schemas.microsoft.com/office/drawing/2014/main" id="{DBB034D8-67D0-7A3F-D9D3-3F1A8BACFFEF}"/>
              </a:ext>
            </a:extLst>
          </p:cNvPr>
          <p:cNvCxnSpPr/>
          <p:nvPr/>
        </p:nvCxnSpPr>
        <p:spPr>
          <a:xfrm>
            <a:off x="6998258" y="5519055"/>
            <a:ext cx="444137" cy="0"/>
          </a:xfrm>
          <a:prstGeom prst="line">
            <a:avLst/>
          </a:prstGeom>
        </p:spPr>
        <p:style>
          <a:lnRef idx="3">
            <a:schemeClr val="dk1"/>
          </a:lnRef>
          <a:fillRef idx="0">
            <a:schemeClr val="dk1"/>
          </a:fillRef>
          <a:effectRef idx="2">
            <a:schemeClr val="dk1"/>
          </a:effectRef>
          <a:fontRef idx="minor">
            <a:schemeClr val="tx1"/>
          </a:fontRef>
        </p:style>
      </p:cxnSp>
      <p:sp>
        <p:nvSpPr>
          <p:cNvPr id="63" name="Dikdörtgen 62">
            <a:extLst>
              <a:ext uri="{FF2B5EF4-FFF2-40B4-BE49-F238E27FC236}">
                <a16:creationId xmlns:a16="http://schemas.microsoft.com/office/drawing/2014/main" id="{34EF42CF-DC2C-B0D1-80C9-DA8C47CA45F2}"/>
              </a:ext>
            </a:extLst>
          </p:cNvPr>
          <p:cNvSpPr/>
          <p:nvPr/>
        </p:nvSpPr>
        <p:spPr>
          <a:xfrm>
            <a:off x="7471952" y="2284144"/>
            <a:ext cx="2179647"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000" dirty="0">
                <a:solidFill>
                  <a:schemeClr val="bg1"/>
                </a:solidFill>
                <a:latin typeface="Century Gothic" panose="020B0502020202020204" pitchFamily="34" charset="0"/>
              </a:rPr>
              <a:t>İ.G.K Olmayan</a:t>
            </a:r>
          </a:p>
        </p:txBody>
      </p:sp>
      <p:sp>
        <p:nvSpPr>
          <p:cNvPr id="64" name="Dikdörtgen 63">
            <a:extLst>
              <a:ext uri="{FF2B5EF4-FFF2-40B4-BE49-F238E27FC236}">
                <a16:creationId xmlns:a16="http://schemas.microsoft.com/office/drawing/2014/main" id="{17626B2E-4B22-C7B9-86BD-15A6CBB0B919}"/>
              </a:ext>
            </a:extLst>
          </p:cNvPr>
          <p:cNvSpPr/>
          <p:nvPr/>
        </p:nvSpPr>
        <p:spPr>
          <a:xfrm>
            <a:off x="7471952" y="3463511"/>
            <a:ext cx="2179647"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000" dirty="0">
                <a:solidFill>
                  <a:schemeClr val="bg1"/>
                </a:solidFill>
                <a:latin typeface="Century Gothic" panose="020B0502020202020204" pitchFamily="34" charset="0"/>
              </a:rPr>
              <a:t>İş Güvencesi Kapsamında</a:t>
            </a:r>
          </a:p>
        </p:txBody>
      </p:sp>
      <p:cxnSp>
        <p:nvCxnSpPr>
          <p:cNvPr id="67" name="Düz Bağlayıcı 66">
            <a:extLst>
              <a:ext uri="{FF2B5EF4-FFF2-40B4-BE49-F238E27FC236}">
                <a16:creationId xmlns:a16="http://schemas.microsoft.com/office/drawing/2014/main" id="{78767621-8BBB-4462-24AA-278AF26DDC85}"/>
              </a:ext>
            </a:extLst>
          </p:cNvPr>
          <p:cNvCxnSpPr/>
          <p:nvPr/>
        </p:nvCxnSpPr>
        <p:spPr>
          <a:xfrm>
            <a:off x="7408481" y="2353165"/>
            <a:ext cx="0" cy="1483522"/>
          </a:xfrm>
          <a:prstGeom prst="line">
            <a:avLst/>
          </a:prstGeom>
        </p:spPr>
        <p:style>
          <a:lnRef idx="3">
            <a:schemeClr val="dk1"/>
          </a:lnRef>
          <a:fillRef idx="0">
            <a:schemeClr val="dk1"/>
          </a:fillRef>
          <a:effectRef idx="2">
            <a:schemeClr val="dk1"/>
          </a:effectRef>
          <a:fontRef idx="minor">
            <a:schemeClr val="tx1"/>
          </a:fontRef>
        </p:style>
      </p:cxnSp>
      <p:cxnSp>
        <p:nvCxnSpPr>
          <p:cNvPr id="69" name="Düz Bağlayıcı 68">
            <a:extLst>
              <a:ext uri="{FF2B5EF4-FFF2-40B4-BE49-F238E27FC236}">
                <a16:creationId xmlns:a16="http://schemas.microsoft.com/office/drawing/2014/main" id="{3931A194-AAB4-BDB0-EBCE-92680360D055}"/>
              </a:ext>
            </a:extLst>
          </p:cNvPr>
          <p:cNvCxnSpPr>
            <a:stCxn id="63" idx="3"/>
          </p:cNvCxnSpPr>
          <p:nvPr/>
        </p:nvCxnSpPr>
        <p:spPr>
          <a:xfrm>
            <a:off x="9651599" y="2588299"/>
            <a:ext cx="537429" cy="0"/>
          </a:xfrm>
          <a:prstGeom prst="line">
            <a:avLst/>
          </a:prstGeom>
        </p:spPr>
        <p:style>
          <a:lnRef idx="3">
            <a:schemeClr val="dk1"/>
          </a:lnRef>
          <a:fillRef idx="0">
            <a:schemeClr val="dk1"/>
          </a:fillRef>
          <a:effectRef idx="2">
            <a:schemeClr val="dk1"/>
          </a:effectRef>
          <a:fontRef idx="minor">
            <a:schemeClr val="tx1"/>
          </a:fontRef>
        </p:style>
      </p:cxnSp>
      <p:cxnSp>
        <p:nvCxnSpPr>
          <p:cNvPr id="70" name="Düz Bağlayıcı 69">
            <a:extLst>
              <a:ext uri="{FF2B5EF4-FFF2-40B4-BE49-F238E27FC236}">
                <a16:creationId xmlns:a16="http://schemas.microsoft.com/office/drawing/2014/main" id="{6624A19D-DCB6-D32B-2C69-B3E76EDA7C5F}"/>
              </a:ext>
            </a:extLst>
          </p:cNvPr>
          <p:cNvCxnSpPr/>
          <p:nvPr/>
        </p:nvCxnSpPr>
        <p:spPr>
          <a:xfrm>
            <a:off x="9625472" y="3767666"/>
            <a:ext cx="537429" cy="0"/>
          </a:xfrm>
          <a:prstGeom prst="line">
            <a:avLst/>
          </a:prstGeom>
        </p:spPr>
        <p:style>
          <a:lnRef idx="3">
            <a:schemeClr val="dk1"/>
          </a:lnRef>
          <a:fillRef idx="0">
            <a:schemeClr val="dk1"/>
          </a:fillRef>
          <a:effectRef idx="2">
            <a:schemeClr val="dk1"/>
          </a:effectRef>
          <a:fontRef idx="minor">
            <a:schemeClr val="tx1"/>
          </a:fontRef>
        </p:style>
      </p:cxnSp>
      <p:sp>
        <p:nvSpPr>
          <p:cNvPr id="71" name="Dikdörtgen 70">
            <a:extLst>
              <a:ext uri="{FF2B5EF4-FFF2-40B4-BE49-F238E27FC236}">
                <a16:creationId xmlns:a16="http://schemas.microsoft.com/office/drawing/2014/main" id="{151799DC-FFEC-0DB6-4765-D6554ECB0C6B}"/>
              </a:ext>
            </a:extLst>
          </p:cNvPr>
          <p:cNvSpPr/>
          <p:nvPr/>
        </p:nvSpPr>
        <p:spPr>
          <a:xfrm>
            <a:off x="10200499" y="1384662"/>
            <a:ext cx="1712826" cy="15077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300" dirty="0">
                <a:solidFill>
                  <a:schemeClr val="bg1"/>
                </a:solidFill>
                <a:latin typeface="Century Gothic" panose="020B0502020202020204" pitchFamily="34" charset="0"/>
              </a:rPr>
              <a:t>İhbar T. </a:t>
            </a:r>
          </a:p>
          <a:p>
            <a:pPr algn="ctr"/>
            <a:r>
              <a:rPr lang="tr-TR" sz="2300" dirty="0">
                <a:solidFill>
                  <a:schemeClr val="bg1"/>
                </a:solidFill>
                <a:latin typeface="Century Gothic" panose="020B0502020202020204" pitchFamily="34" charset="0"/>
              </a:rPr>
              <a:t>+</a:t>
            </a:r>
          </a:p>
          <a:p>
            <a:pPr algn="ctr"/>
            <a:r>
              <a:rPr lang="tr-TR" sz="2300" dirty="0" err="1">
                <a:solidFill>
                  <a:schemeClr val="bg1"/>
                </a:solidFill>
                <a:latin typeface="Century Gothic" panose="020B0502020202020204" pitchFamily="34" charset="0"/>
              </a:rPr>
              <a:t>Kötüniyet</a:t>
            </a:r>
            <a:r>
              <a:rPr lang="tr-TR" sz="2300" dirty="0">
                <a:solidFill>
                  <a:schemeClr val="bg1"/>
                </a:solidFill>
                <a:latin typeface="Century Gothic" panose="020B0502020202020204" pitchFamily="34" charset="0"/>
              </a:rPr>
              <a:t> T.</a:t>
            </a:r>
          </a:p>
        </p:txBody>
      </p:sp>
      <p:sp>
        <p:nvSpPr>
          <p:cNvPr id="72" name="Dikdörtgen 71">
            <a:extLst>
              <a:ext uri="{FF2B5EF4-FFF2-40B4-BE49-F238E27FC236}">
                <a16:creationId xmlns:a16="http://schemas.microsoft.com/office/drawing/2014/main" id="{8E9190E3-7FD3-D8E3-80D6-0712EC9563F8}"/>
              </a:ext>
            </a:extLst>
          </p:cNvPr>
          <p:cNvSpPr/>
          <p:nvPr/>
        </p:nvSpPr>
        <p:spPr>
          <a:xfrm>
            <a:off x="10200498" y="3463510"/>
            <a:ext cx="1752801" cy="15787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300" dirty="0">
                <a:solidFill>
                  <a:schemeClr val="bg1"/>
                </a:solidFill>
                <a:latin typeface="Century Gothic" panose="020B0502020202020204" pitchFamily="34" charset="0"/>
              </a:rPr>
              <a:t>İhbar T.</a:t>
            </a:r>
          </a:p>
          <a:p>
            <a:pPr algn="ctr"/>
            <a:r>
              <a:rPr lang="tr-TR" sz="2300" dirty="0">
                <a:solidFill>
                  <a:schemeClr val="bg1"/>
                </a:solidFill>
                <a:latin typeface="Century Gothic" panose="020B0502020202020204" pitchFamily="34" charset="0"/>
              </a:rPr>
              <a:t>+</a:t>
            </a:r>
          </a:p>
          <a:p>
            <a:pPr algn="ctr"/>
            <a:r>
              <a:rPr lang="tr-TR" sz="2300" dirty="0">
                <a:solidFill>
                  <a:schemeClr val="bg1"/>
                </a:solidFill>
                <a:latin typeface="Century Gothic" panose="020B0502020202020204" pitchFamily="34" charset="0"/>
              </a:rPr>
              <a:t> İşe İade</a:t>
            </a:r>
          </a:p>
        </p:txBody>
      </p:sp>
      <p:cxnSp>
        <p:nvCxnSpPr>
          <p:cNvPr id="73" name="Düz Bağlayıcı 72">
            <a:extLst>
              <a:ext uri="{FF2B5EF4-FFF2-40B4-BE49-F238E27FC236}">
                <a16:creationId xmlns:a16="http://schemas.microsoft.com/office/drawing/2014/main" id="{9FDE8F3F-8404-E021-FD6B-2B99D43EDE80}"/>
              </a:ext>
            </a:extLst>
          </p:cNvPr>
          <p:cNvCxnSpPr/>
          <p:nvPr/>
        </p:nvCxnSpPr>
        <p:spPr>
          <a:xfrm>
            <a:off x="7442395" y="4777294"/>
            <a:ext cx="0" cy="1483522"/>
          </a:xfrm>
          <a:prstGeom prst="line">
            <a:avLst/>
          </a:prstGeom>
        </p:spPr>
        <p:style>
          <a:lnRef idx="3">
            <a:schemeClr val="dk1"/>
          </a:lnRef>
          <a:fillRef idx="0">
            <a:schemeClr val="dk1"/>
          </a:fillRef>
          <a:effectRef idx="2">
            <a:schemeClr val="dk1"/>
          </a:effectRef>
          <a:fontRef idx="minor">
            <a:schemeClr val="tx1"/>
          </a:fontRef>
        </p:style>
      </p:cxnSp>
      <p:sp>
        <p:nvSpPr>
          <p:cNvPr id="74" name="Dikdörtgen 73">
            <a:extLst>
              <a:ext uri="{FF2B5EF4-FFF2-40B4-BE49-F238E27FC236}">
                <a16:creationId xmlns:a16="http://schemas.microsoft.com/office/drawing/2014/main" id="{00435339-CAE8-B633-42F7-75638B6E87F9}"/>
              </a:ext>
            </a:extLst>
          </p:cNvPr>
          <p:cNvSpPr/>
          <p:nvPr/>
        </p:nvSpPr>
        <p:spPr>
          <a:xfrm>
            <a:off x="7494647" y="6073256"/>
            <a:ext cx="2179647"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İşveren Y.</a:t>
            </a:r>
          </a:p>
        </p:txBody>
      </p:sp>
      <p:sp>
        <p:nvSpPr>
          <p:cNvPr id="75" name="Dikdörtgen 74">
            <a:extLst>
              <a:ext uri="{FF2B5EF4-FFF2-40B4-BE49-F238E27FC236}">
                <a16:creationId xmlns:a16="http://schemas.microsoft.com/office/drawing/2014/main" id="{9CA1B625-A6A9-629D-3016-B488F9D6A3C1}"/>
              </a:ext>
            </a:extLst>
          </p:cNvPr>
          <p:cNvSpPr/>
          <p:nvPr/>
        </p:nvSpPr>
        <p:spPr>
          <a:xfrm>
            <a:off x="7492468" y="4516480"/>
            <a:ext cx="2179647"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İşçi Y.</a:t>
            </a:r>
          </a:p>
        </p:txBody>
      </p:sp>
    </p:spTree>
    <p:extLst>
      <p:ext uri="{BB962C8B-B14F-4D97-AF65-F5344CB8AC3E}">
        <p14:creationId xmlns:p14="http://schemas.microsoft.com/office/powerpoint/2010/main" val="2946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İş Sözleşmelerinin Feshi</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642257" y="1155358"/>
            <a:ext cx="10515600" cy="5327083"/>
          </a:xfrm>
        </p:spPr>
        <p:txBody>
          <a:bodyPr>
            <a:noAutofit/>
          </a:bodyPr>
          <a:lstStyle/>
          <a:p>
            <a:pPr marL="542925" indent="-542925">
              <a:lnSpc>
                <a:spcPct val="170000"/>
              </a:lnSpc>
              <a:buFont typeface="Wingdings" pitchFamily="2" charset="2"/>
              <a:buChar char="ü"/>
            </a:pPr>
            <a:r>
              <a:rPr lang="tr-TR" dirty="0">
                <a:latin typeface="Century Gothic" panose="020B0502020202020204" pitchFamily="34" charset="0"/>
              </a:rPr>
              <a:t>İşçi iş görme, işveren de ücret ödeme borcunu yerine getirmeye devam ederler.</a:t>
            </a:r>
          </a:p>
          <a:p>
            <a:pPr marL="542925" indent="-542925">
              <a:lnSpc>
                <a:spcPct val="170000"/>
              </a:lnSpc>
              <a:buFont typeface="Wingdings" pitchFamily="2" charset="2"/>
              <a:buChar char="ü"/>
            </a:pPr>
            <a:r>
              <a:rPr lang="tr-TR" dirty="0">
                <a:latin typeface="Century Gothic" panose="020B0502020202020204" pitchFamily="34" charset="0"/>
              </a:rPr>
              <a:t>İşveren bildirim sürelerinin işlediği sırada, işçiye. Yeni iş arama izni vermekle yükümlüdür. İş arama hakkı iş sözleşmesinin, hem işverenin hem de işçinin bildirimli olarak feshetmesi halinde uygulama alanı bulur.</a:t>
            </a:r>
          </a:p>
        </p:txBody>
      </p:sp>
    </p:spTree>
    <p:extLst>
      <p:ext uri="{BB962C8B-B14F-4D97-AF65-F5344CB8AC3E}">
        <p14:creationId xmlns:p14="http://schemas.microsoft.com/office/powerpoint/2010/main" val="2038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İş Sözleşmelerinin Feshi</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024729"/>
            <a:ext cx="11435443" cy="5327083"/>
          </a:xfrm>
        </p:spPr>
        <p:txBody>
          <a:bodyPr>
            <a:noAutofit/>
          </a:bodyPr>
          <a:lstStyle/>
          <a:p>
            <a:pPr marL="542925" indent="-542925">
              <a:lnSpc>
                <a:spcPct val="170000"/>
              </a:lnSpc>
              <a:buFont typeface="Wingdings" pitchFamily="2" charset="2"/>
              <a:buChar char="ü"/>
            </a:pPr>
            <a:r>
              <a:rPr lang="tr-TR" sz="2600" dirty="0">
                <a:latin typeface="Century Gothic" panose="020B0502020202020204" pitchFamily="34" charset="0"/>
              </a:rPr>
              <a:t>İş arama izni günde 2 saatten az olamaz. Bu izin verilmez ise işçiye bildirimsiz fesih hakkı kazandırır.</a:t>
            </a:r>
          </a:p>
          <a:p>
            <a:pPr marL="542925" indent="-542925">
              <a:lnSpc>
                <a:spcPct val="170000"/>
              </a:lnSpc>
              <a:buFont typeface="Wingdings" pitchFamily="2" charset="2"/>
              <a:buChar char="ü"/>
            </a:pPr>
            <a:r>
              <a:rPr lang="tr-TR" sz="2600" dirty="0">
                <a:latin typeface="Century Gothic" panose="020B0502020202020204" pitchFamily="34" charset="0"/>
              </a:rPr>
              <a:t>İşveren yeni iş arama iznini vermez ise o süreye ilişkin ücret kişiye ödenir ve bu durum işçiye iş özleşmesini bildirimsiz fesih hakkı kazandırır.</a:t>
            </a:r>
          </a:p>
          <a:p>
            <a:pPr marL="542925" indent="-542925">
              <a:lnSpc>
                <a:spcPct val="170000"/>
              </a:lnSpc>
              <a:buFont typeface="Wingdings" pitchFamily="2" charset="2"/>
              <a:buChar char="ü"/>
            </a:pPr>
            <a:r>
              <a:rPr lang="tr-TR" sz="2600" dirty="0">
                <a:latin typeface="Century Gothic" panose="020B0502020202020204" pitchFamily="34" charset="0"/>
              </a:rPr>
              <a:t>İşveren fesih. Beyanından sonra işçinin, işyerinde çalışmaya devam etmesini istemeyebilir. Bu durumda işveren, bildirim sürelerine ilişkin ücreti peşin verecek iş sözleşmesini feshedebilir.</a:t>
            </a:r>
          </a:p>
        </p:txBody>
      </p:sp>
    </p:spTree>
    <p:extLst>
      <p:ext uri="{BB962C8B-B14F-4D97-AF65-F5344CB8AC3E}">
        <p14:creationId xmlns:p14="http://schemas.microsoft.com/office/powerpoint/2010/main" val="388712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İhbar Gerekmeyen Fesih Halleri</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024729"/>
            <a:ext cx="11435443" cy="5327083"/>
          </a:xfrm>
        </p:spPr>
        <p:txBody>
          <a:bodyPr>
            <a:noAutofit/>
          </a:bodyPr>
          <a:lstStyle/>
          <a:p>
            <a:pPr marL="542925" indent="-542925">
              <a:lnSpc>
                <a:spcPct val="170000"/>
              </a:lnSpc>
              <a:buFont typeface="+mj-lt"/>
              <a:buAutoNum type="arabicPeriod"/>
            </a:pPr>
            <a:r>
              <a:rPr lang="tr-TR" sz="2600" dirty="0">
                <a:latin typeface="Century Gothic" panose="020B0502020202020204" pitchFamily="34" charset="0"/>
              </a:rPr>
              <a:t>Yasanın tanıdığı hak gereği 24. ve 25. maddeler gereği gerçekleşen fesihler ile,</a:t>
            </a:r>
          </a:p>
          <a:p>
            <a:pPr marL="542925" indent="-542925">
              <a:lnSpc>
                <a:spcPct val="170000"/>
              </a:lnSpc>
              <a:buFont typeface="+mj-lt"/>
              <a:buAutoNum type="arabicPeriod"/>
            </a:pPr>
            <a:r>
              <a:rPr lang="tr-TR" sz="2600" dirty="0">
                <a:latin typeface="Century Gothic" panose="020B0502020202020204" pitchFamily="34" charset="0"/>
              </a:rPr>
              <a:t>Askerlik,</a:t>
            </a:r>
          </a:p>
          <a:p>
            <a:pPr marL="542925" indent="-542925">
              <a:lnSpc>
                <a:spcPct val="170000"/>
              </a:lnSpc>
              <a:buFont typeface="+mj-lt"/>
              <a:buAutoNum type="arabicPeriod"/>
            </a:pPr>
            <a:r>
              <a:rPr lang="tr-TR" sz="2600" dirty="0">
                <a:latin typeface="Century Gothic" panose="020B0502020202020204" pitchFamily="34" charset="0"/>
              </a:rPr>
              <a:t>Emeklilik,</a:t>
            </a:r>
          </a:p>
          <a:p>
            <a:pPr marL="542925" indent="-542925">
              <a:lnSpc>
                <a:spcPct val="170000"/>
              </a:lnSpc>
              <a:buFont typeface="+mj-lt"/>
              <a:buAutoNum type="arabicPeriod"/>
            </a:pPr>
            <a:r>
              <a:rPr lang="tr-TR" sz="2600" dirty="0">
                <a:latin typeface="Century Gothic" panose="020B0502020202020204" pitchFamily="34" charset="0"/>
              </a:rPr>
              <a:t>Kadın işçinin evlilik nedeniyle 1 yıl içinde işten ayrılma hallerinde yalnızca kıdem tazminatı doğmakta olup tarafların ihbar öneline uyması gerekmemektedir.</a:t>
            </a:r>
          </a:p>
          <a:p>
            <a:pPr marL="0" indent="0">
              <a:lnSpc>
                <a:spcPct val="170000"/>
              </a:lnSpc>
              <a:buNone/>
            </a:pPr>
            <a:endParaRPr lang="tr-TR" sz="2600" dirty="0">
              <a:latin typeface="Century Gothic" panose="020B0502020202020204" pitchFamily="34" charset="0"/>
            </a:endParaRPr>
          </a:p>
        </p:txBody>
      </p:sp>
    </p:spTree>
    <p:extLst>
      <p:ext uri="{BB962C8B-B14F-4D97-AF65-F5344CB8AC3E}">
        <p14:creationId xmlns:p14="http://schemas.microsoft.com/office/powerpoint/2010/main" val="23665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İHBAR TAZMİNATI</a:t>
            </a:r>
          </a:p>
        </p:txBody>
      </p:sp>
    </p:spTree>
    <p:extLst>
      <p:ext uri="{BB962C8B-B14F-4D97-AF65-F5344CB8AC3E}">
        <p14:creationId xmlns:p14="http://schemas.microsoft.com/office/powerpoint/2010/main" val="405238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2BE28D-1D57-41C5-BFFC-0426DF7D4C39}"/>
              </a:ext>
            </a:extLst>
          </p:cNvPr>
          <p:cNvSpPr>
            <a:spLocks noGrp="1"/>
          </p:cNvSpPr>
          <p:nvPr>
            <p:ph type="title"/>
          </p:nvPr>
        </p:nvSpPr>
        <p:spPr>
          <a:xfrm>
            <a:off x="154451" y="-172766"/>
            <a:ext cx="10515600" cy="1325563"/>
          </a:xfrm>
        </p:spPr>
        <p:txBody>
          <a:bodyPr>
            <a:normAutofit/>
          </a:bodyPr>
          <a:lstStyle/>
          <a:p>
            <a:r>
              <a:rPr lang="tr-TR" sz="3200" b="1" dirty="0">
                <a:latin typeface="Century Gothic" panose="020B0502020202020204" pitchFamily="34" charset="0"/>
              </a:rPr>
              <a:t>İÇERİK;</a:t>
            </a:r>
            <a:endParaRPr lang="tr-TR" sz="3200" dirty="0"/>
          </a:p>
        </p:txBody>
      </p:sp>
      <p:sp>
        <p:nvSpPr>
          <p:cNvPr id="3" name="İçerik Yer Tutucusu 2">
            <a:extLst>
              <a:ext uri="{FF2B5EF4-FFF2-40B4-BE49-F238E27FC236}">
                <a16:creationId xmlns:a16="http://schemas.microsoft.com/office/drawing/2014/main" id="{3F6EB500-BBB1-4838-9B08-8D913311DBC8}"/>
              </a:ext>
            </a:extLst>
          </p:cNvPr>
          <p:cNvSpPr>
            <a:spLocks noGrp="1"/>
          </p:cNvSpPr>
          <p:nvPr>
            <p:ph idx="1"/>
          </p:nvPr>
        </p:nvSpPr>
        <p:spPr>
          <a:xfrm>
            <a:off x="591772" y="728554"/>
            <a:ext cx="11977915" cy="5817735"/>
          </a:xfrm>
        </p:spPr>
        <p:txBody>
          <a:bodyPr>
            <a:normAutofit lnSpcReduction="10000"/>
          </a:bodyPr>
          <a:lstStyle/>
          <a:p>
            <a:pPr marL="457200" indent="-457200">
              <a:lnSpc>
                <a:spcPct val="160000"/>
              </a:lnSpc>
              <a:buFont typeface="+mj-lt"/>
              <a:buAutoNum type="arabicPeriod"/>
            </a:pPr>
            <a:r>
              <a:rPr lang="tr-TR" sz="2400" dirty="0">
                <a:latin typeface="Century Gothic" panose="020B0502020202020204" pitchFamily="34" charset="0"/>
              </a:rPr>
              <a:t>İş Hukuku nedir?</a:t>
            </a:r>
          </a:p>
          <a:p>
            <a:pPr marL="457200" indent="-457200">
              <a:lnSpc>
                <a:spcPct val="160000"/>
              </a:lnSpc>
              <a:buFont typeface="+mj-lt"/>
              <a:buAutoNum type="arabicPeriod"/>
            </a:pPr>
            <a:r>
              <a:rPr lang="tr-TR" sz="2400" dirty="0">
                <a:latin typeface="Century Gothic" panose="020B0502020202020204" pitchFamily="34" charset="0"/>
              </a:rPr>
              <a:t>Neden İş Hukuku?</a:t>
            </a:r>
          </a:p>
          <a:p>
            <a:pPr marL="457200" indent="-457200">
              <a:lnSpc>
                <a:spcPct val="160000"/>
              </a:lnSpc>
              <a:buFont typeface="+mj-lt"/>
              <a:buAutoNum type="arabicPeriod"/>
            </a:pPr>
            <a:r>
              <a:rPr lang="tr-TR" sz="2400" dirty="0">
                <a:latin typeface="Century Gothic" panose="020B0502020202020204" pitchFamily="34" charset="0"/>
              </a:rPr>
              <a:t>İş Hukuku Unsurları</a:t>
            </a:r>
          </a:p>
          <a:p>
            <a:pPr marL="457200" indent="-457200">
              <a:lnSpc>
                <a:spcPct val="160000"/>
              </a:lnSpc>
              <a:buFont typeface="+mj-lt"/>
              <a:buAutoNum type="arabicPeriod"/>
            </a:pPr>
            <a:r>
              <a:rPr lang="tr-TR" sz="2400" dirty="0">
                <a:latin typeface="Century Gothic" panose="020B0502020202020204" pitchFamily="34" charset="0"/>
              </a:rPr>
              <a:t>İş Hukukunda Bağımlılık</a:t>
            </a:r>
          </a:p>
          <a:p>
            <a:pPr marL="457200" indent="-457200">
              <a:lnSpc>
                <a:spcPct val="160000"/>
              </a:lnSpc>
              <a:buFont typeface="+mj-lt"/>
              <a:buAutoNum type="arabicPeriod"/>
            </a:pPr>
            <a:r>
              <a:rPr lang="tr-TR" sz="2400" dirty="0">
                <a:latin typeface="Century Gothic" panose="020B0502020202020204" pitchFamily="34" charset="0"/>
              </a:rPr>
              <a:t>İş Hukuku Bölümleri</a:t>
            </a:r>
          </a:p>
          <a:p>
            <a:pPr lvl="1">
              <a:lnSpc>
                <a:spcPct val="160000"/>
              </a:lnSpc>
              <a:buFont typeface="Wingdings" pitchFamily="2" charset="2"/>
              <a:buChar char="ü"/>
            </a:pPr>
            <a:r>
              <a:rPr lang="tr-TR" dirty="0">
                <a:latin typeface="Century Gothic" panose="020B0502020202020204" pitchFamily="34" charset="0"/>
              </a:rPr>
              <a:t> Toplu İş Hukuku</a:t>
            </a:r>
          </a:p>
          <a:p>
            <a:pPr lvl="1">
              <a:lnSpc>
                <a:spcPct val="160000"/>
              </a:lnSpc>
              <a:buFont typeface="Wingdings" pitchFamily="2" charset="2"/>
              <a:buChar char="ü"/>
            </a:pPr>
            <a:r>
              <a:rPr lang="tr-TR" dirty="0">
                <a:latin typeface="Century Gothic" panose="020B0502020202020204" pitchFamily="34" charset="0"/>
              </a:rPr>
              <a:t> Bireysel İş Hukuku</a:t>
            </a:r>
          </a:p>
          <a:p>
            <a:pPr lvl="2">
              <a:lnSpc>
                <a:spcPct val="160000"/>
              </a:lnSpc>
            </a:pPr>
            <a:r>
              <a:rPr lang="tr-TR" sz="2400" dirty="0">
                <a:latin typeface="Century Gothic" panose="020B0502020202020204" pitchFamily="34" charset="0"/>
              </a:rPr>
              <a:t>İş Sözleşmesi</a:t>
            </a:r>
          </a:p>
          <a:p>
            <a:pPr lvl="2">
              <a:lnSpc>
                <a:spcPct val="160000"/>
              </a:lnSpc>
            </a:pPr>
            <a:r>
              <a:rPr lang="tr-TR" sz="2400" dirty="0">
                <a:latin typeface="Century Gothic" panose="020B0502020202020204" pitchFamily="34" charset="0"/>
              </a:rPr>
              <a:t>İşçi Hakları </a:t>
            </a:r>
          </a:p>
          <a:p>
            <a:pPr marL="0" indent="0">
              <a:lnSpc>
                <a:spcPct val="160000"/>
              </a:lnSpc>
              <a:buNone/>
            </a:pPr>
            <a:endParaRPr lang="tr-TR" sz="2400" dirty="0">
              <a:latin typeface="Century Gothic" panose="020B0502020202020204" pitchFamily="34" charset="0"/>
            </a:endParaRPr>
          </a:p>
        </p:txBody>
      </p:sp>
    </p:spTree>
    <p:extLst>
      <p:ext uri="{BB962C8B-B14F-4D97-AF65-F5344CB8AC3E}">
        <p14:creationId xmlns:p14="http://schemas.microsoft.com/office/powerpoint/2010/main" val="9243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İhbar Tazminatı ;</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076981"/>
            <a:ext cx="11699422" cy="5349947"/>
          </a:xfrm>
        </p:spPr>
        <p:txBody>
          <a:bodyPr anchor="ctr">
            <a:noAutofit/>
          </a:bodyPr>
          <a:lstStyle/>
          <a:p>
            <a:pPr marL="0" indent="0" algn="ctr">
              <a:lnSpc>
                <a:spcPct val="150000"/>
              </a:lnSpc>
              <a:buNone/>
            </a:pPr>
            <a:r>
              <a:rPr lang="tr-TR" sz="3200" dirty="0">
                <a:latin typeface="Century Gothic" panose="020B0502020202020204" pitchFamily="34" charset="0"/>
              </a:rPr>
              <a:t>4857 sayılı İş Kanunu'nun 17. Maddesinde </a:t>
            </a:r>
            <a:r>
              <a:rPr lang="tr-TR" sz="3200" b="1" dirty="0">
                <a:latin typeface="Century Gothic" panose="020B0502020202020204" pitchFamily="34" charset="0"/>
              </a:rPr>
              <a:t>“Süreli Fesih”</a:t>
            </a:r>
            <a:r>
              <a:rPr lang="tr-TR" sz="3200" dirty="0">
                <a:latin typeface="Century Gothic" panose="020B0502020202020204" pitchFamily="34" charset="0"/>
              </a:rPr>
              <a:t>  düzenlenmiştir. Bu maddede kural olarak  belirsiz süreli iş sözleşmesinde iş akdi feshedilirken işçi ve işverenin kanunda belirtilen sürelere uyması öngörülmüştür. Bu süreleri ihlal eden tarafın (işçi veya işverenin) ihbar tazminatı ödeyeceği yasa ile kararlaştırılmıştır.</a:t>
            </a:r>
          </a:p>
          <a:p>
            <a:pPr marL="0" indent="0" algn="ctr">
              <a:lnSpc>
                <a:spcPct val="150000"/>
              </a:lnSpc>
              <a:buNone/>
            </a:pPr>
            <a:endParaRPr lang="tr-TR" dirty="0">
              <a:latin typeface="Century Gothic" panose="020B0502020202020204" pitchFamily="34" charset="0"/>
            </a:endParaRPr>
          </a:p>
        </p:txBody>
      </p:sp>
    </p:spTree>
    <p:extLst>
      <p:ext uri="{BB962C8B-B14F-4D97-AF65-F5344CB8AC3E}">
        <p14:creationId xmlns:p14="http://schemas.microsoft.com/office/powerpoint/2010/main" val="13905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4000" b="1" dirty="0">
                <a:latin typeface="Century Gothic" panose="020B0502020202020204" pitchFamily="34" charset="0"/>
              </a:rPr>
              <a:t>İhbar Tazminatının Şartları;</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312108"/>
            <a:ext cx="11435443" cy="5327083"/>
          </a:xfrm>
        </p:spPr>
        <p:txBody>
          <a:bodyPr>
            <a:noAutofit/>
          </a:bodyPr>
          <a:lstStyle/>
          <a:p>
            <a:pPr marL="514350" indent="-514350" fontAlgn="base">
              <a:lnSpc>
                <a:spcPct val="150000"/>
              </a:lnSpc>
              <a:buFont typeface="+mj-lt"/>
              <a:buAutoNum type="arabicPeriod"/>
            </a:pPr>
            <a:r>
              <a:rPr lang="tr-TR" sz="3600" dirty="0">
                <a:latin typeface="Century Gothic" panose="020B0502020202020204" pitchFamily="34" charset="0"/>
              </a:rPr>
              <a:t>Belirsiz Süreli bir sözleşme olmalıdır.</a:t>
            </a:r>
          </a:p>
          <a:p>
            <a:pPr marL="514350" indent="-514350" fontAlgn="base">
              <a:lnSpc>
                <a:spcPct val="150000"/>
              </a:lnSpc>
              <a:buFont typeface="+mj-lt"/>
              <a:buAutoNum type="arabicPeriod"/>
            </a:pPr>
            <a:r>
              <a:rPr lang="tr-TR" sz="3600" dirty="0">
                <a:latin typeface="Century Gothic" panose="020B0502020202020204" pitchFamily="34" charset="0"/>
              </a:rPr>
              <a:t>İşçi veya işveren bakımından haklı bir fesih sebebi bulunmamalıdır.</a:t>
            </a:r>
          </a:p>
          <a:p>
            <a:pPr marL="514350" indent="-514350" fontAlgn="base">
              <a:lnSpc>
                <a:spcPct val="150000"/>
              </a:lnSpc>
              <a:buFont typeface="+mj-lt"/>
              <a:buAutoNum type="arabicPeriod"/>
            </a:pPr>
            <a:r>
              <a:rPr lang="tr-TR" sz="3600" dirty="0">
                <a:latin typeface="Century Gothic" panose="020B0502020202020204" pitchFamily="34" charset="0"/>
              </a:rPr>
              <a:t>Kanunda öngörülen ihbar sürelerine uyulmadan iş akdi feshedilmiş olmalıdır.</a:t>
            </a:r>
          </a:p>
          <a:p>
            <a:pPr marL="542925" indent="-542925">
              <a:lnSpc>
                <a:spcPct val="170000"/>
              </a:lnSpc>
              <a:buFont typeface="+mj-lt"/>
              <a:buAutoNum type="arabicPeriod"/>
            </a:pPr>
            <a:endParaRPr lang="tr-TR" sz="2600" dirty="0">
              <a:latin typeface="Century Gothic" panose="020B0502020202020204" pitchFamily="34" charset="0"/>
            </a:endParaRPr>
          </a:p>
        </p:txBody>
      </p:sp>
    </p:spTree>
    <p:extLst>
      <p:ext uri="{BB962C8B-B14F-4D97-AF65-F5344CB8AC3E}">
        <p14:creationId xmlns:p14="http://schemas.microsoft.com/office/powerpoint/2010/main" val="127700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51752"/>
            <a:ext cx="10515600" cy="1325563"/>
          </a:xfrm>
        </p:spPr>
        <p:txBody>
          <a:bodyPr>
            <a:normAutofit/>
          </a:bodyPr>
          <a:lstStyle/>
          <a:p>
            <a:r>
              <a:rPr lang="tr-TR" sz="3200" b="1" dirty="0">
                <a:latin typeface="Century Gothic" panose="020B0502020202020204" pitchFamily="34" charset="0"/>
              </a:rPr>
              <a:t>İhbar Süreleri Ne Kadar ?</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528645"/>
            <a:ext cx="11477925" cy="3988750"/>
          </a:xfrm>
        </p:spPr>
        <p:txBody>
          <a:bodyPr>
            <a:noAutofit/>
          </a:bodyPr>
          <a:lstStyle/>
          <a:p>
            <a:pPr marL="542925" indent="-542925" fontAlgn="base">
              <a:lnSpc>
                <a:spcPct val="150000"/>
              </a:lnSpc>
              <a:buFont typeface="Wingdings" pitchFamily="2" charset="2"/>
              <a:buChar char="ü"/>
            </a:pPr>
            <a:r>
              <a:rPr lang="tr-TR" dirty="0">
                <a:latin typeface="Century Gothic" panose="020B0502020202020204" pitchFamily="34" charset="0"/>
              </a:rPr>
              <a:t> 6 aydan az - 2 hafta (14 gün) </a:t>
            </a:r>
          </a:p>
          <a:p>
            <a:pPr marL="542925" indent="-542925" fontAlgn="base">
              <a:lnSpc>
                <a:spcPct val="150000"/>
              </a:lnSpc>
              <a:buFont typeface="Wingdings" pitchFamily="2" charset="2"/>
              <a:buChar char="ü"/>
            </a:pPr>
            <a:r>
              <a:rPr lang="tr-TR" dirty="0">
                <a:latin typeface="Century Gothic" panose="020B0502020202020204" pitchFamily="34" charset="0"/>
              </a:rPr>
              <a:t>6 aydan 1.5 yıla kadar - 4 hafta (28 gün) </a:t>
            </a:r>
          </a:p>
          <a:p>
            <a:pPr marL="542925" indent="-542925" fontAlgn="base">
              <a:lnSpc>
                <a:spcPct val="150000"/>
              </a:lnSpc>
              <a:buFont typeface="Wingdings" pitchFamily="2" charset="2"/>
              <a:buChar char="ü"/>
            </a:pPr>
            <a:r>
              <a:rPr lang="tr-TR" dirty="0">
                <a:latin typeface="Century Gothic" panose="020B0502020202020204" pitchFamily="34" charset="0"/>
              </a:rPr>
              <a:t>1.5 yıldan 3 yıla kadar - 6 hafta (42 gün) </a:t>
            </a:r>
          </a:p>
          <a:p>
            <a:pPr marL="542925" indent="-542925" fontAlgn="base">
              <a:lnSpc>
                <a:spcPct val="150000"/>
              </a:lnSpc>
              <a:buFont typeface="Wingdings" pitchFamily="2" charset="2"/>
              <a:buChar char="ü"/>
            </a:pPr>
            <a:r>
              <a:rPr lang="tr-TR" dirty="0">
                <a:latin typeface="Century Gothic" panose="020B0502020202020204" pitchFamily="34" charset="0"/>
              </a:rPr>
              <a:t>3 yıldan fazla - 8 hafta (56 gün) </a:t>
            </a:r>
          </a:p>
        </p:txBody>
      </p:sp>
    </p:spTree>
    <p:extLst>
      <p:ext uri="{BB962C8B-B14F-4D97-AF65-F5344CB8AC3E}">
        <p14:creationId xmlns:p14="http://schemas.microsoft.com/office/powerpoint/2010/main" val="237568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4000" b="1" dirty="0">
                <a:latin typeface="Century Gothic" panose="020B0502020202020204" pitchFamily="34" charset="0"/>
              </a:rPr>
              <a:t>İhbar Tazminatı Ne Zaman Ödenir;</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67664" y="1017496"/>
            <a:ext cx="11456671" cy="4435544"/>
          </a:xfrm>
        </p:spPr>
        <p:txBody>
          <a:bodyPr anchor="ctr">
            <a:noAutofit/>
          </a:bodyPr>
          <a:lstStyle/>
          <a:p>
            <a:pPr marL="0" indent="0" algn="ctr">
              <a:lnSpc>
                <a:spcPct val="150000"/>
              </a:lnSpc>
              <a:buNone/>
            </a:pPr>
            <a:r>
              <a:rPr lang="tr-TR" sz="3600" dirty="0">
                <a:latin typeface="Century Gothic" panose="020B0502020202020204" pitchFamily="34" charset="0"/>
              </a:rPr>
              <a:t>İşveren iş akdini derhal feshetmek istiyorsa, ihbar tazminatını aynı süre içinde ödemesi gerekir. İhbar tazminatı zaman aşımı süresi, iş kanununda 5 yıl olarak belirtilmiştir.</a:t>
            </a:r>
          </a:p>
        </p:txBody>
      </p:sp>
    </p:spTree>
    <p:extLst>
      <p:ext uri="{BB962C8B-B14F-4D97-AF65-F5344CB8AC3E}">
        <p14:creationId xmlns:p14="http://schemas.microsoft.com/office/powerpoint/2010/main" val="80323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İhbar Tazminatına Hak Kazanılamayacak Durumlar;</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233737"/>
            <a:ext cx="11699422" cy="4984183"/>
          </a:xfrm>
        </p:spPr>
        <p:txBody>
          <a:bodyPr>
            <a:noAutofit/>
          </a:bodyPr>
          <a:lstStyle/>
          <a:p>
            <a:pPr marL="514350" indent="-514350" fontAlgn="base">
              <a:lnSpc>
                <a:spcPct val="150000"/>
              </a:lnSpc>
              <a:buFont typeface="+mj-lt"/>
              <a:buAutoNum type="arabicPeriod"/>
              <a:tabLst>
                <a:tab pos="6530975" algn="l"/>
              </a:tabLst>
            </a:pPr>
            <a:r>
              <a:rPr lang="tr-TR" dirty="0">
                <a:latin typeface="Century Gothic" panose="020B0502020202020204" pitchFamily="34" charset="0"/>
              </a:rPr>
              <a:t>İşyeri devrinde işçi ihbar tazminatı talep edemez.</a:t>
            </a:r>
          </a:p>
          <a:p>
            <a:pPr marL="514350" indent="-514350" fontAlgn="base">
              <a:lnSpc>
                <a:spcPct val="150000"/>
              </a:lnSpc>
              <a:buFont typeface="+mj-lt"/>
              <a:buAutoNum type="arabicPeriod"/>
              <a:tabLst>
                <a:tab pos="6530975" algn="l"/>
              </a:tabLst>
            </a:pPr>
            <a:r>
              <a:rPr lang="tr-TR" dirty="0">
                <a:latin typeface="Century Gothic" panose="020B0502020202020204" pitchFamily="34" charset="0"/>
              </a:rPr>
              <a:t>İşveren tarafından haklı sebeple fesih halinde işçi ihbar tazminatı talep edemez.</a:t>
            </a:r>
          </a:p>
          <a:p>
            <a:pPr marL="514350" indent="-514350" fontAlgn="base">
              <a:lnSpc>
                <a:spcPct val="150000"/>
              </a:lnSpc>
              <a:buFont typeface="+mj-lt"/>
              <a:buAutoNum type="arabicPeriod"/>
              <a:tabLst>
                <a:tab pos="6530975" algn="l"/>
              </a:tabLst>
            </a:pPr>
            <a:r>
              <a:rPr lang="tr-TR" dirty="0">
                <a:latin typeface="Century Gothic" panose="020B0502020202020204" pitchFamily="34" charset="0"/>
              </a:rPr>
              <a:t>İşçi tarafından haklı nedenle fesih halinde ihbar tazminatı talep edilemez.</a:t>
            </a:r>
          </a:p>
          <a:p>
            <a:pPr marL="514350" indent="-514350" fontAlgn="base">
              <a:lnSpc>
                <a:spcPct val="150000"/>
              </a:lnSpc>
              <a:buFont typeface="+mj-lt"/>
              <a:buAutoNum type="arabicPeriod"/>
              <a:tabLst>
                <a:tab pos="6530975" algn="l"/>
              </a:tabLst>
            </a:pPr>
            <a:r>
              <a:rPr lang="tr-TR" dirty="0">
                <a:latin typeface="Century Gothic" panose="020B0502020202020204" pitchFamily="34" charset="0"/>
              </a:rPr>
              <a:t>Belirli süreli sözleşmede ihbar tazminatı talep edilemez.</a:t>
            </a:r>
          </a:p>
        </p:txBody>
      </p:sp>
    </p:spTree>
    <p:extLst>
      <p:ext uri="{BB962C8B-B14F-4D97-AF65-F5344CB8AC3E}">
        <p14:creationId xmlns:p14="http://schemas.microsoft.com/office/powerpoint/2010/main" val="239426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KIDEM TAZMİNATI</a:t>
            </a:r>
          </a:p>
        </p:txBody>
      </p:sp>
    </p:spTree>
    <p:extLst>
      <p:ext uri="{BB962C8B-B14F-4D97-AF65-F5344CB8AC3E}">
        <p14:creationId xmlns:p14="http://schemas.microsoft.com/office/powerpoint/2010/main" val="1462423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Kıdem Tazminatına Hak Kazandıran Sebepler;</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841847"/>
            <a:ext cx="11435443" cy="5327083"/>
          </a:xfrm>
        </p:spPr>
        <p:txBody>
          <a:bodyPr>
            <a:noAutofit/>
          </a:bodyPr>
          <a:lstStyle/>
          <a:p>
            <a:pPr marL="542925" indent="-542925">
              <a:lnSpc>
                <a:spcPct val="170000"/>
              </a:lnSpc>
              <a:buFont typeface="+mj-lt"/>
              <a:buAutoNum type="arabicPeriod"/>
            </a:pPr>
            <a:r>
              <a:rPr lang="tr-TR" sz="2600" dirty="0">
                <a:latin typeface="Century Gothic" panose="020B0502020202020204" pitchFamily="34" charset="0"/>
              </a:rPr>
              <a:t>İşverenin Feshi (Haksız),</a:t>
            </a:r>
          </a:p>
          <a:p>
            <a:pPr marL="542925" indent="-542925">
              <a:lnSpc>
                <a:spcPct val="170000"/>
              </a:lnSpc>
              <a:buFont typeface="+mj-lt"/>
              <a:buAutoNum type="arabicPeriod"/>
            </a:pPr>
            <a:r>
              <a:rPr lang="tr-TR" sz="2600" dirty="0">
                <a:latin typeface="Century Gothic" panose="020B0502020202020204" pitchFamily="34" charset="0"/>
              </a:rPr>
              <a:t>İşçinin Feshi (Haklı Nedenler),</a:t>
            </a:r>
          </a:p>
          <a:p>
            <a:pPr marL="542925" indent="-542925">
              <a:lnSpc>
                <a:spcPct val="170000"/>
              </a:lnSpc>
              <a:buFont typeface="+mj-lt"/>
              <a:buAutoNum type="arabicPeriod"/>
            </a:pPr>
            <a:r>
              <a:rPr lang="tr-TR" sz="2600" dirty="0">
                <a:latin typeface="Century Gothic" panose="020B0502020202020204" pitchFamily="34" charset="0"/>
              </a:rPr>
              <a:t>Askerlik,</a:t>
            </a:r>
          </a:p>
          <a:p>
            <a:pPr marL="542925" indent="-542925">
              <a:lnSpc>
                <a:spcPct val="170000"/>
              </a:lnSpc>
              <a:buFont typeface="+mj-lt"/>
              <a:buAutoNum type="arabicPeriod"/>
            </a:pPr>
            <a:r>
              <a:rPr lang="tr-TR" sz="2600" dirty="0">
                <a:latin typeface="Century Gothic" panose="020B0502020202020204" pitchFamily="34" charset="0"/>
              </a:rPr>
              <a:t>Kadın işçinin evlilik (1 yıl içinde),</a:t>
            </a:r>
          </a:p>
          <a:p>
            <a:pPr marL="542925" indent="-542925">
              <a:lnSpc>
                <a:spcPct val="170000"/>
              </a:lnSpc>
              <a:buFont typeface="+mj-lt"/>
              <a:buAutoNum type="arabicPeriod"/>
            </a:pPr>
            <a:r>
              <a:rPr lang="tr-TR" sz="2600" dirty="0">
                <a:latin typeface="Century Gothic" panose="020B0502020202020204" pitchFamily="34" charset="0"/>
              </a:rPr>
              <a:t>Emeklilik, Maluliyet, Toptan Ödeme,</a:t>
            </a:r>
          </a:p>
          <a:p>
            <a:pPr marL="542925" indent="-542925">
              <a:lnSpc>
                <a:spcPct val="170000"/>
              </a:lnSpc>
              <a:buFont typeface="+mj-lt"/>
              <a:buAutoNum type="arabicPeriod"/>
            </a:pPr>
            <a:r>
              <a:rPr lang="tr-TR" sz="2600" dirty="0">
                <a:latin typeface="Century Gothic" panose="020B0502020202020204" pitchFamily="34" charset="0"/>
              </a:rPr>
              <a:t>Yaş Hariç(Sigortalılık Süresi + Prim Ödeme Gün Sayısını Doldurmak</a:t>
            </a:r>
          </a:p>
          <a:p>
            <a:pPr marL="542925" indent="-542925">
              <a:lnSpc>
                <a:spcPct val="170000"/>
              </a:lnSpc>
              <a:buFont typeface="+mj-lt"/>
              <a:buAutoNum type="arabicPeriod"/>
            </a:pPr>
            <a:r>
              <a:rPr lang="tr-TR" sz="2600" dirty="0">
                <a:latin typeface="Century Gothic" panose="020B0502020202020204" pitchFamily="34" charset="0"/>
              </a:rPr>
              <a:t>Ölüm.</a:t>
            </a:r>
          </a:p>
          <a:p>
            <a:pPr marL="542925" indent="-542925">
              <a:lnSpc>
                <a:spcPct val="170000"/>
              </a:lnSpc>
              <a:buFont typeface="+mj-lt"/>
              <a:buAutoNum type="arabicPeriod"/>
            </a:pPr>
            <a:endParaRPr lang="tr-TR" sz="2600" dirty="0">
              <a:latin typeface="Century Gothic" panose="020B0502020202020204" pitchFamily="34" charset="0"/>
            </a:endParaRPr>
          </a:p>
        </p:txBody>
      </p:sp>
    </p:spTree>
    <p:extLst>
      <p:ext uri="{BB962C8B-B14F-4D97-AF65-F5344CB8AC3E}">
        <p14:creationId xmlns:p14="http://schemas.microsoft.com/office/powerpoint/2010/main" val="42401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Kıdem Tazminatı Hesaplama;</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841847"/>
            <a:ext cx="11699422" cy="6630107"/>
          </a:xfrm>
        </p:spPr>
        <p:txBody>
          <a:bodyPr>
            <a:noAutofit/>
          </a:bodyPr>
          <a:lstStyle/>
          <a:p>
            <a:pPr marL="542925" indent="-542925">
              <a:lnSpc>
                <a:spcPct val="170000"/>
              </a:lnSpc>
              <a:buFont typeface="+mj-lt"/>
              <a:buAutoNum type="arabicPeriod"/>
            </a:pPr>
            <a:r>
              <a:rPr lang="tr-TR" sz="2600" dirty="0">
                <a:latin typeface="Century Gothic" panose="020B0502020202020204" pitchFamily="34" charset="0"/>
              </a:rPr>
              <a:t>Her geçen tam yıl /30 günlük ücreti,</a:t>
            </a:r>
          </a:p>
          <a:p>
            <a:pPr marL="542925" indent="-542925">
              <a:lnSpc>
                <a:spcPct val="170000"/>
              </a:lnSpc>
              <a:buFont typeface="+mj-lt"/>
              <a:buAutoNum type="arabicPeriod"/>
            </a:pPr>
            <a:r>
              <a:rPr lang="tr-TR" sz="2600" dirty="0">
                <a:latin typeface="Century Gothic" panose="020B0502020202020204" pitchFamily="34" charset="0"/>
              </a:rPr>
              <a:t>Sözleşmeler ile işçi lehine arttırılabilir,</a:t>
            </a:r>
          </a:p>
          <a:p>
            <a:pPr marL="542925" indent="-542925">
              <a:lnSpc>
                <a:spcPct val="170000"/>
              </a:lnSpc>
              <a:buFont typeface="+mj-lt"/>
              <a:buAutoNum type="arabicPeriod"/>
            </a:pPr>
            <a:r>
              <a:rPr lang="tr-TR" sz="2600" dirty="0">
                <a:latin typeface="Century Gothic" panose="020B0502020202020204" pitchFamily="34" charset="0"/>
              </a:rPr>
              <a:t>Aynı kıdem süresi//birden fazla kıdem olmaz.</a:t>
            </a:r>
          </a:p>
          <a:p>
            <a:pPr marL="542925" indent="-542925">
              <a:lnSpc>
                <a:spcPct val="170000"/>
              </a:lnSpc>
              <a:buFont typeface="+mj-lt"/>
              <a:buAutoNum type="arabicPeriod"/>
            </a:pPr>
            <a:r>
              <a:rPr lang="tr-TR" sz="2600" dirty="0">
                <a:latin typeface="Century Gothic" panose="020B0502020202020204" pitchFamily="34" charset="0"/>
              </a:rPr>
              <a:t>Son ücret</a:t>
            </a:r>
          </a:p>
          <a:p>
            <a:pPr marL="542925" indent="-542925">
              <a:lnSpc>
                <a:spcPct val="170000"/>
              </a:lnSpc>
              <a:buFont typeface="+mj-lt"/>
              <a:buAutoNum type="arabicPeriod"/>
            </a:pPr>
            <a:r>
              <a:rPr lang="tr-TR" sz="2600" dirty="0">
                <a:latin typeface="Century Gothic" panose="020B0502020202020204" pitchFamily="34" charset="0"/>
              </a:rPr>
              <a:t>Giydirilmiş Ücret </a:t>
            </a:r>
          </a:p>
          <a:p>
            <a:pPr lvl="1">
              <a:lnSpc>
                <a:spcPct val="170000"/>
              </a:lnSpc>
            </a:pPr>
            <a:r>
              <a:rPr lang="tr-TR" dirty="0">
                <a:latin typeface="Century Gothic" panose="020B0502020202020204" pitchFamily="34" charset="0"/>
              </a:rPr>
              <a:t>İşçiye sağlanmış olan para. Ve para ile ölçülmesi mümkün,</a:t>
            </a:r>
            <a:endParaRPr lang="tr-TR" sz="2600" dirty="0">
              <a:latin typeface="Century Gothic" panose="020B0502020202020204" pitchFamily="34" charset="0"/>
            </a:endParaRPr>
          </a:p>
          <a:p>
            <a:pPr marL="542925" indent="-542925">
              <a:lnSpc>
                <a:spcPct val="170000"/>
              </a:lnSpc>
              <a:buFont typeface="+mj-lt"/>
              <a:buAutoNum type="arabicPeriod"/>
            </a:pPr>
            <a:r>
              <a:rPr lang="tr-TR" sz="2600" dirty="0">
                <a:latin typeface="Century Gothic" panose="020B0502020202020204" pitchFamily="34" charset="0"/>
              </a:rPr>
              <a:t>2023 tavan …</a:t>
            </a:r>
            <a:r>
              <a:rPr lang="tr-TR" dirty="0"/>
              <a:t>23 bin 489,83 </a:t>
            </a:r>
            <a:r>
              <a:rPr lang="tr-TR" sz="2600" dirty="0">
                <a:latin typeface="Century Gothic" panose="020B0502020202020204" pitchFamily="34" charset="0"/>
              </a:rPr>
              <a:t>TL/Yıl</a:t>
            </a:r>
          </a:p>
          <a:p>
            <a:pPr marL="542925" indent="-542925">
              <a:lnSpc>
                <a:spcPct val="170000"/>
              </a:lnSpc>
              <a:buFont typeface="+mj-lt"/>
              <a:buAutoNum type="arabicPeriod"/>
            </a:pPr>
            <a:endParaRPr lang="tr-TR" sz="2600" dirty="0">
              <a:latin typeface="Century Gothic" panose="020B0502020202020204" pitchFamily="34" charset="0"/>
            </a:endParaRPr>
          </a:p>
          <a:p>
            <a:pPr marL="542925" indent="-542925">
              <a:lnSpc>
                <a:spcPct val="170000"/>
              </a:lnSpc>
              <a:buFont typeface="+mj-lt"/>
              <a:buAutoNum type="arabicPeriod"/>
            </a:pPr>
            <a:endParaRPr lang="tr-TR" sz="2600" dirty="0">
              <a:latin typeface="Century Gothic" panose="020B0502020202020204" pitchFamily="34" charset="0"/>
            </a:endParaRPr>
          </a:p>
          <a:p>
            <a:pPr lvl="1">
              <a:lnSpc>
                <a:spcPct val="170000"/>
              </a:lnSpc>
            </a:pPr>
            <a:r>
              <a:rPr lang="tr-TR" sz="2200" dirty="0">
                <a:latin typeface="Century Gothic" panose="020B0502020202020204" pitchFamily="34" charset="0"/>
              </a:rPr>
              <a:t>İ</a:t>
            </a:r>
            <a:endParaRPr lang="tr-TR" sz="2600" dirty="0">
              <a:latin typeface="Century Gothic" panose="020B0502020202020204" pitchFamily="34" charset="0"/>
            </a:endParaRPr>
          </a:p>
        </p:txBody>
      </p:sp>
    </p:spTree>
    <p:extLst>
      <p:ext uri="{BB962C8B-B14F-4D97-AF65-F5344CB8AC3E}">
        <p14:creationId xmlns:p14="http://schemas.microsoft.com/office/powerpoint/2010/main" val="5785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Kıdem Tazminatı Hesaplama;</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841847"/>
            <a:ext cx="11699422" cy="5349947"/>
          </a:xfrm>
        </p:spPr>
        <p:txBody>
          <a:bodyPr anchor="ctr">
            <a:noAutofit/>
          </a:bodyPr>
          <a:lstStyle/>
          <a:p>
            <a:pPr marL="0" indent="0" algn="ctr">
              <a:lnSpc>
                <a:spcPct val="150000"/>
              </a:lnSpc>
              <a:buNone/>
            </a:pPr>
            <a:r>
              <a:rPr lang="tr-TR" dirty="0">
                <a:latin typeface="Century Gothic" panose="020B0502020202020204" pitchFamily="34" charset="0"/>
              </a:rPr>
              <a:t>İş akdinin sona erdiği tarihten geriye doğru bir yıl içerisinde süreklilik arz eden bir veya bir kaçı ücretin dışında işçiye ödenmiş ise bunların bir yıllık toplamının 365'e bölünmesi suretiyle bulunan bir günlük tutar son brüt ücretin bir güne düşen miktarına ilave edilerek, her bir çalışma yılı için ödenecek 30 günlük ücret bulunacaktır.</a:t>
            </a:r>
          </a:p>
        </p:txBody>
      </p:sp>
    </p:spTree>
    <p:extLst>
      <p:ext uri="{BB962C8B-B14F-4D97-AF65-F5344CB8AC3E}">
        <p14:creationId xmlns:p14="http://schemas.microsoft.com/office/powerpoint/2010/main" val="25563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İŞÇİ HAKLARI</a:t>
            </a:r>
          </a:p>
        </p:txBody>
      </p:sp>
    </p:spTree>
    <p:extLst>
      <p:ext uri="{BB962C8B-B14F-4D97-AF65-F5344CB8AC3E}">
        <p14:creationId xmlns:p14="http://schemas.microsoft.com/office/powerpoint/2010/main" val="155371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HUKUKU NEDİR?</a:t>
            </a:r>
          </a:p>
        </p:txBody>
      </p:sp>
    </p:spTree>
    <p:extLst>
      <p:ext uri="{BB962C8B-B14F-4D97-AF65-F5344CB8AC3E}">
        <p14:creationId xmlns:p14="http://schemas.microsoft.com/office/powerpoint/2010/main" val="2435141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376705" y="1076483"/>
            <a:ext cx="7712764" cy="4381456"/>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İş Sözleşmesinden Kaynaklanan Ücret Alma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870623"/>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İş Sağlığı ve Güvenliği Korumasından Yararlanma ve İşverenden Talep Etme Hakkı</a:t>
            </a:r>
          </a:p>
        </p:txBody>
      </p:sp>
    </p:spTree>
    <p:extLst>
      <p:ext uri="{BB962C8B-B14F-4D97-AF65-F5344CB8AC3E}">
        <p14:creationId xmlns:p14="http://schemas.microsoft.com/office/powerpoint/2010/main" val="4132843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376705" y="630967"/>
            <a:ext cx="7712764" cy="5489451"/>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İş Sağlığı ve Güvenliği Korumasından Yararlanma ve İşverenden Talep Etme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870623"/>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İşyerinde Çalışan Diğer İşçilerle Eşit Haklara Sahip Olması ve Aynı Muameleye Tabi Olma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781516" y="-1752496"/>
            <a:ext cx="7712764" cy="1648978"/>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İş Sözleşmesinden Kaynaklanan Ücret Alma Hakkı</a:t>
            </a:r>
          </a:p>
        </p:txBody>
      </p:sp>
    </p:spTree>
    <p:extLst>
      <p:ext uri="{BB962C8B-B14F-4D97-AF65-F5344CB8AC3E}">
        <p14:creationId xmlns:p14="http://schemas.microsoft.com/office/powerpoint/2010/main" val="2361080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309052" y="522485"/>
            <a:ext cx="7712764" cy="5489451"/>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İşyerinde Çalışan Diğer İşçilerle Eşit Haklara Sahip Olması ve Aynı Muameleye Tabi Olma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Ara Dinlenme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1010116" y="-2535549"/>
            <a:ext cx="7712764" cy="2478179"/>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İş Sağlığı ve Güvenliği Korumasından Yararlanma ve İşverenden Talep Etme Hakkı</a:t>
            </a:r>
          </a:p>
        </p:txBody>
      </p:sp>
    </p:spTree>
    <p:extLst>
      <p:ext uri="{BB962C8B-B14F-4D97-AF65-F5344CB8AC3E}">
        <p14:creationId xmlns:p14="http://schemas.microsoft.com/office/powerpoint/2010/main" val="444161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43661" y="2184478"/>
            <a:ext cx="7712764" cy="2165465"/>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Ara Dinlenme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Fazla Mesai Ücreti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1010116" y="-3367135"/>
            <a:ext cx="7712764" cy="3309176"/>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İşyerinde Çalışan Diğer İşçilerle Eşit Haklara Sahip Olması ve Aynı Muameleye Tabi Olma Hakkı</a:t>
            </a:r>
          </a:p>
        </p:txBody>
      </p:sp>
    </p:spTree>
    <p:extLst>
      <p:ext uri="{BB962C8B-B14F-4D97-AF65-F5344CB8AC3E}">
        <p14:creationId xmlns:p14="http://schemas.microsoft.com/office/powerpoint/2010/main" val="4110237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43661" y="2242081"/>
            <a:ext cx="7712764" cy="2165465"/>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Fazla Mesai Ücreti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Fesih Bildirim Süreci İçerisinde Yeni İş Arama İzin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883116" y="-948479"/>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Ara Dinlenme Hakkı</a:t>
            </a:r>
          </a:p>
        </p:txBody>
      </p:sp>
    </p:spTree>
    <p:extLst>
      <p:ext uri="{BB962C8B-B14F-4D97-AF65-F5344CB8AC3E}">
        <p14:creationId xmlns:p14="http://schemas.microsoft.com/office/powerpoint/2010/main" val="3963985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43661" y="1594567"/>
            <a:ext cx="7712764" cy="3273460"/>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Fesih Bildirim Süreci İçerisinde Yeni İş Arama İzin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870623"/>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Çalışma Koşullarında Esaslı Değişikliğe Rıza Göstermeme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883116" y="-948479"/>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Fazla Mesai Ücreti Hakkı</a:t>
            </a:r>
          </a:p>
        </p:txBody>
      </p:sp>
    </p:spTree>
    <p:extLst>
      <p:ext uri="{BB962C8B-B14F-4D97-AF65-F5344CB8AC3E}">
        <p14:creationId xmlns:p14="http://schemas.microsoft.com/office/powerpoint/2010/main" val="3826831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376705" y="1083364"/>
            <a:ext cx="7712764" cy="4381456"/>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Çalışma Koşullarında Esaslı Değişikliğe Rıza Göstermeme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Hafta Tatili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2635207"/>
            <a:ext cx="7712764" cy="2478179"/>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Fesih Bildirim Süreci İçerisinde Yeni İş Arama İzin Hakkı</a:t>
            </a:r>
          </a:p>
        </p:txBody>
      </p:sp>
    </p:spTree>
    <p:extLst>
      <p:ext uri="{BB962C8B-B14F-4D97-AF65-F5344CB8AC3E}">
        <p14:creationId xmlns:p14="http://schemas.microsoft.com/office/powerpoint/2010/main" val="3286280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2706718"/>
            <a:ext cx="7712764" cy="1057469"/>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Hafta Tatili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Genel Tatillerde Çalışmama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2635207"/>
            <a:ext cx="7712764" cy="2478179"/>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Çalışma Koşullarında Esaslı Değişikliğe Rıza Göstermeme Hakkı</a:t>
            </a:r>
          </a:p>
        </p:txBody>
      </p:sp>
    </p:spTree>
    <p:extLst>
      <p:ext uri="{BB962C8B-B14F-4D97-AF65-F5344CB8AC3E}">
        <p14:creationId xmlns:p14="http://schemas.microsoft.com/office/powerpoint/2010/main" val="926197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2224118"/>
            <a:ext cx="7712764" cy="2165465"/>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Genel Tatillerde Çalışmama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Yıllık Ücret İzin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062818"/>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Hafta Tatili Hakkı</a:t>
            </a:r>
          </a:p>
        </p:txBody>
      </p:sp>
    </p:spTree>
    <p:extLst>
      <p:ext uri="{BB962C8B-B14F-4D97-AF65-F5344CB8AC3E}">
        <p14:creationId xmlns:p14="http://schemas.microsoft.com/office/powerpoint/2010/main" val="3834199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2274918"/>
            <a:ext cx="7712764" cy="1057469"/>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Yıllık İzin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Alt İşveren – Taşeron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783413"/>
            <a:ext cx="7712764" cy="1647182"/>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Genel Tatillerde Çalışmama Hakkı</a:t>
            </a:r>
          </a:p>
        </p:txBody>
      </p:sp>
    </p:spTree>
    <p:extLst>
      <p:ext uri="{BB962C8B-B14F-4D97-AF65-F5344CB8AC3E}">
        <p14:creationId xmlns:p14="http://schemas.microsoft.com/office/powerpoint/2010/main" val="4195483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6EB500-BBB1-4838-9B08-8D913311DBC8}"/>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5400" dirty="0">
                <a:latin typeface="Century Gothic" panose="020B0502020202020204" pitchFamily="34" charset="0"/>
              </a:rPr>
              <a:t>Çalışan işçiyle işveren arasındaki hukuki ilişkiyi düzenleyen hukuk dalıdır. </a:t>
            </a:r>
            <a:endParaRPr lang="tr-TR" sz="5400" dirty="0"/>
          </a:p>
        </p:txBody>
      </p:sp>
    </p:spTree>
    <p:extLst>
      <p:ext uri="{BB962C8B-B14F-4D97-AF65-F5344CB8AC3E}">
        <p14:creationId xmlns:p14="http://schemas.microsoft.com/office/powerpoint/2010/main" val="3430945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2274918"/>
            <a:ext cx="7712764" cy="2167838"/>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Alt İşveren – Taşeron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Kadın İşçilerin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172442"/>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Yıllık Ücret İzin Hakkı</a:t>
            </a:r>
          </a:p>
        </p:txBody>
      </p:sp>
    </p:spTree>
    <p:extLst>
      <p:ext uri="{BB962C8B-B14F-4D97-AF65-F5344CB8AC3E}">
        <p14:creationId xmlns:p14="http://schemas.microsoft.com/office/powerpoint/2010/main" val="300835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3712"/>
            <a:ext cx="7712764" cy="1059842"/>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Kadın İşçilerin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Engelli İşçilerin Hakları </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172442"/>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Alt İşveren – Taşeron İşçi Hakları</a:t>
            </a:r>
          </a:p>
        </p:txBody>
      </p:sp>
    </p:spTree>
    <p:extLst>
      <p:ext uri="{BB962C8B-B14F-4D97-AF65-F5344CB8AC3E}">
        <p14:creationId xmlns:p14="http://schemas.microsoft.com/office/powerpoint/2010/main" val="2794614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3712"/>
            <a:ext cx="7712764" cy="1059842"/>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Engelli İşçilerin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Askere Giden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973213"/>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Kadın İşçilerin Hakkı</a:t>
            </a:r>
          </a:p>
        </p:txBody>
      </p:sp>
    </p:spTree>
    <p:extLst>
      <p:ext uri="{BB962C8B-B14F-4D97-AF65-F5344CB8AC3E}">
        <p14:creationId xmlns:p14="http://schemas.microsoft.com/office/powerpoint/2010/main" val="3088206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3712"/>
            <a:ext cx="7712764" cy="1059842"/>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Askere Giden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Sendika Üyesi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973213"/>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Engelli İşçilerin Hakları</a:t>
            </a:r>
          </a:p>
        </p:txBody>
      </p:sp>
    </p:spTree>
    <p:extLst>
      <p:ext uri="{BB962C8B-B14F-4D97-AF65-F5344CB8AC3E}">
        <p14:creationId xmlns:p14="http://schemas.microsoft.com/office/powerpoint/2010/main" val="2043646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6085"/>
            <a:ext cx="7712764" cy="1057469"/>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Sendika Üyesi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4227"/>
          </a:xfrm>
          <a:prstGeom prst="rect">
            <a:avLst/>
          </a:prstGeom>
          <a:noFill/>
        </p:spPr>
        <p:txBody>
          <a:bodyPr wrap="square">
            <a:spAutoFit/>
          </a:bodyPr>
          <a:lstStyle/>
          <a:p>
            <a:pPr>
              <a:lnSpc>
                <a:spcPct val="150000"/>
              </a:lnSpc>
            </a:pPr>
            <a:r>
              <a:rPr lang="tr-TR" sz="1800" b="1" dirty="0">
                <a:solidFill>
                  <a:schemeClr val="accent2">
                    <a:lumMod val="50000"/>
                  </a:schemeClr>
                </a:solidFill>
                <a:latin typeface="Century Gothic" panose="020B0502020202020204" pitchFamily="34" charset="0"/>
              </a:rPr>
              <a:t>Sendika Yöneticisi ve İşyeri Sendika Temsilcisi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973213"/>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Askere Giden İşçi Hakları</a:t>
            </a:r>
          </a:p>
        </p:txBody>
      </p:sp>
    </p:spTree>
    <p:extLst>
      <p:ext uri="{BB962C8B-B14F-4D97-AF65-F5344CB8AC3E}">
        <p14:creationId xmlns:p14="http://schemas.microsoft.com/office/powerpoint/2010/main" val="15581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1659721"/>
            <a:ext cx="7712764" cy="3275833"/>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Sendika Yöneticisi ve İşyeri Sendika Temsilcisi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İşyerinde </a:t>
            </a:r>
            <a:r>
              <a:rPr lang="tr-TR" dirty="0" err="1">
                <a:latin typeface="Century Gothic" panose="020B0502020202020204" pitchFamily="34" charset="0"/>
              </a:rPr>
              <a:t>Mobbing</a:t>
            </a:r>
            <a:r>
              <a:rPr lang="tr-TR" dirty="0">
                <a:latin typeface="Century Gothic" panose="020B0502020202020204" pitchFamily="34" charset="0"/>
              </a:rPr>
              <a:t> Uygulanan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973213"/>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Sendika Üyesi İşçi Hakları</a:t>
            </a:r>
          </a:p>
        </p:txBody>
      </p:sp>
    </p:spTree>
    <p:extLst>
      <p:ext uri="{BB962C8B-B14F-4D97-AF65-F5344CB8AC3E}">
        <p14:creationId xmlns:p14="http://schemas.microsoft.com/office/powerpoint/2010/main" val="694233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242099"/>
            <a:ext cx="7712764" cy="2167838"/>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İşyerinde </a:t>
            </a:r>
            <a:r>
              <a:rPr lang="tr-TR" sz="4800" b="1" dirty="0" err="1">
                <a:solidFill>
                  <a:schemeClr val="accent2">
                    <a:lumMod val="50000"/>
                  </a:schemeClr>
                </a:solidFill>
                <a:latin typeface="Century Gothic" panose="020B0502020202020204" pitchFamily="34" charset="0"/>
              </a:rPr>
              <a:t>Mobbing</a:t>
            </a:r>
            <a:r>
              <a:rPr lang="tr-TR" sz="4800" b="1" dirty="0">
                <a:solidFill>
                  <a:schemeClr val="accent2">
                    <a:lumMod val="50000"/>
                  </a:schemeClr>
                </a:solidFill>
                <a:latin typeface="Century Gothic" panose="020B0502020202020204" pitchFamily="34" charset="0"/>
              </a:rPr>
              <a:t> Uygulanan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İşten Çıkarılan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849050"/>
            <a:ext cx="7712764" cy="1647182"/>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Sendika Yöneticisi ve İşyeri Sendika Temsilcisi İşçi Hakları</a:t>
            </a:r>
          </a:p>
        </p:txBody>
      </p:sp>
    </p:spTree>
    <p:extLst>
      <p:ext uri="{BB962C8B-B14F-4D97-AF65-F5344CB8AC3E}">
        <p14:creationId xmlns:p14="http://schemas.microsoft.com/office/powerpoint/2010/main" val="1147670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31748" y="2688312"/>
            <a:ext cx="8217452" cy="1057469"/>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İşten Çıkarılan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İstifa Eden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849050"/>
            <a:ext cx="7712764" cy="1647182"/>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İşyerinde </a:t>
            </a:r>
            <a:r>
              <a:rPr lang="tr-TR" sz="3600" b="1" dirty="0" err="1">
                <a:solidFill>
                  <a:schemeClr val="accent2">
                    <a:lumMod val="50000"/>
                  </a:schemeClr>
                </a:solidFill>
                <a:latin typeface="Century Gothic" panose="020B0502020202020204" pitchFamily="34" charset="0"/>
              </a:rPr>
              <a:t>Mobbing</a:t>
            </a:r>
            <a:r>
              <a:rPr lang="tr-TR" sz="3600" b="1" dirty="0">
                <a:solidFill>
                  <a:schemeClr val="accent2">
                    <a:lumMod val="50000"/>
                  </a:schemeClr>
                </a:solidFill>
                <a:latin typeface="Century Gothic" panose="020B0502020202020204" pitchFamily="34" charset="0"/>
              </a:rPr>
              <a:t> Uygulanan İşçi Hakları</a:t>
            </a:r>
          </a:p>
        </p:txBody>
      </p:sp>
    </p:spTree>
    <p:extLst>
      <p:ext uri="{BB962C8B-B14F-4D97-AF65-F5344CB8AC3E}">
        <p14:creationId xmlns:p14="http://schemas.microsoft.com/office/powerpoint/2010/main" val="1216935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6085"/>
            <a:ext cx="8217452" cy="1057469"/>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İstifa Eden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İşsizlik Sigortası ve İşsizlik Ödeneği</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025459"/>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İşten Çıkarılan İşçi Hakları</a:t>
            </a:r>
          </a:p>
        </p:txBody>
      </p:sp>
    </p:spTree>
    <p:extLst>
      <p:ext uri="{BB962C8B-B14F-4D97-AF65-F5344CB8AC3E}">
        <p14:creationId xmlns:p14="http://schemas.microsoft.com/office/powerpoint/2010/main" val="1965186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43661" y="2265705"/>
            <a:ext cx="8217452" cy="2165465"/>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İşsizlik Sigortası ve İşsizlik Ödeneği</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İşçinin Ölümü Halinde Yakınlarının Sahip Olduğu Haklar</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025459"/>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İstifa Eden İşçi Hakları</a:t>
            </a:r>
          </a:p>
        </p:txBody>
      </p:sp>
    </p:spTree>
    <p:extLst>
      <p:ext uri="{BB962C8B-B14F-4D97-AF65-F5344CB8AC3E}">
        <p14:creationId xmlns:p14="http://schemas.microsoft.com/office/powerpoint/2010/main" val="295750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NEDEN İŞ HUKUKU?</a:t>
            </a:r>
          </a:p>
        </p:txBody>
      </p:sp>
    </p:spTree>
    <p:extLst>
      <p:ext uri="{BB962C8B-B14F-4D97-AF65-F5344CB8AC3E}">
        <p14:creationId xmlns:p14="http://schemas.microsoft.com/office/powerpoint/2010/main" val="21376659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07948" y="1597692"/>
            <a:ext cx="7712764" cy="3275833"/>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İşçinin Ölümü Halinde Yakınlarının Sahip Olduğu Haklar</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870623"/>
          </a:xfrm>
          <a:prstGeom prst="rect">
            <a:avLst/>
          </a:prstGeom>
          <a:noFill/>
        </p:spPr>
        <p:txBody>
          <a:bodyPr wrap="square">
            <a:spAutoFit/>
          </a:bodyPr>
          <a:lstStyle/>
          <a:p>
            <a:pPr>
              <a:lnSpc>
                <a:spcPct val="150000"/>
              </a:lnSpc>
            </a:pPr>
            <a:r>
              <a:rPr lang="tr-TR" dirty="0">
                <a:latin typeface="Century Gothic" panose="020B0502020202020204" pitchFamily="34" charset="0"/>
              </a:rPr>
              <a:t>İş Hukukunda Zorunlu Arabuluculuk ile Görevli ve Yetkili Mahkeme ve Zamanaşımı Süreleri</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025459"/>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İşsizlik Sigortası ve İşsizlik Ödeneği</a:t>
            </a:r>
          </a:p>
        </p:txBody>
      </p:sp>
    </p:spTree>
    <p:extLst>
      <p:ext uri="{BB962C8B-B14F-4D97-AF65-F5344CB8AC3E}">
        <p14:creationId xmlns:p14="http://schemas.microsoft.com/office/powerpoint/2010/main" val="620518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1183900"/>
            <a:ext cx="7712764" cy="4383829"/>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 Hukukunda Zorunlu Arabuluculuk ile Görevli ve Yetkili Mahkeme ve Zamanaşımı Süreleri</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804210"/>
            <a:ext cx="7712764" cy="1647182"/>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İşçinin Ölümü Halinde Yakınlarının Sahip Olduğu Haklar</a:t>
            </a:r>
          </a:p>
        </p:txBody>
      </p:sp>
    </p:spTree>
    <p:extLst>
      <p:ext uri="{BB962C8B-B14F-4D97-AF65-F5344CB8AC3E}">
        <p14:creationId xmlns:p14="http://schemas.microsoft.com/office/powerpoint/2010/main" val="2366491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A96A9A-238E-DFB7-D0FC-6AD102EDDD0B}"/>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6600" b="1" dirty="0">
                <a:solidFill>
                  <a:schemeClr val="bg1"/>
                </a:solidFill>
                <a:latin typeface="Century Gothic" panose="020B0502020202020204" pitchFamily="34" charset="0"/>
              </a:rPr>
              <a:t>Her medeniyet işçilerin omuzlarında yükselmiştir !</a:t>
            </a:r>
          </a:p>
        </p:txBody>
      </p:sp>
    </p:spTree>
    <p:extLst>
      <p:ext uri="{BB962C8B-B14F-4D97-AF65-F5344CB8AC3E}">
        <p14:creationId xmlns:p14="http://schemas.microsoft.com/office/powerpoint/2010/main" val="3635422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A96A9A-238E-DFB7-D0FC-6AD102EDDD0B}"/>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7200" b="1" dirty="0">
                <a:solidFill>
                  <a:schemeClr val="bg1"/>
                </a:solidFill>
                <a:latin typeface="Century Gothic" panose="020B0502020202020204" pitchFamily="34" charset="0"/>
              </a:rPr>
              <a:t>Hukuk Her Şeyin Üzerinde Olmalıdır.</a:t>
            </a:r>
          </a:p>
        </p:txBody>
      </p:sp>
    </p:spTree>
    <p:extLst>
      <p:ext uri="{BB962C8B-B14F-4D97-AF65-F5344CB8AC3E}">
        <p14:creationId xmlns:p14="http://schemas.microsoft.com/office/powerpoint/2010/main" val="2315417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3FE7906-5063-DFF6-D933-CF627D35E60F}"/>
              </a:ext>
            </a:extLst>
          </p:cNvPr>
          <p:cNvSpPr>
            <a:spLocks noGrp="1"/>
          </p:cNvSpPr>
          <p:nvPr>
            <p:ph type="title"/>
          </p:nvPr>
        </p:nvSpPr>
        <p:spPr>
          <a:xfrm>
            <a:off x="-548520" y="1545109"/>
            <a:ext cx="7256760" cy="2185374"/>
          </a:xfrm>
        </p:spPr>
        <p:txBody>
          <a:bodyPr>
            <a:normAutofit fontScale="90000"/>
          </a:bodyPr>
          <a:lstStyle/>
          <a:p>
            <a:pPr algn="ctr">
              <a:lnSpc>
                <a:spcPct val="150000"/>
              </a:lnSpc>
            </a:pPr>
            <a:r>
              <a:rPr lang="tr-TR" sz="5400" b="1" dirty="0">
                <a:latin typeface="Century Gothic" panose="020B0502020202020204" pitchFamily="34" charset="0"/>
              </a:rPr>
              <a:t>Teşekkür Ederim</a:t>
            </a:r>
            <a:br>
              <a:rPr lang="tr-TR" sz="5400" b="1" dirty="0">
                <a:latin typeface="Century Gothic" panose="020B0502020202020204" pitchFamily="34" charset="0"/>
              </a:rPr>
            </a:br>
            <a:r>
              <a:rPr lang="tr-TR" sz="5400" b="1" dirty="0">
                <a:latin typeface="Century Gothic" panose="020B0502020202020204" pitchFamily="34" charset="0"/>
                <a:sym typeface="Wingdings" pitchFamily="2" charset="2"/>
              </a:rPr>
              <a:t></a:t>
            </a:r>
            <a:endParaRPr lang="tr-TR" sz="5400" b="1" dirty="0">
              <a:latin typeface="Century Gothic" panose="020B0502020202020204" pitchFamily="34" charset="0"/>
            </a:endParaRPr>
          </a:p>
        </p:txBody>
      </p:sp>
      <p:sp>
        <p:nvSpPr>
          <p:cNvPr id="18" name="Content Placeholder 8">
            <a:extLst>
              <a:ext uri="{FF2B5EF4-FFF2-40B4-BE49-F238E27FC236}">
                <a16:creationId xmlns:a16="http://schemas.microsoft.com/office/drawing/2014/main" id="{A9601350-666C-AA6A-90D2-FBF079714CE0}"/>
              </a:ext>
            </a:extLst>
          </p:cNvPr>
          <p:cNvSpPr>
            <a:spLocks noGrp="1"/>
          </p:cNvSpPr>
          <p:nvPr>
            <p:ph idx="1"/>
          </p:nvPr>
        </p:nvSpPr>
        <p:spPr>
          <a:xfrm>
            <a:off x="-257971" y="4009077"/>
            <a:ext cx="6675663" cy="2120010"/>
          </a:xfrm>
        </p:spPr>
        <p:txBody>
          <a:bodyPr>
            <a:noAutofit/>
          </a:bodyPr>
          <a:lstStyle/>
          <a:p>
            <a:pPr marL="0" indent="0" algn="ctr">
              <a:lnSpc>
                <a:spcPct val="150000"/>
              </a:lnSpc>
              <a:buNone/>
            </a:pPr>
            <a:r>
              <a:rPr lang="tr-TR" sz="3600" dirty="0" err="1">
                <a:latin typeface="Century Gothic" panose="020B0502020202020204" pitchFamily="34" charset="0"/>
              </a:rPr>
              <a:t>Sevcan</a:t>
            </a:r>
            <a:r>
              <a:rPr lang="tr-TR" sz="3600" dirty="0">
                <a:latin typeface="Century Gothic" panose="020B0502020202020204" pitchFamily="34" charset="0"/>
              </a:rPr>
              <a:t> ŞAHİN </a:t>
            </a:r>
          </a:p>
          <a:p>
            <a:pPr marL="0" indent="0" algn="ctr">
              <a:lnSpc>
                <a:spcPct val="150000"/>
              </a:lnSpc>
              <a:buNone/>
            </a:pPr>
            <a:r>
              <a:rPr lang="tr-TR" sz="3600" dirty="0">
                <a:latin typeface="Century Gothic" panose="020B0502020202020204" pitchFamily="34" charset="0"/>
              </a:rPr>
              <a:t>ssahin@amasyadsyb.org</a:t>
            </a:r>
            <a:endParaRPr lang="en-US" sz="3600" dirty="0"/>
          </a:p>
        </p:txBody>
      </p:sp>
      <p:pic>
        <p:nvPicPr>
          <p:cNvPr id="5" name="İçerik Yer Tutucusu 4" descr="metin, yayımlama, neşir, neşriyat, kitap kapağı, kitap içeren bir resim&#10;&#10;Açıklama otomatik olarak oluşturuldu">
            <a:extLst>
              <a:ext uri="{FF2B5EF4-FFF2-40B4-BE49-F238E27FC236}">
                <a16:creationId xmlns:a16="http://schemas.microsoft.com/office/drawing/2014/main" id="{7CAD2216-3A5C-B5A9-8AE0-C55145B60EB3}"/>
              </a:ext>
            </a:extLst>
          </p:cNvPr>
          <p:cNvPicPr>
            <a:picLocks noChangeAspect="1"/>
          </p:cNvPicPr>
          <p:nvPr/>
        </p:nvPicPr>
        <p:blipFill rotWithShape="1">
          <a:blip r:embed="rId3">
            <a:extLst>
              <a:ext uri="{28A0092B-C50C-407E-A947-70E740481C1C}">
                <a14:useLocalDpi xmlns:a14="http://schemas.microsoft.com/office/drawing/2010/main" val="0"/>
              </a:ext>
            </a:extLst>
          </a:blip>
          <a:srcRect l="11834" r="33180" b="-1"/>
          <a:stretch/>
        </p:blipFill>
        <p:spPr>
          <a:xfrm>
            <a:off x="6182944" y="557189"/>
            <a:ext cx="5170852" cy="5571898"/>
          </a:xfrm>
          <a:prstGeom prst="rect">
            <a:avLst/>
          </a:prstGeom>
          <a:effectLst/>
        </p:spPr>
      </p:pic>
    </p:spTree>
    <p:extLst>
      <p:ext uri="{BB962C8B-B14F-4D97-AF65-F5344CB8AC3E}">
        <p14:creationId xmlns:p14="http://schemas.microsoft.com/office/powerpoint/2010/main" val="2261810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B81BA6-C030-4E80-89ED-F30A1F9212DC}"/>
              </a:ext>
            </a:extLst>
          </p:cNvPr>
          <p:cNvSpPr>
            <a:spLocks noGrp="1"/>
          </p:cNvSpPr>
          <p:nvPr>
            <p:ph idx="1"/>
          </p:nvPr>
        </p:nvSpPr>
        <p:spPr>
          <a:xfrm>
            <a:off x="838199" y="351692"/>
            <a:ext cx="10711375" cy="5825270"/>
          </a:xfrm>
        </p:spPr>
        <p:txBody>
          <a:bodyPr/>
          <a:lstStyle/>
          <a:p>
            <a:pPr marL="0" indent="0" algn="ctr">
              <a:buNone/>
            </a:pPr>
            <a:endParaRPr lang="tr-TR" dirty="0"/>
          </a:p>
          <a:p>
            <a:pPr marL="0" indent="0" algn="ctr">
              <a:buNone/>
            </a:pPr>
            <a:endParaRPr lang="tr-TR" dirty="0"/>
          </a:p>
          <a:p>
            <a:pPr marL="0" indent="0" algn="ctr">
              <a:buNone/>
            </a:pPr>
            <a:endParaRPr lang="tr-TR" dirty="0"/>
          </a:p>
          <a:p>
            <a:pPr marL="0" indent="0" algn="ctr">
              <a:buNone/>
            </a:pPr>
            <a:endParaRPr lang="tr-TR" dirty="0"/>
          </a:p>
          <a:p>
            <a:pPr marL="0" indent="0" algn="ctr">
              <a:buNone/>
            </a:pPr>
            <a:endParaRPr lang="tr-TR" sz="3200" dirty="0"/>
          </a:p>
          <a:p>
            <a:pPr marL="0" indent="0" algn="ctr">
              <a:buNone/>
            </a:pPr>
            <a:endParaRPr lang="tr-TR" sz="3200" dirty="0"/>
          </a:p>
          <a:p>
            <a:pPr marL="0" indent="0" algn="ctr">
              <a:buNone/>
            </a:pPr>
            <a:r>
              <a:rPr lang="tr-TR" sz="3200" b="1" dirty="0"/>
              <a:t> </a:t>
            </a:r>
            <a:r>
              <a:rPr lang="tr-TR" sz="3200" b="1" dirty="0">
                <a:latin typeface="Century Gothic" panose="020B0502020202020204" pitchFamily="34" charset="0"/>
              </a:rPr>
              <a:t>Teşekkür Ederim</a:t>
            </a:r>
          </a:p>
          <a:p>
            <a:pPr marL="0" indent="0" algn="ctr">
              <a:buNone/>
            </a:pPr>
            <a:endParaRPr lang="tr-TR" sz="3200" dirty="0">
              <a:solidFill>
                <a:srgbClr val="FF0000"/>
              </a:solidFill>
              <a:latin typeface="Century Gothic" panose="020B0502020202020204" pitchFamily="34" charset="0"/>
            </a:endParaRPr>
          </a:p>
          <a:p>
            <a:pPr marL="0" indent="0" algn="ctr">
              <a:buNone/>
            </a:pPr>
            <a:r>
              <a:rPr lang="tr-TR" sz="2400" dirty="0" err="1">
                <a:latin typeface="Century Gothic" panose="020B0502020202020204" pitchFamily="34" charset="0"/>
              </a:rPr>
              <a:t>Sevcan</a:t>
            </a:r>
            <a:r>
              <a:rPr lang="tr-TR" sz="2400" dirty="0">
                <a:latin typeface="Century Gothic" panose="020B0502020202020204" pitchFamily="34" charset="0"/>
              </a:rPr>
              <a:t> ŞAHİN </a:t>
            </a:r>
          </a:p>
          <a:p>
            <a:pPr marL="0" indent="0" algn="ctr">
              <a:buNone/>
            </a:pPr>
            <a:r>
              <a:rPr lang="tr-TR" sz="2400" dirty="0">
                <a:latin typeface="Century Gothic" panose="020B0502020202020204" pitchFamily="34" charset="0"/>
              </a:rPr>
              <a:t>ssahin@amasyadsyb.org</a:t>
            </a:r>
          </a:p>
        </p:txBody>
      </p:sp>
      <p:pic>
        <p:nvPicPr>
          <p:cNvPr id="5" name="Resim 4">
            <a:extLst>
              <a:ext uri="{FF2B5EF4-FFF2-40B4-BE49-F238E27FC236}">
                <a16:creationId xmlns:a16="http://schemas.microsoft.com/office/drawing/2014/main" id="{E0D334FE-4150-4CF0-AE72-C80749D39167}"/>
              </a:ext>
            </a:extLst>
          </p:cNvPr>
          <p:cNvPicPr>
            <a:picLocks noChangeAspect="1"/>
          </p:cNvPicPr>
          <p:nvPr/>
        </p:nvPicPr>
        <p:blipFill>
          <a:blip r:embed="rId3"/>
          <a:stretch>
            <a:fillRect/>
          </a:stretch>
        </p:blipFill>
        <p:spPr>
          <a:xfrm>
            <a:off x="4914081" y="807647"/>
            <a:ext cx="2363837" cy="2208286"/>
          </a:xfrm>
          <a:prstGeom prst="rect">
            <a:avLst/>
          </a:prstGeom>
        </p:spPr>
      </p:pic>
    </p:spTree>
    <p:extLst>
      <p:ext uri="{BB962C8B-B14F-4D97-AF65-F5344CB8AC3E}">
        <p14:creationId xmlns:p14="http://schemas.microsoft.com/office/powerpoint/2010/main" val="407961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HUKUKU UNSURLARI</a:t>
            </a:r>
          </a:p>
        </p:txBody>
      </p:sp>
    </p:spTree>
    <p:extLst>
      <p:ext uri="{BB962C8B-B14F-4D97-AF65-F5344CB8AC3E}">
        <p14:creationId xmlns:p14="http://schemas.microsoft.com/office/powerpoint/2010/main" val="28009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2BE28D-1D57-41C5-BFFC-0426DF7D4C39}"/>
              </a:ext>
            </a:extLst>
          </p:cNvPr>
          <p:cNvSpPr>
            <a:spLocks noGrp="1"/>
          </p:cNvSpPr>
          <p:nvPr>
            <p:ph type="title"/>
          </p:nvPr>
        </p:nvSpPr>
        <p:spPr>
          <a:xfrm>
            <a:off x="144379" y="18255"/>
            <a:ext cx="10515600" cy="1325563"/>
          </a:xfrm>
        </p:spPr>
        <p:txBody>
          <a:bodyPr>
            <a:normAutofit/>
          </a:bodyPr>
          <a:lstStyle/>
          <a:p>
            <a:r>
              <a:rPr lang="tr-TR" sz="3200" b="1" dirty="0">
                <a:latin typeface="Century Gothic" panose="020B0502020202020204" pitchFamily="34" charset="0"/>
              </a:rPr>
              <a:t>İş Hukuku Unsurları;</a:t>
            </a:r>
            <a:endParaRPr lang="tr-TR" sz="3200" dirty="0"/>
          </a:p>
        </p:txBody>
      </p:sp>
      <p:sp>
        <p:nvSpPr>
          <p:cNvPr id="3" name="İçerik Yer Tutucusu 2">
            <a:extLst>
              <a:ext uri="{FF2B5EF4-FFF2-40B4-BE49-F238E27FC236}">
                <a16:creationId xmlns:a16="http://schemas.microsoft.com/office/drawing/2014/main" id="{3F6EB500-BBB1-4838-9B08-8D913311DBC8}"/>
              </a:ext>
            </a:extLst>
          </p:cNvPr>
          <p:cNvSpPr>
            <a:spLocks noGrp="1"/>
          </p:cNvSpPr>
          <p:nvPr>
            <p:ph idx="1"/>
          </p:nvPr>
        </p:nvSpPr>
        <p:spPr>
          <a:xfrm>
            <a:off x="288758" y="1343818"/>
            <a:ext cx="11161295" cy="4833145"/>
          </a:xfrm>
        </p:spPr>
        <p:txBody>
          <a:bodyPr/>
          <a:lstStyle/>
          <a:p>
            <a:pPr>
              <a:lnSpc>
                <a:spcPct val="150000"/>
              </a:lnSpc>
            </a:pPr>
            <a:r>
              <a:rPr lang="tr-TR" b="1" dirty="0">
                <a:latin typeface="Century Gothic" panose="020B0502020202020204" pitchFamily="34" charset="0"/>
              </a:rPr>
              <a:t>İşçi: </a:t>
            </a:r>
            <a:r>
              <a:rPr lang="tr-TR" dirty="0">
                <a:latin typeface="Century Gothic" panose="020B0502020202020204" pitchFamily="34" charset="0"/>
              </a:rPr>
              <a:t>B</a:t>
            </a:r>
            <a:r>
              <a:rPr lang="tr-TR" b="0" i="0" dirty="0">
                <a:effectLst/>
                <a:latin typeface="Century Gothic" panose="020B0502020202020204" pitchFamily="34" charset="0"/>
              </a:rPr>
              <a:t>ir iş sözleşmesine dayanarak çalışan gerçek kişi olarak tanımlanmıştır.</a:t>
            </a:r>
          </a:p>
          <a:p>
            <a:pPr>
              <a:lnSpc>
                <a:spcPct val="150000"/>
              </a:lnSpc>
            </a:pPr>
            <a:r>
              <a:rPr lang="tr-TR" b="1" dirty="0">
                <a:latin typeface="Century Gothic" panose="020B0502020202020204" pitchFamily="34" charset="0"/>
              </a:rPr>
              <a:t>İşveren: </a:t>
            </a:r>
            <a:r>
              <a:rPr lang="tr-TR" dirty="0">
                <a:latin typeface="Century Gothic" panose="020B0502020202020204" pitchFamily="34" charset="0"/>
              </a:rPr>
              <a:t>İ</a:t>
            </a:r>
            <a:r>
              <a:rPr lang="tr-TR" b="0" i="0" dirty="0">
                <a:effectLst/>
                <a:latin typeface="Century Gothic" panose="020B0502020202020204" pitchFamily="34" charset="0"/>
              </a:rPr>
              <a:t>şçi çalıştıran gerçek veya tüzel kişiye yahut tüzel kişiliği olmayan kurum ve kuruluşlara işveren denir.</a:t>
            </a:r>
          </a:p>
          <a:p>
            <a:pPr>
              <a:lnSpc>
                <a:spcPct val="150000"/>
              </a:lnSpc>
            </a:pPr>
            <a:r>
              <a:rPr lang="tr-TR" b="1" dirty="0">
                <a:latin typeface="Century Gothic" panose="020B0502020202020204" pitchFamily="34" charset="0"/>
              </a:rPr>
              <a:t>İş Sözleşmesi: </a:t>
            </a:r>
            <a:r>
              <a:rPr lang="tr-TR" dirty="0">
                <a:latin typeface="Century Gothic" panose="020B0502020202020204" pitchFamily="34" charset="0"/>
              </a:rPr>
              <a:t>B</a:t>
            </a:r>
            <a:r>
              <a:rPr lang="tr-TR" b="0" i="0" dirty="0">
                <a:effectLst/>
                <a:latin typeface="Century Gothic" panose="020B0502020202020204" pitchFamily="34" charset="0"/>
              </a:rPr>
              <a:t>ir tarafın (işçi) bağımlı olarak iş görmeyi, diğer tarafın (işveren) da ücret ödemeyi üstlenmesinden oluşan sözleşmedir.</a:t>
            </a:r>
            <a:endParaRPr lang="tr-TR" dirty="0">
              <a:latin typeface="Century Gothic" panose="020B0502020202020204" pitchFamily="34" charset="0"/>
            </a:endParaRPr>
          </a:p>
          <a:p>
            <a:endParaRPr lang="tr-TR" dirty="0"/>
          </a:p>
        </p:txBody>
      </p:sp>
    </p:spTree>
    <p:extLst>
      <p:ext uri="{BB962C8B-B14F-4D97-AF65-F5344CB8AC3E}">
        <p14:creationId xmlns:p14="http://schemas.microsoft.com/office/powerpoint/2010/main" val="211171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a:extLst>
              <a:ext uri="{FF2B5EF4-FFF2-40B4-BE49-F238E27FC236}">
                <a16:creationId xmlns:a16="http://schemas.microsoft.com/office/drawing/2014/main" id="{032A3242-C2C4-1ABF-0265-94659D84574C}"/>
              </a:ext>
            </a:extLst>
          </p:cNvPr>
          <p:cNvGraphicFramePr>
            <a:graphicFrameLocks noGrp="1"/>
          </p:cNvGraphicFramePr>
          <p:nvPr>
            <p:ph idx="1"/>
          </p:nvPr>
        </p:nvGraphicFramePr>
        <p:xfrm>
          <a:off x="401053" y="336884"/>
          <a:ext cx="10952747" cy="584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yagram 8">
            <a:extLst>
              <a:ext uri="{FF2B5EF4-FFF2-40B4-BE49-F238E27FC236}">
                <a16:creationId xmlns:a16="http://schemas.microsoft.com/office/drawing/2014/main" id="{2FE6E94F-CC32-27E7-010A-67DD3242951E}"/>
              </a:ext>
            </a:extLst>
          </p:cNvPr>
          <p:cNvGraphicFramePr/>
          <p:nvPr>
            <p:extLst>
              <p:ext uri="{D42A27DB-BD31-4B8C-83A1-F6EECF244321}">
                <p14:modId xmlns:p14="http://schemas.microsoft.com/office/powerpoint/2010/main" val="824940449"/>
              </p:ext>
            </p:extLst>
          </p:nvPr>
        </p:nvGraphicFramePr>
        <p:xfrm>
          <a:off x="1604211" y="336884"/>
          <a:ext cx="9192126" cy="6184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92404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eması">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5155</TotalTime>
  <Words>1546</Words>
  <Application>Microsoft Office PowerPoint</Application>
  <PresentationFormat>Geniş ekran</PresentationFormat>
  <Paragraphs>317</Paragraphs>
  <Slides>65</Slides>
  <Notes>62</Notes>
  <HiddenSlides>2</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65</vt:i4>
      </vt:variant>
    </vt:vector>
  </HeadingPairs>
  <TitlesOfParts>
    <vt:vector size="71" baseType="lpstr">
      <vt:lpstr>Arial</vt:lpstr>
      <vt:lpstr>Calibri</vt:lpstr>
      <vt:lpstr>Calibri Light</vt:lpstr>
      <vt:lpstr>Century Gothic</vt:lpstr>
      <vt:lpstr>Wingdings</vt:lpstr>
      <vt:lpstr>Office Teması</vt:lpstr>
      <vt:lpstr>           İŞ HUKUKU </vt:lpstr>
      <vt:lpstr>İŞ HUKUKU</vt:lpstr>
      <vt:lpstr>İÇERİK;</vt:lpstr>
      <vt:lpstr>İŞ HUKUKU NEDİR?</vt:lpstr>
      <vt:lpstr>PowerPoint Sunusu</vt:lpstr>
      <vt:lpstr>NEDEN İŞ HUKUKU?</vt:lpstr>
      <vt:lpstr>İŞ HUKUKU UNSURLARI</vt:lpstr>
      <vt:lpstr>İş Hukuku Unsurları;</vt:lpstr>
      <vt:lpstr>PowerPoint Sunusu</vt:lpstr>
      <vt:lpstr>PowerPoint Sunusu</vt:lpstr>
      <vt:lpstr>PowerPoint Sunusu</vt:lpstr>
      <vt:lpstr>İŞ HUKUKU VE BAĞIMLILIK</vt:lpstr>
      <vt:lpstr>PowerPoint Sunusu</vt:lpstr>
      <vt:lpstr>PowerPoint Sunusu</vt:lpstr>
      <vt:lpstr>İŞ HUKUKUNUN BÖLÜMLERİ</vt:lpstr>
      <vt:lpstr>İş Hukukunun Bölümleri</vt:lpstr>
      <vt:lpstr>Toplu İş Hukuku</vt:lpstr>
      <vt:lpstr>Bireysel İş Hukuku</vt:lpstr>
      <vt:lpstr>İŞ SÖZLEŞMESİ</vt:lpstr>
      <vt:lpstr>İş Sözleşmesi</vt:lpstr>
      <vt:lpstr>İş Sözleşmesi</vt:lpstr>
      <vt:lpstr>PowerPoint Sunusu</vt:lpstr>
      <vt:lpstr>Alt işveren (Taşeron) İşçi Sözleşmesi</vt:lpstr>
      <vt:lpstr>İşi Alan İşverenin İşçilerini Sadece İşi Veren İşverenin İşyerinde Çalıştırması  </vt:lpstr>
      <vt:lpstr>PowerPoint Sunusu</vt:lpstr>
      <vt:lpstr>İş Sözleşmelerinin Feshi</vt:lpstr>
      <vt:lpstr>İş Sözleşmelerinin Feshi</vt:lpstr>
      <vt:lpstr>İhbar Gerekmeyen Fesih Halleri</vt:lpstr>
      <vt:lpstr>İHBAR TAZMİNATI</vt:lpstr>
      <vt:lpstr>İhbar Tazminatı ;</vt:lpstr>
      <vt:lpstr>İhbar Tazminatının Şartları;</vt:lpstr>
      <vt:lpstr>İhbar Süreleri Ne Kadar ?</vt:lpstr>
      <vt:lpstr>İhbar Tazminatı Ne Zaman Ödenir;</vt:lpstr>
      <vt:lpstr>İhbar Tazminatına Hak Kazanılamayacak Durumlar;</vt:lpstr>
      <vt:lpstr>KIDEM TAZMİNATI</vt:lpstr>
      <vt:lpstr>Kıdem Tazminatına Hak Kazandıran Sebepler;</vt:lpstr>
      <vt:lpstr>Kıdem Tazminatı Hesaplama;</vt:lpstr>
      <vt:lpstr>Kıdem Tazminatı Hesaplama;</vt:lpstr>
      <vt:lpstr>İŞÇİ HAKLARI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Ederim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Gamze Yumak</dc:creator>
  <cp:lastModifiedBy>Oguzhan</cp:lastModifiedBy>
  <cp:revision>123</cp:revision>
  <dcterms:created xsi:type="dcterms:W3CDTF">2023-04-05T07:43:28Z</dcterms:created>
  <dcterms:modified xsi:type="dcterms:W3CDTF">2024-01-16T11:03:25Z</dcterms:modified>
</cp:coreProperties>
</file>