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27" r:id="rId2"/>
    <p:sldId id="332" r:id="rId3"/>
    <p:sldId id="272" r:id="rId4"/>
    <p:sldId id="265" r:id="rId5"/>
    <p:sldId id="392" r:id="rId6"/>
    <p:sldId id="355" r:id="rId7"/>
    <p:sldId id="360" r:id="rId8"/>
    <p:sldId id="401" r:id="rId9"/>
    <p:sldId id="402" r:id="rId10"/>
    <p:sldId id="334" r:id="rId11"/>
    <p:sldId id="365" r:id="rId12"/>
    <p:sldId id="276" r:id="rId13"/>
    <p:sldId id="354" r:id="rId14"/>
    <p:sldId id="277" r:id="rId15"/>
    <p:sldId id="351" r:id="rId16"/>
    <p:sldId id="268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338" r:id="rId26"/>
    <p:sldId id="359" r:id="rId27"/>
    <p:sldId id="384" r:id="rId28"/>
    <p:sldId id="387" r:id="rId29"/>
    <p:sldId id="380" r:id="rId30"/>
    <p:sldId id="381" r:id="rId31"/>
    <p:sldId id="390" r:id="rId32"/>
    <p:sldId id="391" r:id="rId33"/>
    <p:sldId id="356" r:id="rId34"/>
    <p:sldId id="35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1922" autoAdjust="0"/>
  </p:normalViewPr>
  <p:slideViewPr>
    <p:cSldViewPr snapToGrid="0">
      <p:cViewPr varScale="1">
        <p:scale>
          <a:sx n="63" d="100"/>
          <a:sy n="63" d="100"/>
        </p:scale>
        <p:origin x="13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057BB-A49F-A44A-B2E3-7B930AE94B77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D9BE-D2E1-D44A-8BD5-44BA90E71F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44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576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2101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Salon Grup 1 ve Grup 2 olarak ikiye ayrılır.</a:t>
            </a:r>
          </a:p>
          <a:p>
            <a:r>
              <a:rPr lang="tr-TR" dirty="0"/>
              <a:t>İki gruptan verilen kağıtlara konu ile ilgili fikirlerini yazması istenir.</a:t>
            </a:r>
          </a:p>
          <a:p>
            <a:r>
              <a:rPr lang="tr-TR" dirty="0"/>
              <a:t>Fikirler üzerinden konu anlatımına devam edilir.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325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Pazar Araştırması: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 İlk olarak, ürününüzü satmak istediğiniz pazarı araştırın. Rakiplerinizin kimler olduğunu, fiyatlandırmalarını, müşteri tercihlerini ve pazarın genel eğilimlerini inceleyin.</a:t>
            </a:r>
          </a:p>
          <a:p>
            <a:pPr algn="l">
              <a:buFont typeface="+mj-lt"/>
              <a:buAutoNum type="arabicPeriod"/>
            </a:pP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Hedef Kitlenizi Belirleyin: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 Ürününüzü kimlerin alacağını belirleyin. Hangi demografik gruplara hitap ediyor? Hangi ihtiyaçları karşılıyor? Bu bilgiler, pazarlama stratejinizi oluşturmanıza yardımcı olacaktır.</a:t>
            </a:r>
          </a:p>
          <a:p>
            <a:pPr algn="l">
              <a:buFont typeface="+mj-lt"/>
              <a:buAutoNum type="arabicPeriod"/>
            </a:pP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Satış Kanallarını Seçin: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 Ürününüzü nerede satacağınıza karar verin. Çevrimiçi pazar yerleri (Amazon, eBay, Trendyol gibi), kendi e-ticaret siteniz, perakende mağazaları </a:t>
            </a:r>
            <a:r>
              <a:rPr lang="tr-TR" b="0" i="0" dirty="0" err="1">
                <a:solidFill>
                  <a:srgbClr val="0D0D0D"/>
                </a:solidFill>
                <a:effectLst/>
                <a:latin typeface="ui-sans-serif"/>
              </a:rPr>
              <a:t>vs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 gibi.</a:t>
            </a:r>
          </a:p>
          <a:p>
            <a:pPr algn="l">
              <a:buFont typeface="+mj-lt"/>
              <a:buAutoNum type="arabicPeriod"/>
            </a:pP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Ürününüzü Hazırlayın: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 Ürününüzü pazarlama ve satış için hazır hale getirin. Bu, ürün ambalajı, etiketleme, fotoğraf çekimi gibi işleri içerebilir. Ürününüzün kalitesini ve sunumunu önemseyin.</a:t>
            </a:r>
          </a:p>
          <a:p>
            <a:pPr algn="l">
              <a:buFont typeface="+mj-lt"/>
              <a:buAutoNum type="arabicPeriod"/>
            </a:pP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Fiyatlandırma Stratejisi Belirleyin: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 Maliyetlerinizi, rakiplerinizin fiyatlarını ve hedef kitlenizin satın alma gücünü dikkate alarak bir fiyatlandırma stratejisi oluşturun.</a:t>
            </a:r>
          </a:p>
          <a:p>
            <a:pPr algn="l">
              <a:buFont typeface="+mj-lt"/>
              <a:buAutoNum type="arabicPeriod"/>
            </a:pP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Pazarlama ve Tanıtım: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 Ürününüzü tanıtmak için pazarlama stratejileri geliştirin. Sosyal medya, içerik pazarlaması, reklam kampanyaları gibi yöntemleri kullanarak potansiyel müşterilere ulaşabiliriz.</a:t>
            </a:r>
          </a:p>
          <a:p>
            <a:pPr algn="l">
              <a:buFont typeface="+mj-lt"/>
              <a:buAutoNum type="arabicPeriod"/>
            </a:pP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Satış Sürecini Yönetin: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 Satış sürecini etkin bir şekilde yönetmek için stok yönetimi, sipariş işleme ve müşteri hizmetleri gibi operasyonel süreçleri düzenleyin.</a:t>
            </a:r>
          </a:p>
          <a:p>
            <a:pPr algn="l">
              <a:buFont typeface="+mj-lt"/>
              <a:buAutoNum type="arabicPeriod"/>
            </a:pP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Geribildirimleri İzleyin ve İyileştirmeler Yapın: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 Müşteri geri bildirimlerini yakından izleyin ve ürününüzü, pazarlama stratejilerinizi ve satış sürecinizi sürekli olarak iyileştirmek için bu geri bildirimleri kullanın.</a:t>
            </a:r>
          </a:p>
          <a:p>
            <a:r>
              <a:rPr lang="tr-TR" b="1" i="0" dirty="0">
                <a:solidFill>
                  <a:srgbClr val="242424"/>
                </a:solidFill>
                <a:effectLst/>
                <a:latin typeface="Poppins" panose="020B0502040204020203" pitchFamily="2" charset="-94"/>
              </a:rPr>
              <a:t>• Hızlı Yanıtlar:</a:t>
            </a:r>
            <a:r>
              <a:rPr lang="tr-TR" b="0" i="0" dirty="0">
                <a:solidFill>
                  <a:srgbClr val="242424"/>
                </a:solidFill>
                <a:effectLst/>
                <a:latin typeface="Poppins" panose="020B0502040204020203" pitchFamily="2" charset="-94"/>
              </a:rPr>
              <a:t> Müşteri sorularına mümkün olan en kısa sürede yanıt verin.</a:t>
            </a:r>
            <a:br>
              <a:rPr lang="tr-TR" dirty="0"/>
            </a:br>
            <a:r>
              <a:rPr lang="tr-TR" b="1" i="0" dirty="0">
                <a:solidFill>
                  <a:srgbClr val="242424"/>
                </a:solidFill>
                <a:effectLst/>
                <a:latin typeface="Poppins" panose="020B0502040204020203" pitchFamily="2" charset="-94"/>
              </a:rPr>
              <a:t>• Profesyonellik:</a:t>
            </a:r>
            <a:r>
              <a:rPr lang="tr-TR" b="0" i="0" dirty="0">
                <a:solidFill>
                  <a:srgbClr val="242424"/>
                </a:solidFill>
                <a:effectLst/>
                <a:latin typeface="Poppins" panose="020B0502040204020203" pitchFamily="2" charset="-94"/>
              </a:rPr>
              <a:t> Her müşteri ile profesyonel ve saygılı iletişim kurun. Müşteriyle iletişime geçtiğinizde hedefiniz sorunu çözmek ve müşterinizin telefonu mutlu kapatmasını sağlamak olmalı.</a:t>
            </a:r>
            <a:br>
              <a:rPr lang="tr-TR" dirty="0"/>
            </a:br>
            <a:r>
              <a:rPr lang="tr-TR" b="1" i="0" dirty="0">
                <a:solidFill>
                  <a:srgbClr val="242424"/>
                </a:solidFill>
                <a:effectLst/>
                <a:latin typeface="Poppins" panose="020B0502040204020203" pitchFamily="2" charset="-94"/>
              </a:rPr>
              <a:t>• İade ve Değişim Politikaları: </a:t>
            </a:r>
            <a:r>
              <a:rPr lang="tr-TR" b="0" i="0" dirty="0">
                <a:solidFill>
                  <a:srgbClr val="242424"/>
                </a:solidFill>
                <a:effectLst/>
                <a:latin typeface="Poppins" panose="020B0502040204020203" pitchFamily="2" charset="-94"/>
              </a:rPr>
              <a:t>Müşterilerinize güven vermek adına net ve adil iade politikaları belirleyin.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169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0" i="0" dirty="0">
                <a:solidFill>
                  <a:srgbClr val="0D0D0D"/>
                </a:solidFill>
                <a:effectLst/>
                <a:latin typeface="Söhne"/>
              </a:rPr>
              <a:t>İnceleyeceğimiz yöntemler ürün veya hizmetin satılmasını amaçlayan çeşitli stratejiler ve taktiklerdir.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4400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91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935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1200" dirty="0">
                <a:latin typeface="Century Gothic" panose="020B0502020202020204" pitchFamily="34" charset="0"/>
              </a:rPr>
              <a:t>Örnek verecek olursak nedir bunlar;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200" dirty="0">
                <a:latin typeface="Century Gothic" panose="020B0502020202020204" pitchFamily="34" charset="0"/>
              </a:rPr>
              <a:t>Evde yemek yapıp satmak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200" dirty="0">
                <a:latin typeface="Century Gothic" panose="020B0502020202020204" pitchFamily="34" charset="0"/>
              </a:rPr>
              <a:t>Evde örgü-elişi yapıp satmak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200" dirty="0">
                <a:latin typeface="Century Gothic" panose="020B0502020202020204" pitchFamily="34" charset="0"/>
              </a:rPr>
              <a:t>Kişisel bakım ürünleri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200" dirty="0">
                <a:latin typeface="Century Gothic" panose="020B0502020202020204" pitchFamily="34" charset="0"/>
              </a:rPr>
              <a:t>Gıda ve gıda takviyesi ürünleri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200" dirty="0">
                <a:latin typeface="Century Gothic" panose="020B0502020202020204" pitchFamily="34" charset="0"/>
              </a:rPr>
              <a:t>Ev gereçleri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22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r>
              <a:rPr lang="tr-TR" sz="1200" b="1" i="0" dirty="0">
                <a:solidFill>
                  <a:srgbClr val="0D0D0D"/>
                </a:solidFill>
                <a:effectLst/>
                <a:latin typeface="Söhne"/>
              </a:rPr>
              <a:t>Perakende Satış</a:t>
            </a:r>
            <a:r>
              <a:rPr lang="tr-TR" sz="1200" b="0" i="0" dirty="0">
                <a:solidFill>
                  <a:srgbClr val="0D0D0D"/>
                </a:solidFill>
                <a:effectLst/>
                <a:latin typeface="Söhne"/>
              </a:rPr>
              <a:t>: Ürünlerin mağazalarda veya satış noktalarında tüketiciye sunulduğu satış yöntemidir. </a:t>
            </a:r>
          </a:p>
          <a:p>
            <a:pPr algn="l">
              <a:buFont typeface="+mj-lt"/>
              <a:buNone/>
            </a:pPr>
            <a:r>
              <a:rPr lang="tr-TR" sz="1200" b="0" i="0" dirty="0">
                <a:solidFill>
                  <a:srgbClr val="0D0D0D"/>
                </a:solidFill>
                <a:effectLst/>
                <a:latin typeface="Söhne"/>
              </a:rPr>
              <a:t>Mağaza içi satış temsilcileri, ürünleri tanıtarak-önererek müşterileri satın almaya teşvik eder.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1599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Bu yöntem;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Müşteri ile hızlı ve etkili iletişim kurma imkanı sunar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Daha geniş bir kitleye ulaşma potansiyelini artırır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Maliyetlerin düşük olması ve satış sürecinin izlenebilir olması da bu satış yönteminde avantajdır.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9875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E-ticarette dikkat edilmesi gereken birkaç temel unsur vardır;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1)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Ürünleri ve hizmetleri tanıtacak, müşterilerin ürünlere ulaşımını kolaylaştıracak bir web sitesi veya çevrimiçi mağaza modeli oluşturmak.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2)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Müşterilerin alışveriş yaparken ödemelerini güvenli bir şekilde gerçekleştirmelerini sağlayacak ödeme yöntemleri sunmak.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3)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Ürünlerin müşterilere zamanında, sağlam ve kullanılabilir bir şekilde ulaştırılması için güvenli ve hızlı bir lojistik desteği sağlamak.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4)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Müşterilerin kişisel ve finansal bilgilerinin güvenle saklanmasını sağlamak.-KVKK-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5)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Ve müşterilerin herhangi bir problem yaşaması halinde sorununu giderebilecek etkili bir iletişim kanalı sunmak. (canlı destek hattı, e-posta destek hattı gibi)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843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r>
              <a:rPr lang="tr-TR" dirty="0"/>
              <a:t>Bu pazarlama modelinde 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şirketler genellikle çeşitli ürün veya hizmetleri temsil ederler. Bu ürünler veya hizmetler, satış temsilcileri tarafından doğrudan potansiyel müşterilere tanıtılır ve satılır.</a:t>
            </a:r>
          </a:p>
          <a:p>
            <a:pPr algn="l">
              <a:buFont typeface="+mj-lt"/>
              <a:buNone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Mevcut satış temsilcileri yeni satış temsilcileri bularak ve onların işi almasını-işe dahil olmasını sağlayarak bu, ağ pazarlaması şirketinin satış ekibinin büyümesini sağlar.</a:t>
            </a:r>
          </a:p>
          <a:p>
            <a:pPr algn="l">
              <a:buFont typeface="+mj-lt"/>
              <a:buNone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Bu yöntemle çalışan şirketler hem kendi ürünlerinin satışından elde edilen komisyonları hem de altındaki satış temsilcilerinin satışlarından elde edilen primleri içeren bir gelir modeli sunarlar.</a:t>
            </a:r>
          </a:p>
          <a:p>
            <a:pPr algn="l">
              <a:buFont typeface="+mj-lt"/>
              <a:buNone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Başarılı olmak için, satış temsilcilerine genellikle eğitim ve destek sunulur. Bu, ürünlerin etkili bir şekilde tanıtılması ve satılması için gerekli becerilerin geliştirilmesine yardımcı olur.</a:t>
            </a:r>
          </a:p>
          <a:p>
            <a:pPr algn="l">
              <a:buFont typeface="+mj-lt"/>
              <a:buNone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Genellikle hiyerarşik bir yapıya sahiptir, her satış temsilcisi altındaki diğer satış temsilcilerinden gelir elde eder.</a:t>
            </a:r>
          </a:p>
          <a:p>
            <a:pPr algn="l">
              <a:buFont typeface="+mj-lt"/>
              <a:buNone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Bu, bir satış temsilcisinin, altındaki ekibin büyümesiyle daha fazla gelir elde etme potansiyeline sahip olduğu anlamına gelir.</a:t>
            </a:r>
          </a:p>
          <a:p>
            <a:pPr algn="l">
              <a:buFont typeface="+mj-lt"/>
              <a:buNone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Örnek; </a:t>
            </a:r>
            <a:r>
              <a:rPr lang="tr-TR" b="0" i="0" dirty="0" err="1">
                <a:solidFill>
                  <a:srgbClr val="0D0D0D"/>
                </a:solidFill>
                <a:effectLst/>
                <a:latin typeface="ui-sans-serif"/>
              </a:rPr>
              <a:t>Amway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, </a:t>
            </a:r>
            <a:r>
              <a:rPr lang="tr-TR" b="0" i="0" dirty="0" err="1">
                <a:solidFill>
                  <a:srgbClr val="0D0D0D"/>
                </a:solidFill>
                <a:effectLst/>
                <a:latin typeface="ui-sans-serif"/>
              </a:rPr>
              <a:t>Herbalife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, </a:t>
            </a:r>
            <a:r>
              <a:rPr lang="tr-TR" b="0" i="0" dirty="0" err="1">
                <a:solidFill>
                  <a:srgbClr val="0D0D0D"/>
                </a:solidFill>
                <a:effectLst/>
                <a:latin typeface="ui-sans-serif"/>
              </a:rPr>
              <a:t>Avon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 gibi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48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266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b="0" i="0" dirty="0">
                <a:solidFill>
                  <a:srgbClr val="0D0D0D"/>
                </a:solidFill>
                <a:effectLst/>
                <a:latin typeface="Söhne"/>
              </a:rPr>
              <a:t>Geniş bir kitleye ulaşma imkanı sağlar.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b="0" i="0" dirty="0">
                <a:solidFill>
                  <a:srgbClr val="0D0D0D"/>
                </a:solidFill>
                <a:effectLst/>
                <a:latin typeface="Söhne"/>
              </a:rPr>
              <a:t>Marka bilinirliği artar.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b="0" i="0" dirty="0">
                <a:solidFill>
                  <a:srgbClr val="0D0D0D"/>
                </a:solidFill>
                <a:effectLst/>
                <a:latin typeface="Söhne"/>
              </a:rPr>
              <a:t>Etkileşim sayınız artar.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b="0" i="0" dirty="0">
                <a:solidFill>
                  <a:srgbClr val="0D0D0D"/>
                </a:solidFill>
                <a:effectLst/>
                <a:latin typeface="Söhne"/>
              </a:rPr>
              <a:t>Rakip analizi yapabilmemizi sağlar.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200" b="0" i="0" dirty="0">
                <a:solidFill>
                  <a:srgbClr val="0D0D0D"/>
                </a:solidFill>
                <a:effectLst/>
                <a:latin typeface="Söhne"/>
              </a:rPr>
              <a:t>Müşteri ilişkileriniz güçlenir.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8571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Salondaki katılımcılar arasından iki kişi seçilerek ürettikleri ürünün satışını yapması istenir.</a:t>
            </a:r>
          </a:p>
          <a:p>
            <a:r>
              <a:rPr lang="tr-TR" dirty="0"/>
              <a:t>Daha sonra salonda oylama yaparak kazanan kişi belirlenir.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7399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838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1. </a:t>
            </a: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Ürün veya Hizmet Kalitesi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: İyi bir ürün veya hizmet, müşteri memnuniyetini artırır ve markaya olan güveni pekiştirir.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2. </a:t>
            </a: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Fiyatlandırma Stratejisi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: Doğru fiyatlandırma, hem müşteri talebini artırabilir hem de rekabet avantajı sağlayabilir.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3. </a:t>
            </a: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Pazarlama Stratejisi ve İletişimi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: Doğru pazarlama stratejileri ve iletişim kanalları kullanılarak ürün veya hizmetin hedef kitleye etkili bir şekilde tanıtılması önemlidir.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4. </a:t>
            </a: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Rekabet Analizi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: Rakip firmaların faaliyetlerinin ve pazarlama stratejilerinin analizi, rekabet avantajı sağlamak için önemlidir.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5. </a:t>
            </a: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Dağıtım Kanalları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: Ürünlerin veya hizmetlerin doğru dağıtım kanalları aracılığıyla müşterilere ulaştırılması, satışları artırabilir.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6</a:t>
            </a: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. Satış Ekibi ve Yetenekleri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: İyi eğitimli ve motive bir satış ekibi, satış performansını artırabilir.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7. </a:t>
            </a: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Marka İmajı ve Bilinirliği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: Güçlü bir marka imajı ve bilinirliği, müşterilerin tercihini etkileyebilir ve marka sadakati oluşturabilir.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181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8</a:t>
            </a:r>
            <a:r>
              <a:rPr lang="tr-TR" b="1" dirty="0"/>
              <a:t>.</a:t>
            </a: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 Müşteri İhtiyaçlarını ve Taleplerini Anlama: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 Müşteri ihtiyaçlarını anlamak ve bu ihtiyaçlara uygun ürün veya hizmetler sunmak, satışları artırabilir.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9.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Veri Analizi ve Pazar Araştırmaları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: Veri analizi ve pazar araştırmaları, müşteri davranışlarını anlamak ve pazarlama stratejilerini optimize etmek için önemlidir.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10.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Satış ve İndirim Kampanyaları: 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İndirimler, promosyonlar ve satış kampanyaları, müşteri ilgisini artırabilir ve satışları teşvik edebilir1</a:t>
            </a:r>
          </a:p>
          <a:p>
            <a:pPr algn="l">
              <a:buFont typeface="+mj-lt"/>
              <a:buNone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11. </a:t>
            </a: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Müşteri Geri Bildirimleri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: Müşteri geri bildirimlerinin toplanması ve değerlendirilmesi, ürün veya hizmetlerde gelişim sağlayabilir ve müşteri memnuniyetini artırabilir.</a:t>
            </a:r>
          </a:p>
          <a:p>
            <a:pPr algn="l">
              <a:buFont typeface="+mj-lt"/>
              <a:buNone/>
            </a:pP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12. </a:t>
            </a: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Sosyal ve Kültürel Faktörler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: Sosyal ve kültürel faktörler, tüketici davranışlarını etkileyebilir ve pazarlama stratejilerinin belirlenmesinde önemlidir.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13.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Teknolojik Gelişmeler: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 Teknolojik gelişmeler, pazarlama faaliyetlerini yenilikçi bir şekilde yönlendirebilir ve müşteri ile etkileşimi artırabilir.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14.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 </a:t>
            </a:r>
            <a:r>
              <a:rPr lang="tr-TR" b="1" i="0" dirty="0">
                <a:solidFill>
                  <a:srgbClr val="0D0D0D"/>
                </a:solidFill>
                <a:effectLst/>
                <a:latin typeface="ui-sans-serif"/>
              </a:rPr>
              <a:t>Satış Sonrası Hizmetler</a:t>
            </a:r>
            <a:r>
              <a:rPr lang="tr-TR" b="0" i="0" dirty="0">
                <a:solidFill>
                  <a:srgbClr val="0D0D0D"/>
                </a:solidFill>
                <a:effectLst/>
                <a:latin typeface="ui-sans-serif"/>
              </a:rPr>
              <a:t>: İyi bir satış sonrası hizmet, müşteri memnuniyetini artırabilir ve marka sadakatini pekiştirebilir.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230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390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sz="6000" b="0" i="0" dirty="0">
                <a:solidFill>
                  <a:srgbClr val="040C28"/>
                </a:solidFill>
                <a:effectLst/>
                <a:latin typeface="Google Sans"/>
              </a:rPr>
              <a:t>Müşterinin ihtiyacının giderilmesi ve isteğinin karşılanması sonrasındaki tatmin oranı veya </a:t>
            </a:r>
            <a:r>
              <a:rPr lang="tr-TR" sz="6000" b="0" i="0" dirty="0">
                <a:solidFill>
                  <a:srgbClr val="4D5156"/>
                </a:solidFill>
                <a:effectLst/>
                <a:latin typeface="Google Sans"/>
              </a:rPr>
              <a:t>müşterinin aldığı hizmetlerden memnun kalma düzeyi olarak da tanımlayabiliriz.</a:t>
            </a:r>
            <a:endParaRPr lang="tr-TR" sz="6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167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/>
              <a:t>Müşterilerin ihtiyaçlarını ve beklentilerini anlamak önemlidir.</a:t>
            </a:r>
            <a:endParaRPr lang="tr-TR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/>
              <a:t>Müşterilerin beklentilerini karşılayacak veya aşacak kalitede ürün veya hizmet sunmak önemlidir.</a:t>
            </a:r>
            <a:endParaRPr lang="tr-TR" sz="1800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Müşterilerle etkili iletişim kurmak ve onların geri bildirimlerini almak önemlidir.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Müşteri sorunlarıyla hızlı ve etkili bir şekilde ilgilenmek, müşteri memnuniyetini artırır.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İşletme çalışanlarını müşteri memnuniyetine odaklanmış şekilde eğitmek ve onları müşterilere karşı nazik, anlayışlı ve yardımsever olmaları konusunda teşvik etmek önemlidir.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Müşteri geri bildirimlerini dikkate alarak ve işletmedeki problemleri öğrenip düzeltmek ve zayıf yönleri geliştirmek de müşteri memnuniyetini arttıracaktır.</a:t>
            </a:r>
            <a:endParaRPr lang="tr-TR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519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/>
              <a:t>Müşterilerin ihtiyaçlarını ve beklentilerini anlamak önemlidir.</a:t>
            </a:r>
            <a:endParaRPr lang="tr-TR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/>
              <a:t>Müşterilerin beklentilerini karşılayacak veya aşacak kalitede ürün veya hizmet sunmak önemlidir.</a:t>
            </a:r>
            <a:endParaRPr lang="tr-TR" sz="1800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Müşterilerle etkili iletişim kurmak ve onların geri bildirimlerini almak önemlidir.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Müşteri sorunlarıyla hızlı ve etkili bir şekilde ilgilenmek, müşteri memnuniyetini artırır.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İşletme çalışanlarını müşteri memnuniyetine odaklanmış şekilde eğitmek ve onları müşterilere karşı nazik, anlayışlı ve yardımsever olmaları konusunda teşvik etmek önemlidir.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Müşteri geri bildirimlerini dikkate alarak ve işletmedeki problemleri öğrenip düzeltmek ve zayıf yönleri geliştirmek de müşteri memnuniyetini arttıracaktır.</a:t>
            </a:r>
            <a:endParaRPr lang="tr-TR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5688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73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685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Eğitim süresince bana eşlik ettiğiniz, katılım sağladığınız ve beni dinlediğiniz için teşekkür ederim.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79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3200" b="0" i="0" dirty="0">
                <a:solidFill>
                  <a:srgbClr val="0D0D0D"/>
                </a:solidFill>
                <a:effectLst/>
                <a:latin typeface="Söhne"/>
              </a:rPr>
              <a:t>Satış ve pazarlama ortak bir amaca hizmet eder.</a:t>
            </a:r>
            <a:endParaRPr lang="tr-TR" sz="3200" b="1" i="0" dirty="0">
              <a:solidFill>
                <a:srgbClr val="0D0D0D"/>
              </a:solidFill>
              <a:effectLst/>
              <a:latin typeface="Söhne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90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Görselde de görüldüğü gibi pazarlamacı ürünü ortaya çıkarıyor, satıcı ise ortaya çıkan ürünü müşteriye ulaştırıyor.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23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0" i="0" dirty="0">
                <a:solidFill>
                  <a:srgbClr val="0D0D0D"/>
                </a:solidFill>
                <a:effectLst/>
                <a:latin typeface="Söhne"/>
              </a:rPr>
              <a:t>İnceleyeceğimiz yöntemler ürün veya hizmetin satılmasını amaçlayan çeşitli stratejiler ve taktiklerdir.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4400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71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754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08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Görselde de gördüğümüz gibi farklılıklar olsa da ikisi de yapbozu tamamlayan parçalardır. </a:t>
            </a:r>
          </a:p>
          <a:p>
            <a:r>
              <a:rPr lang="tr-TR" dirty="0"/>
              <a:t>İkisinden birbirinin eksikliği yapbozun tamamlanmasını engeller.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36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50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400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474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009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27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289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315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77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257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10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33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1FED3-8352-4218-B49B-719DF40D61F4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914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470CAF-6071-3420-F006-A0E1F115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550726"/>
            <a:ext cx="10515600" cy="1325563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2FBEBD6-00B4-25A9-4B9C-6F8F05408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48" y="2545851"/>
            <a:ext cx="5181600" cy="4351338"/>
          </a:xfrm>
        </p:spPr>
        <p:txBody>
          <a:bodyPr>
            <a:noAutofit/>
          </a:bodyPr>
          <a:lstStyle/>
          <a:p>
            <a:pPr marL="0" indent="0" algn="ctr">
              <a:spcBef>
                <a:spcPts val="200"/>
              </a:spcBef>
              <a:buNone/>
            </a:pPr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SATIŞ </a:t>
            </a:r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&amp;</a:t>
            </a:r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PAZARLAMA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r-T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</a:t>
            </a:r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YÖNTEMLERİ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7794465-1C02-98CC-00F6-1F334F8EC5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3F33E47-A963-E145-2043-015E044ED692}"/>
              </a:ext>
            </a:extLst>
          </p:cNvPr>
          <p:cNvSpPr txBox="1"/>
          <p:nvPr/>
        </p:nvSpPr>
        <p:spPr>
          <a:xfrm>
            <a:off x="618177" y="862481"/>
            <a:ext cx="430652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latin typeface="Century Gothic" panose="020B0502020202020204" pitchFamily="34" charset="0"/>
              </a:rPr>
              <a:t>Esra Tennur ERDEN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01A3F77-086B-F786-307F-4372FB851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"/>
            <a:ext cx="6702552" cy="6857998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4FF1B435-BC85-CDD7-91BA-EF44C52FDFF1}"/>
              </a:ext>
            </a:extLst>
          </p:cNvPr>
          <p:cNvCxnSpPr>
            <a:cxnSpLocks/>
          </p:cNvCxnSpPr>
          <p:nvPr/>
        </p:nvCxnSpPr>
        <p:spPr>
          <a:xfrm>
            <a:off x="618178" y="2027331"/>
            <a:ext cx="4306523" cy="0"/>
          </a:xfrm>
          <a:prstGeom prst="line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33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1"/>
    </mc:Choice>
    <mc:Fallback xmlns="">
      <p:transition spd="slow" advTm="46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4F640C-3D55-0024-2FEA-5B8C03A57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tr-TR" sz="4000" dirty="0">
                <a:latin typeface="Century Gothic" panose="020B0502020202020204" pitchFamily="34" charset="0"/>
              </a:rPr>
              <a:t>*</a:t>
            </a:r>
            <a:r>
              <a:rPr lang="tr-TR" sz="4000" b="0" i="0" dirty="0">
                <a:effectLst/>
                <a:latin typeface="Century Gothic" panose="020B0502020202020204" pitchFamily="34" charset="0"/>
              </a:rPr>
              <a:t>Pazarlama, insanların ne istediğini söylemek değil, neye ihtiyaçları olduğunu anlamakla ilgilidir.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tr-TR" sz="4000" dirty="0"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tr-TR" sz="40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*Satış, müşterinin ihtiyaçlarına ve isteklerine en uygun çözümü sunarak, onları bu çözüme ikna etmektir.</a:t>
            </a:r>
            <a:endParaRPr lang="tr-TR" sz="5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8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İçerik Yer Tutucusu 11">
            <a:extLst>
              <a:ext uri="{FF2B5EF4-FFF2-40B4-BE49-F238E27FC236}">
                <a16:creationId xmlns:a16="http://schemas.microsoft.com/office/drawing/2014/main" id="{7AE955C8-ACE7-6B5F-F834-4B7EBA350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D9C2730D-15BA-0913-47C8-6705A3380D81}"/>
              </a:ext>
            </a:extLst>
          </p:cNvPr>
          <p:cNvSpPr txBox="1"/>
          <p:nvPr/>
        </p:nvSpPr>
        <p:spPr>
          <a:xfrm rot="19794862">
            <a:off x="408595" y="3266549"/>
            <a:ext cx="2125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S</a:t>
            </a:r>
            <a:r>
              <a:rPr lang="tr-TR" sz="4800" b="1" dirty="0"/>
              <a:t>AT</a:t>
            </a:r>
            <a:r>
              <a:rPr lang="tr-TR" sz="4400" b="1" dirty="0"/>
              <a:t>IŞ</a:t>
            </a:r>
            <a:endParaRPr lang="tr-TR" sz="40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F26E398-1A3F-1F48-A25A-DBE9288E6FC2}"/>
              </a:ext>
            </a:extLst>
          </p:cNvPr>
          <p:cNvSpPr txBox="1"/>
          <p:nvPr/>
        </p:nvSpPr>
        <p:spPr>
          <a:xfrm>
            <a:off x="7592292" y="1714268"/>
            <a:ext cx="3629890" cy="7848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500" b="1" dirty="0">
                <a:latin typeface="Century Gothic" panose="020B0502020202020204" pitchFamily="34" charset="0"/>
              </a:rPr>
              <a:t>PAZARLAMA</a:t>
            </a:r>
          </a:p>
        </p:txBody>
      </p:sp>
    </p:spTree>
    <p:extLst>
      <p:ext uri="{BB962C8B-B14F-4D97-AF65-F5344CB8AC3E}">
        <p14:creationId xmlns:p14="http://schemas.microsoft.com/office/powerpoint/2010/main" val="168789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EA3F65-6A75-7B23-527E-7842FCB8D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6008"/>
            <a:ext cx="12192000" cy="6575612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ÜRÜNÜ SATIŞA SUNMAK </a:t>
            </a:r>
          </a:p>
          <a:p>
            <a:pPr marL="0" indent="0" algn="ctr">
              <a:buNone/>
            </a:pP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İÇİN İZLENECEK ADIMLAR NELERDİR?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0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DC1B73-672F-FC4C-5CBF-3BD350DCA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GRUP ÇALIŞMASI </a:t>
            </a: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</a:t>
            </a:r>
            <a:endParaRPr lang="tr-TR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39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586C3B-19F3-7BDC-1855-7D6044ED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0" y="-104504"/>
            <a:ext cx="10515600" cy="1325563"/>
          </a:xfrm>
        </p:spPr>
        <p:txBody>
          <a:bodyPr>
            <a:normAutofit/>
          </a:bodyPr>
          <a:lstStyle/>
          <a:p>
            <a:br>
              <a:rPr lang="tr-TR" sz="4000" b="1" dirty="0">
                <a:latin typeface="Century Gothic" panose="020B0502020202020204" pitchFamily="34" charset="0"/>
              </a:rPr>
            </a:br>
            <a:endParaRPr lang="tr-TR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EA3F65-6A75-7B23-527E-7842FCB8D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162046"/>
            <a:ext cx="11242991" cy="6601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4000" dirty="0">
                <a:latin typeface="Century Gothic" panose="020B0502020202020204" pitchFamily="34" charset="0"/>
              </a:rPr>
              <a:t>Pazar Araştırması Yapılmalı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4000" dirty="0">
                <a:latin typeface="Century Gothic" panose="020B0502020202020204" pitchFamily="34" charset="0"/>
              </a:rPr>
              <a:t>Hedef Kitle Belirlenmeli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4000" dirty="0">
                <a:latin typeface="Century Gothic" panose="020B0502020202020204" pitchFamily="34" charset="0"/>
              </a:rPr>
              <a:t>Satış Kanalları Seçilmeli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4000" dirty="0">
                <a:latin typeface="Century Gothic" panose="020B0502020202020204" pitchFamily="34" charset="0"/>
              </a:rPr>
              <a:t>Ürün Satışa Hazır Hale Getirilmeli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4000" dirty="0">
                <a:latin typeface="Century Gothic" panose="020B0502020202020204" pitchFamily="34" charset="0"/>
              </a:rPr>
              <a:t>Fiyatlandırma Stratejisi Belirlenmeli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4000" dirty="0">
                <a:latin typeface="Century Gothic" panose="020B0502020202020204" pitchFamily="34" charset="0"/>
              </a:rPr>
              <a:t>Pazarlama ve Tanıtım Stratejileri Belirlenmeli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4000" dirty="0">
                <a:latin typeface="Century Gothic" panose="020B0502020202020204" pitchFamily="34" charset="0"/>
              </a:rPr>
              <a:t>Satış Süreci Takip Edilmeli ve Yönetilmeli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z="4000" dirty="0">
                <a:latin typeface="Century Gothic" panose="020B0502020202020204" pitchFamily="34" charset="0"/>
              </a:rPr>
              <a:t>Geri Bildirimler Dikkate Alınarak İyileştirmeler Yapılmalı</a:t>
            </a:r>
          </a:p>
        </p:txBody>
      </p:sp>
    </p:spTree>
    <p:extLst>
      <p:ext uri="{BB962C8B-B14F-4D97-AF65-F5344CB8AC3E}">
        <p14:creationId xmlns:p14="http://schemas.microsoft.com/office/powerpoint/2010/main" val="2679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E82137F8-C75A-6A95-E90B-0EC7D9CB9A7A}"/>
              </a:ext>
            </a:extLst>
          </p:cNvPr>
          <p:cNvSpPr txBox="1"/>
          <p:nvPr/>
        </p:nvSpPr>
        <p:spPr>
          <a:xfrm>
            <a:off x="0" y="2119227"/>
            <a:ext cx="121920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SATIŞ ve PAZARLAMA YÖNTEMLERİ NELERDİR?</a:t>
            </a:r>
          </a:p>
        </p:txBody>
      </p:sp>
    </p:spTree>
    <p:extLst>
      <p:ext uri="{BB962C8B-B14F-4D97-AF65-F5344CB8AC3E}">
        <p14:creationId xmlns:p14="http://schemas.microsoft.com/office/powerpoint/2010/main" val="1316128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586C3B-19F3-7BDC-1855-7D6044ED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 </a:t>
            </a:r>
            <a:br>
              <a:rPr lang="tr-TR" sz="4000" b="1" dirty="0">
                <a:latin typeface="Century Gothic" panose="020B0502020202020204" pitchFamily="34" charset="0"/>
              </a:rPr>
            </a:br>
            <a:endParaRPr lang="tr-TR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EA3F65-6A75-7B23-527E-7842FCB8D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4" y="161366"/>
            <a:ext cx="11483788" cy="65487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Doğrudan Satış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Perakende Satış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Toptan Satış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Telefonla Satış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E-Ticaret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Ağ Pazarlaması(Network Marketing)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Sosyal Medya Pazarlaması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İçerik Pazarlaması</a:t>
            </a:r>
          </a:p>
        </p:txBody>
      </p:sp>
    </p:spTree>
    <p:extLst>
      <p:ext uri="{BB962C8B-B14F-4D97-AF65-F5344CB8AC3E}">
        <p14:creationId xmlns:p14="http://schemas.microsoft.com/office/powerpoint/2010/main" val="400486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8256E963-280C-D8C8-00F6-AF568A175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6237" y="532435"/>
            <a:ext cx="5972537" cy="5729468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12800" b="1" i="0" u="sng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Doğrudan Satış: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tr-TR" sz="3200" u="sng" dirty="0">
              <a:solidFill>
                <a:srgbClr val="0D0D0D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tr-TR" sz="6400" b="0" i="0" dirty="0">
              <a:solidFill>
                <a:srgbClr val="0D0D0D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tr-TR" sz="128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B</a:t>
            </a:r>
            <a:r>
              <a:rPr lang="tr-TR" sz="12800" b="0" i="0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ir satıcı tarafından, ürün veya hizmetin alıcıya-tüketiciye evinde, iş yerinde veya satıcıya ait perakende satış yeri olmayan bir yerde anlatılarak, gösterilerek veya tanıtılarak yapılan bir satış yöntemidir.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tr-TR" sz="8000" b="0" i="0" dirty="0">
              <a:solidFill>
                <a:srgbClr val="242424"/>
              </a:solidFill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5B147D14-9DF8-F797-DBF1-101F5887C9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734" y="682906"/>
            <a:ext cx="4803494" cy="557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96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E62392D-6B8E-FB7F-B64B-072F91600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4345" y="277792"/>
            <a:ext cx="5467108" cy="6319777"/>
          </a:xfrm>
        </p:spPr>
        <p:txBody>
          <a:bodyPr>
            <a:normAutofit/>
          </a:bodyPr>
          <a:lstStyle/>
          <a:p>
            <a:pPr>
              <a:buFont typeface="+mj-lt"/>
              <a:buNone/>
            </a:pPr>
            <a:r>
              <a:rPr lang="tr-TR" sz="3200" b="1" dirty="0">
                <a:solidFill>
                  <a:srgbClr val="0D0D0D"/>
                </a:solidFill>
                <a:latin typeface="Century Gothic" panose="020B0502020202020204" pitchFamily="34" charset="0"/>
              </a:rPr>
              <a:t>  </a:t>
            </a:r>
            <a:r>
              <a:rPr lang="tr-TR" sz="3200" b="1" i="0" u="sng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Perakende Satış:</a:t>
            </a:r>
            <a:endParaRPr lang="tr-TR" sz="3200" u="sng" dirty="0">
              <a:solidFill>
                <a:srgbClr val="0D0D0D"/>
              </a:solidFill>
              <a:latin typeface="Century Gothic" panose="020B0502020202020204" pitchFamily="34" charset="0"/>
            </a:endParaRPr>
          </a:p>
          <a:p>
            <a:pPr>
              <a:buFont typeface="+mj-lt"/>
              <a:buNone/>
            </a:pPr>
            <a:endParaRPr lang="tr-TR" sz="800" u="sng" dirty="0">
              <a:solidFill>
                <a:srgbClr val="0D0D0D"/>
              </a:solidFill>
              <a:latin typeface="Century Gothic" panose="020B0502020202020204" pitchFamily="34" charset="0"/>
            </a:endParaRPr>
          </a:p>
          <a:p>
            <a:r>
              <a:rPr lang="tr-TR" sz="3200" dirty="0">
                <a:solidFill>
                  <a:srgbClr val="0D0D0D"/>
                </a:solidFill>
                <a:latin typeface="Century Gothic" panose="020B0502020202020204" pitchFamily="34" charset="0"/>
              </a:rPr>
              <a:t>Ürünlerin mağazalarda veya satış noktalarında tüketiciye sunulduğu satış yöntemidir.</a:t>
            </a:r>
          </a:p>
          <a:p>
            <a:pPr>
              <a:buFont typeface="+mj-lt"/>
              <a:buNone/>
            </a:pPr>
            <a:endParaRPr lang="tr-TR" sz="800" dirty="0">
              <a:solidFill>
                <a:srgbClr val="0D0D0D"/>
              </a:solidFill>
              <a:latin typeface="Century Gothic" panose="020B0502020202020204" pitchFamily="34" charset="0"/>
            </a:endParaRPr>
          </a:p>
          <a:p>
            <a:r>
              <a:rPr lang="tr-TR" sz="3200" dirty="0">
                <a:solidFill>
                  <a:srgbClr val="0D0D0D"/>
                </a:solidFill>
                <a:latin typeface="Century Gothic" panose="020B0502020202020204" pitchFamily="34" charset="0"/>
              </a:rPr>
              <a:t>Mağaza içi satış temsilcileri, ürünleri tanıtarak-önererek müşterileri satın almaya teşvik eder.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705CA60-FA73-9E03-7923-27B6DADFD3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218" y="277792"/>
            <a:ext cx="5829782" cy="631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30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E5D9758-54C9-6220-B532-F905BB40D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54644"/>
            <a:ext cx="5783483" cy="6296627"/>
          </a:xfrm>
        </p:spPr>
        <p:txBody>
          <a:bodyPr>
            <a:normAutofit/>
          </a:bodyPr>
          <a:lstStyle/>
          <a:p>
            <a:pPr algn="l">
              <a:buFont typeface="+mj-lt"/>
              <a:buNone/>
            </a:pPr>
            <a:r>
              <a:rPr lang="tr-TR" sz="3500" b="1" i="0" u="sng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Toptan Satış:</a:t>
            </a:r>
          </a:p>
          <a:p>
            <a:pPr algn="l">
              <a:buFont typeface="+mj-lt"/>
              <a:buNone/>
            </a:pPr>
            <a:endParaRPr lang="tr-TR" sz="900" u="sng" dirty="0">
              <a:solidFill>
                <a:srgbClr val="0D0D0D"/>
              </a:solidFill>
              <a:latin typeface="Century Gothic" panose="020B0502020202020204" pitchFamily="34" charset="0"/>
            </a:endParaRPr>
          </a:p>
          <a:p>
            <a:r>
              <a:rPr lang="tr-TR" b="0" i="0" dirty="0">
                <a:solidFill>
                  <a:srgbClr val="383838"/>
                </a:solidFill>
                <a:effectLst/>
                <a:latin typeface="Century Gothic" panose="020B0502020202020204" pitchFamily="34" charset="0"/>
              </a:rPr>
              <a:t>Ürünlerin alıcıya toplu olarak satıldığı satış şeklidir.</a:t>
            </a:r>
            <a:r>
              <a:rPr lang="tr-TR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algn="l"/>
            <a:r>
              <a:rPr lang="tr-TR" b="0" i="0" dirty="0">
                <a:solidFill>
                  <a:srgbClr val="383838"/>
                </a:solidFill>
                <a:effectLst/>
                <a:latin typeface="Century Gothic" panose="020B0502020202020204" pitchFamily="34" charset="0"/>
              </a:rPr>
              <a:t>Toptan </a:t>
            </a:r>
            <a:r>
              <a:rPr lang="tr-TR" sz="3200" b="0" i="0" dirty="0">
                <a:solidFill>
                  <a:srgbClr val="383838"/>
                </a:solidFill>
                <a:effectLst/>
                <a:latin typeface="Century Gothic" panose="020B0502020202020204" pitchFamily="34" charset="0"/>
              </a:rPr>
              <a:t>satış</a:t>
            </a:r>
            <a:r>
              <a:rPr lang="tr-TR" sz="3200" dirty="0">
                <a:solidFill>
                  <a:srgbClr val="383838"/>
                </a:solidFill>
                <a:latin typeface="Century Gothic" panose="020B0502020202020204" pitchFamily="34" charset="0"/>
              </a:rPr>
              <a:t>t</a:t>
            </a:r>
            <a:r>
              <a:rPr lang="tr-TR" b="0" i="0" dirty="0">
                <a:solidFill>
                  <a:srgbClr val="383838"/>
                </a:solidFill>
                <a:effectLst/>
                <a:latin typeface="Century Gothic" panose="020B0502020202020204" pitchFamily="34" charset="0"/>
              </a:rPr>
              <a:t>a ürünün fiyatı perakende satıştan daha aşağıdadır.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383838"/>
                </a:solidFill>
                <a:latin typeface="Century Gothic" panose="020B0502020202020204" pitchFamily="34" charset="0"/>
              </a:rPr>
              <a:t>G</a:t>
            </a:r>
            <a:r>
              <a:rPr lang="tr-TR" b="0" i="0" dirty="0">
                <a:solidFill>
                  <a:srgbClr val="383838"/>
                </a:solidFill>
                <a:effectLst/>
                <a:latin typeface="Century Gothic" panose="020B0502020202020204" pitchFamily="34" charset="0"/>
              </a:rPr>
              <a:t>enellikle </a:t>
            </a:r>
            <a:r>
              <a:rPr lang="tr-TR" b="0" i="0" dirty="0" err="1">
                <a:solidFill>
                  <a:srgbClr val="383838"/>
                </a:solidFill>
                <a:effectLst/>
                <a:latin typeface="Century Gothic" panose="020B0502020202020204" pitchFamily="34" charset="0"/>
              </a:rPr>
              <a:t>çek,senet</a:t>
            </a:r>
            <a:r>
              <a:rPr lang="tr-TR" b="0" i="0" dirty="0">
                <a:solidFill>
                  <a:srgbClr val="383838"/>
                </a:solidFill>
                <a:effectLst/>
                <a:latin typeface="Century Gothic" panose="020B0502020202020204" pitchFamily="34" charset="0"/>
              </a:rPr>
              <a:t> gibi ödeme şekilleri devreye girer.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83838"/>
                </a:solidFill>
                <a:effectLst/>
                <a:latin typeface="Century Gothic" panose="020B0502020202020204" pitchFamily="34" charset="0"/>
              </a:rPr>
              <a:t>Rekabet dengesi Perakende satışa göre daha azdır.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383838"/>
                </a:solidFill>
                <a:effectLst/>
                <a:latin typeface="Century Gothic" panose="020B0502020202020204" pitchFamily="34" charset="0"/>
              </a:rPr>
              <a:t>Toptan satışın kar oranı, perakende satışa oranla daha düşüktür.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AE1419E-019B-9CA8-9B7B-D4F1544DD1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7" y="254644"/>
            <a:ext cx="5590572" cy="629662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05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D88DE0-08DC-7376-F209-C71D525C2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Tanışma </a:t>
            </a: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</a:t>
            </a:r>
            <a:endParaRPr lang="tr-TR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54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70E182-6CC1-9D95-F472-9D72EE23A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7320" y="350134"/>
            <a:ext cx="5707285" cy="6154838"/>
          </a:xfrm>
        </p:spPr>
        <p:txBody>
          <a:bodyPr/>
          <a:lstStyle/>
          <a:p>
            <a:pPr algn="l">
              <a:buFont typeface="+mj-lt"/>
              <a:buNone/>
            </a:pPr>
            <a:r>
              <a:rPr lang="tr-TR" sz="3200" b="1" i="0" u="sng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Telefonla Satış:</a:t>
            </a:r>
          </a:p>
          <a:p>
            <a:pPr algn="l">
              <a:buFont typeface="+mj-lt"/>
              <a:buNone/>
            </a:pPr>
            <a:endParaRPr lang="tr-TR" sz="800" b="0" i="0" u="sng" dirty="0">
              <a:solidFill>
                <a:srgbClr val="0D0D0D"/>
              </a:solidFill>
              <a:effectLst/>
              <a:latin typeface="Century Gothic" panose="020B0502020202020204" pitchFamily="34" charset="0"/>
            </a:endParaRPr>
          </a:p>
          <a:p>
            <a:r>
              <a:rPr lang="tr-TR" sz="3000" dirty="0">
                <a:solidFill>
                  <a:srgbClr val="0D0D0D"/>
                </a:solidFill>
                <a:latin typeface="Century Gothic" panose="020B0502020202020204" pitchFamily="34" charset="0"/>
              </a:rPr>
              <a:t>M</a:t>
            </a:r>
            <a:r>
              <a:rPr lang="tr-TR" sz="30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üşterilere telefon aracılığıyla ulaşarak ürün veya hizmeti tanıtan ve satış yapmaya çalışan bir satış yöntemidir.</a:t>
            </a:r>
          </a:p>
          <a:p>
            <a:r>
              <a:rPr lang="tr-TR" sz="30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Telefonla satışın temel amacı, müşterilere ürün veya hizmetleri hakkında bilgi vermek, onları ikna etmek ve sonunda bir satış gerçekleştirmektir.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A0CFDA2-36C9-F742-15C2-9D0CF001B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5" y="208345"/>
            <a:ext cx="5707285" cy="629662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00410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E842F39-D7F5-D0B9-D8D4-BCCA3F9C5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0962" y="150472"/>
            <a:ext cx="5995686" cy="649339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tr-TR" sz="12800" b="1" u="sng" dirty="0">
                <a:solidFill>
                  <a:srgbClr val="0D0D0D"/>
                </a:solidFill>
                <a:latin typeface="Century Gothic" panose="020B0502020202020204" pitchFamily="34" charset="0"/>
              </a:rPr>
              <a:t>E-Ticaret: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None/>
            </a:pPr>
            <a:endParaRPr lang="tr-TR" sz="3200" b="1" u="sng" dirty="0">
              <a:solidFill>
                <a:srgbClr val="0D0D0D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sz="100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E-ticaret, elektronik ticaretin </a:t>
            </a:r>
            <a:r>
              <a:rPr lang="tr-TR" sz="10000" b="0" i="0" dirty="0" err="1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kısaltmasıdır.İnternet</a:t>
            </a:r>
            <a:r>
              <a:rPr lang="tr-TR" sz="100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 üzerinden ürünlerin ve hizmetlerin alım-satımının gerçekleştirildiği bir ticaret modelidir.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tr-TR" sz="100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Hem küçük işletmelerin hem de büyük kuruluşların ürünlerini geniş bir kitleye ulaştırmasını sağlayan önemli bir ticaret yöntemidir.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sz="100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Teknolojinin giderek gelişmesi, alışverişi daha kolay ve zahmetsiz kılması sebebiyle müşterilerin sıkça tercih ettiği bir alışveriş yöntemi haline gelmiştir.</a:t>
            </a:r>
          </a:p>
          <a:p>
            <a:endParaRPr lang="tr-TR" dirty="0"/>
          </a:p>
        </p:txBody>
      </p:sp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C727DB5F-A55F-CC64-4741-80F5C298B6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2" y="254644"/>
            <a:ext cx="5579962" cy="638922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64405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8AFD58E-8806-51EA-3D07-866E845EC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00942"/>
            <a:ext cx="5837499" cy="6123007"/>
          </a:xfrm>
        </p:spPr>
        <p:txBody>
          <a:bodyPr/>
          <a:lstStyle/>
          <a:p>
            <a:pPr marL="0" indent="0">
              <a:buNone/>
            </a:pPr>
            <a:r>
              <a:rPr lang="tr-TR" sz="3200" b="1" i="0" u="sng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Ağ Pazarlaması </a:t>
            </a:r>
          </a:p>
          <a:p>
            <a:pPr marL="0" indent="0">
              <a:buNone/>
            </a:pPr>
            <a:r>
              <a:rPr lang="tr-TR" sz="3200" b="1" i="0" u="sng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(Network Marketing)</a:t>
            </a:r>
            <a:r>
              <a:rPr lang="tr-TR" sz="3200" b="0" i="0" u="sng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 marL="0" indent="0">
              <a:buNone/>
            </a:pPr>
            <a:endParaRPr lang="tr-TR" sz="800" b="0" i="0" u="sng" dirty="0">
              <a:solidFill>
                <a:srgbClr val="0D0D0D"/>
              </a:solidFill>
              <a:effectLst/>
              <a:latin typeface="Century Gothic" panose="020B0502020202020204" pitchFamily="34" charset="0"/>
            </a:endParaRPr>
          </a:p>
          <a:p>
            <a:r>
              <a:rPr lang="tr-TR" sz="30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Ağ pazarlaması, kişisel satış temsilcilerinin ürün veya hizmetleri doğrudan tanıtıp satarken, aynı zamanda yeni satış temsilcileri oluşturarak ve onları yönlendirerek gelir elde ettiği bir pazarlama modelidir.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FBE51DF-AD21-4C8C-051B-F959BACE2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9" y="300942"/>
            <a:ext cx="5497974" cy="612300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29195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623C7A0-4DD8-F998-30A7-6AA954A31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2516"/>
            <a:ext cx="5842322" cy="6308203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tr-TR" sz="3200" b="1" i="0" u="sng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Sosyal Medya Pazarlaması</a:t>
            </a:r>
            <a:r>
              <a:rPr lang="tr-TR" sz="3200" b="0" i="0" u="sng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tr-TR" sz="800" b="0" i="0" u="sng" dirty="0">
              <a:solidFill>
                <a:srgbClr val="0D0D0D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tr-TR" sz="32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Sosyal medya platformları aracılığıyla ürün veya hizmetin tanıtımı ve satışının yapılmasıdır. Bu, reklamlar veya doğrudan mesajlaşma yoluyla gerçekleşebilir.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tr-TR" sz="1000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32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Geniş bir kitleye ulaşma imkanı sağlar.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32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Marka bilinirliği artar.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32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Etkileşim sayınız artar.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32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Rakip analizi yapabilmemizi sağlar.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32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Müşteri ilişkileriniz güçlenir.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tr-TR" sz="3000" b="0" i="0" dirty="0">
              <a:solidFill>
                <a:srgbClr val="0D0D0D"/>
              </a:solidFill>
              <a:effectLst/>
              <a:latin typeface="Söhne"/>
            </a:endParaRP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AC2399C-9EA3-C3C0-FBD6-D949F4082C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6" y="312516"/>
            <a:ext cx="5714034" cy="630820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71062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B03D6F6-D6D1-EE39-E4B2-41B8BCBF9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43068"/>
            <a:ext cx="5772873" cy="6366075"/>
          </a:xfrm>
        </p:spPr>
        <p:txBody>
          <a:bodyPr/>
          <a:lstStyle/>
          <a:p>
            <a:pPr marL="0" indent="0">
              <a:buNone/>
            </a:pPr>
            <a:r>
              <a:rPr lang="tr-TR" sz="3200" b="1" i="0" u="sng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İçerik Pazarlaması</a:t>
            </a:r>
            <a:r>
              <a:rPr lang="tr-TR" sz="3200" b="0" i="0" u="sng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 marL="0" indent="0">
              <a:buNone/>
            </a:pPr>
            <a:endParaRPr lang="tr-TR" sz="800" b="0" i="0" u="sng" dirty="0">
              <a:solidFill>
                <a:srgbClr val="0D0D0D"/>
              </a:solidFill>
              <a:effectLst/>
              <a:latin typeface="Century Gothic" panose="020B0502020202020204" pitchFamily="34" charset="0"/>
            </a:endParaRPr>
          </a:p>
          <a:p>
            <a:r>
              <a:rPr lang="tr-TR" sz="32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Değerli ve ilgi çekici içerikler oluşturarak potansiyel müşterilerin dikkatini çekmek ve onları ürün veya hizmetle ilgilenmeye teşvik etmek için kullanılan yöntemdir.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57713A6-2176-A2A8-2A70-9AB9FE79E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" y="243069"/>
            <a:ext cx="5684135" cy="636607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09921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DC1B73-672F-FC4C-5CBF-3BD350DCA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GRUP ÇALIŞMASI </a:t>
            </a: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  <a:sym typeface="Wingdings" pitchFamily="2" charset="2"/>
              </a:rPr>
              <a:t></a:t>
            </a:r>
            <a:endParaRPr lang="tr-TR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21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E82137F8-C75A-6A95-E90B-0EC7D9CB9A7A}"/>
              </a:ext>
            </a:extLst>
          </p:cNvPr>
          <p:cNvSpPr txBox="1"/>
          <p:nvPr/>
        </p:nvSpPr>
        <p:spPr>
          <a:xfrm>
            <a:off x="0" y="1725688"/>
            <a:ext cx="12192000" cy="313932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SATIŞ ve PAZARLAMADA ETKİLİ FAKTÖRLER </a:t>
            </a:r>
          </a:p>
          <a:p>
            <a:pPr algn="ctr"/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NELERDİR?</a:t>
            </a:r>
          </a:p>
        </p:txBody>
      </p:sp>
    </p:spTree>
    <p:extLst>
      <p:ext uri="{BB962C8B-B14F-4D97-AF65-F5344CB8AC3E}">
        <p14:creationId xmlns:p14="http://schemas.microsoft.com/office/powerpoint/2010/main" val="232073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586C3B-19F3-7BDC-1855-7D6044ED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 </a:t>
            </a:r>
            <a:br>
              <a:rPr lang="tr-TR" sz="4000" b="1" dirty="0">
                <a:latin typeface="Century Gothic" panose="020B0502020202020204" pitchFamily="34" charset="0"/>
              </a:rPr>
            </a:br>
            <a:endParaRPr lang="tr-TR" sz="4000" b="1" dirty="0">
              <a:latin typeface="Century Gothic" panose="020B0502020202020204" pitchFamily="34" charset="0"/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FA738ADD-ABA3-6D3E-6337-1BAB9BF2E6B2}"/>
              </a:ext>
            </a:extLst>
          </p:cNvPr>
          <p:cNvSpPr txBox="1">
            <a:spLocks/>
          </p:cNvSpPr>
          <p:nvPr/>
        </p:nvSpPr>
        <p:spPr>
          <a:xfrm>
            <a:off x="836612" y="563879"/>
            <a:ext cx="11065136" cy="5455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tr-TR" sz="3200" b="0" dirty="0">
                <a:solidFill>
                  <a:prstClr val="black"/>
                </a:solidFill>
                <a:latin typeface="Century Gothic" panose="020B0502020202020204" pitchFamily="34" charset="0"/>
              </a:rPr>
              <a:t>Ürün veya Hizmet Kalitesi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tr-TR" sz="3200" b="0" dirty="0">
                <a:solidFill>
                  <a:prstClr val="black"/>
                </a:solidFill>
                <a:latin typeface="Century Gothic" panose="020B0502020202020204" pitchFamily="34" charset="0"/>
              </a:rPr>
              <a:t>   Fiyatlandırma Stratejisi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tr-TR" sz="3200" b="0" dirty="0">
                <a:solidFill>
                  <a:prstClr val="black"/>
                </a:solidFill>
                <a:latin typeface="Century Gothic" panose="020B0502020202020204" pitchFamily="34" charset="0"/>
              </a:rPr>
              <a:t>   Pazarlama Stratejisi ve İletişimi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tr-TR" sz="3200" b="0" dirty="0">
                <a:solidFill>
                  <a:prstClr val="black"/>
                </a:solidFill>
                <a:latin typeface="Century Gothic" panose="020B0502020202020204" pitchFamily="34" charset="0"/>
              </a:rPr>
              <a:t>   Rekabet Analizi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tr-TR" sz="3200" b="0" dirty="0">
                <a:solidFill>
                  <a:prstClr val="black"/>
                </a:solidFill>
                <a:latin typeface="Century Gothic" panose="020B0502020202020204" pitchFamily="34" charset="0"/>
              </a:rPr>
              <a:t>   Dağıtım Kanalları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tr-TR" sz="3200" b="0" dirty="0">
                <a:solidFill>
                  <a:prstClr val="black"/>
                </a:solidFill>
                <a:latin typeface="Century Gothic" panose="020B0502020202020204" pitchFamily="34" charset="0"/>
              </a:rPr>
              <a:t>   Satış Ekibi ve Yetenekleri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tr-TR" sz="3200" b="0" dirty="0">
                <a:solidFill>
                  <a:prstClr val="black"/>
                </a:solidFill>
                <a:latin typeface="Century Gothic" panose="020B0502020202020204" pitchFamily="34" charset="0"/>
              </a:rPr>
              <a:t>   Marka İmajı ve Bilinirliği</a:t>
            </a:r>
          </a:p>
        </p:txBody>
      </p:sp>
    </p:spTree>
    <p:extLst>
      <p:ext uri="{BB962C8B-B14F-4D97-AF65-F5344CB8AC3E}">
        <p14:creationId xmlns:p14="http://schemas.microsoft.com/office/powerpoint/2010/main" val="22382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586C3B-19F3-7BDC-1855-7D6044ED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 </a:t>
            </a:r>
            <a:br>
              <a:rPr lang="tr-TR" sz="4000" b="1" dirty="0">
                <a:latin typeface="Century Gothic" panose="020B0502020202020204" pitchFamily="34" charset="0"/>
              </a:rPr>
            </a:br>
            <a:endParaRPr lang="tr-TR" sz="4000" b="1" dirty="0">
              <a:latin typeface="Century Gothic" panose="020B0502020202020204" pitchFamily="34" charset="0"/>
            </a:endParaRP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6CC687FF-D615-DD11-8C95-31158EAD302A}"/>
              </a:ext>
            </a:extLst>
          </p:cNvPr>
          <p:cNvSpPr txBox="1">
            <a:spLocks/>
          </p:cNvSpPr>
          <p:nvPr/>
        </p:nvSpPr>
        <p:spPr>
          <a:xfrm>
            <a:off x="836612" y="365125"/>
            <a:ext cx="10700068" cy="5654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tr-TR" sz="3200" b="0" dirty="0">
                <a:latin typeface="Century Gothic" panose="020B0502020202020204" pitchFamily="34" charset="0"/>
              </a:rPr>
              <a:t>   Müşteri İhtiyaçlarını ve Taleplerini Anlama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tr-TR" sz="3200" b="0" dirty="0">
                <a:latin typeface="Century Gothic" panose="020B0502020202020204" pitchFamily="34" charset="0"/>
              </a:rPr>
              <a:t>   Veri Analizi ve Pazar Araştırmaları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tr-TR" sz="3200" b="0" dirty="0">
                <a:latin typeface="Century Gothic" panose="020B0502020202020204" pitchFamily="34" charset="0"/>
              </a:rPr>
              <a:t>   Satış ve İndirim Kampanyaları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tr-TR" sz="3200" b="0" dirty="0">
                <a:latin typeface="Century Gothic" panose="020B0502020202020204" pitchFamily="34" charset="0"/>
              </a:rPr>
              <a:t>   Müşteri Geri Bildirimleri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tr-TR" sz="3200" b="0" dirty="0">
                <a:latin typeface="Century Gothic" panose="020B0502020202020204" pitchFamily="34" charset="0"/>
              </a:rPr>
              <a:t>   Sosyal ve Kültürel Faktörler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tr-TR" sz="3200" b="0" dirty="0">
                <a:latin typeface="Century Gothic" panose="020B0502020202020204" pitchFamily="34" charset="0"/>
              </a:rPr>
              <a:t>   Teknolojik Gelişmeler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tr-TR" sz="3200" b="0" dirty="0">
                <a:latin typeface="Century Gothic" panose="020B0502020202020204" pitchFamily="34" charset="0"/>
              </a:rPr>
              <a:t>   Satış Sonrası Hizmetler</a:t>
            </a:r>
          </a:p>
        </p:txBody>
      </p:sp>
    </p:spTree>
    <p:extLst>
      <p:ext uri="{BB962C8B-B14F-4D97-AF65-F5344CB8AC3E}">
        <p14:creationId xmlns:p14="http://schemas.microsoft.com/office/powerpoint/2010/main" val="55012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0A5648E5-30F5-31BA-6EB4-F682EDD7A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r="8912"/>
          <a:stretch/>
        </p:blipFill>
        <p:spPr>
          <a:xfrm>
            <a:off x="995424" y="0"/>
            <a:ext cx="10104698" cy="6858000"/>
          </a:xfrm>
        </p:spPr>
      </p:pic>
    </p:spTree>
    <p:extLst>
      <p:ext uri="{BB962C8B-B14F-4D97-AF65-F5344CB8AC3E}">
        <p14:creationId xmlns:p14="http://schemas.microsoft.com/office/powerpoint/2010/main" val="142689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FBF9F1-FF71-E009-8C21-23F71BB8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2" y="-11370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>
                <a:latin typeface="Century Gothic" panose="020B0502020202020204" pitchFamily="34" charset="0"/>
              </a:rPr>
              <a:t>İçerik;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D494DA-1957-F9E3-04B1-BDD25550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02" y="1211858"/>
            <a:ext cx="11338196" cy="571758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tr-TR" sz="3200" dirty="0">
                <a:latin typeface="Century Gothic" panose="020B0502020202020204" pitchFamily="34" charset="0"/>
              </a:rPr>
              <a:t>Satış ve Pazarlama Nedir?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tr-TR" sz="3200" dirty="0">
                <a:latin typeface="Century Gothic" panose="020B0502020202020204" pitchFamily="34" charset="0"/>
              </a:rPr>
              <a:t>Satış ve Pazarlama Arasındaki Farklar Nelerdir?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tr-TR" sz="3200" dirty="0">
                <a:latin typeface="Century Gothic" panose="020B0502020202020204" pitchFamily="34" charset="0"/>
              </a:rPr>
              <a:t>Ürünü Satışa Sunmak İçin İzlenecek Adımlar Nelerdir?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tr-TR" sz="3200" dirty="0">
                <a:latin typeface="Century Gothic" panose="020B0502020202020204" pitchFamily="34" charset="0"/>
              </a:rPr>
              <a:t>Satış ve Pazarlama Yöntemleri Nelerdir?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tr-TR" sz="3200" dirty="0">
                <a:latin typeface="Century Gothic" panose="020B0502020202020204" pitchFamily="34" charset="0"/>
              </a:rPr>
              <a:t>Satış ve Pazarlamada Etkili Faktörler Nelerdir?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tr-TR" sz="3200" dirty="0">
                <a:latin typeface="Century Gothic" panose="020B0502020202020204" pitchFamily="34" charset="0"/>
              </a:rPr>
              <a:t>Müşteri Memnuniyeti Nedir? Etkileyen Faktörler Nelerdir?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tr-TR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tr-TR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B3EE2D0-9316-01F2-1818-541E69F3E63A}"/>
              </a:ext>
            </a:extLst>
          </p:cNvPr>
          <p:cNvSpPr txBox="1">
            <a:spLocks/>
          </p:cNvSpPr>
          <p:nvPr/>
        </p:nvSpPr>
        <p:spPr>
          <a:xfrm>
            <a:off x="6357258" y="802089"/>
            <a:ext cx="6415308" cy="5717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tr-T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E82137F8-C75A-6A95-E90B-0EC7D9CB9A7A}"/>
              </a:ext>
            </a:extLst>
          </p:cNvPr>
          <p:cNvSpPr txBox="1"/>
          <p:nvPr/>
        </p:nvSpPr>
        <p:spPr>
          <a:xfrm>
            <a:off x="0" y="1339338"/>
            <a:ext cx="12192000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MÜŞTERİ </a:t>
            </a:r>
            <a:r>
              <a:rPr lang="tr-TR" sz="6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MEMNUNİYETi</a:t>
            </a: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NEDİR? </a:t>
            </a:r>
          </a:p>
          <a:p>
            <a:pPr algn="ctr"/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ETKİLEYEN FAKTÖRLER NELERDİR?</a:t>
            </a:r>
          </a:p>
          <a:p>
            <a:pPr algn="ctr"/>
            <a:endParaRPr lang="tr-TR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92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586C3B-19F3-7BDC-1855-7D6044ED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 </a:t>
            </a:r>
            <a:br>
              <a:rPr lang="tr-TR" sz="4000" b="1" dirty="0">
                <a:latin typeface="Century Gothic" panose="020B0502020202020204" pitchFamily="34" charset="0"/>
              </a:rPr>
            </a:br>
            <a:endParaRPr lang="tr-TR" sz="4000" b="1" dirty="0">
              <a:latin typeface="Century Gothic" panose="020B0502020202020204" pitchFamily="34" charset="0"/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FA738ADD-ABA3-6D3E-6337-1BAB9BF2E6B2}"/>
              </a:ext>
            </a:extLst>
          </p:cNvPr>
          <p:cNvSpPr txBox="1">
            <a:spLocks/>
          </p:cNvSpPr>
          <p:nvPr/>
        </p:nvSpPr>
        <p:spPr>
          <a:xfrm>
            <a:off x="558742" y="336711"/>
            <a:ext cx="11319857" cy="5931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3200" b="0" dirty="0">
                <a:latin typeface="Century Gothic" panose="020B0502020202020204" pitchFamily="34" charset="0"/>
              </a:rPr>
              <a:t>Ürünün kalitesi,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3200" b="0" dirty="0">
                <a:latin typeface="Century Gothic" panose="020B0502020202020204" pitchFamily="34" charset="0"/>
              </a:rPr>
              <a:t>Ürün fiyatının ulaşılabilir olması,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3200" b="0" dirty="0">
                <a:latin typeface="Century Gothic" panose="020B0502020202020204" pitchFamily="34" charset="0"/>
              </a:rPr>
              <a:t>Satış sonrası hizmetlerin müşteriye hitap edebilmesi, (iptal/iade/değişiklik)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3200" b="0" dirty="0">
                <a:latin typeface="Century Gothic" panose="020B0502020202020204" pitchFamily="34" charset="0"/>
              </a:rPr>
              <a:t>Ürünlerin bulunabilirliği ve ulaşılabilirliği,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3200" b="0" dirty="0">
                <a:latin typeface="Century Gothic" panose="020B0502020202020204" pitchFamily="34" charset="0"/>
              </a:rPr>
              <a:t>Müşterinin ihtiyaçlarının göz önünde bulundurulması,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3200" b="0" dirty="0">
                <a:latin typeface="Century Gothic" panose="020B0502020202020204" pitchFamily="34" charset="0"/>
              </a:rPr>
              <a:t>Güvenilir hizmet anlayışının olması,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3200" b="0" dirty="0">
                <a:latin typeface="Century Gothic" panose="020B0502020202020204" pitchFamily="34" charset="0"/>
              </a:rPr>
              <a:t>Çalışanların müşterilere karşı davranışları,</a:t>
            </a:r>
          </a:p>
        </p:txBody>
      </p:sp>
    </p:spTree>
    <p:extLst>
      <p:ext uri="{BB962C8B-B14F-4D97-AF65-F5344CB8AC3E}">
        <p14:creationId xmlns:p14="http://schemas.microsoft.com/office/powerpoint/2010/main" val="36901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586C3B-19F3-7BDC-1855-7D6044ED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 </a:t>
            </a:r>
            <a:br>
              <a:rPr lang="tr-TR" sz="4000" b="1" dirty="0">
                <a:latin typeface="Century Gothic" panose="020B0502020202020204" pitchFamily="34" charset="0"/>
              </a:rPr>
            </a:br>
            <a:endParaRPr lang="tr-TR" sz="4000" b="1" dirty="0">
              <a:latin typeface="Century Gothic" panose="020B0502020202020204" pitchFamily="34" charset="0"/>
            </a:endParaRP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FA738ADD-ABA3-6D3E-6337-1BAB9BF2E6B2}"/>
              </a:ext>
            </a:extLst>
          </p:cNvPr>
          <p:cNvSpPr txBox="1">
            <a:spLocks/>
          </p:cNvSpPr>
          <p:nvPr/>
        </p:nvSpPr>
        <p:spPr>
          <a:xfrm>
            <a:off x="526472" y="365125"/>
            <a:ext cx="11375275" cy="62903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3200" b="0" dirty="0">
                <a:latin typeface="Century Gothic" panose="020B0502020202020204" pitchFamily="34" charset="0"/>
              </a:rPr>
              <a:t>Ürünün ya da hizmetin dijital kanallar üzerinden ulaşılabilirliği,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3200" b="0" dirty="0">
                <a:latin typeface="Century Gothic" panose="020B0502020202020204" pitchFamily="34" charset="0"/>
              </a:rPr>
              <a:t>İtibar yönetimine gösterilen özen,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3200" b="0" dirty="0">
                <a:latin typeface="Century Gothic" panose="020B0502020202020204" pitchFamily="34" charset="0"/>
              </a:rPr>
              <a:t>Müşterilerin özelliklerini, ihtiyaçlarını ve beklentilerini anlayabiliyor olmak,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3200" b="0" dirty="0">
                <a:latin typeface="Century Gothic" panose="020B0502020202020204" pitchFamily="34" charset="0"/>
              </a:rPr>
              <a:t>Tutulabilir sözlerin verilebilmesi,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3200" b="0" dirty="0">
                <a:latin typeface="Century Gothic" panose="020B0502020202020204" pitchFamily="34" charset="0"/>
              </a:rPr>
              <a:t>Markanın müşterilerine karşı dürüst ve şeffaf olabilmesi,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3200" b="0" dirty="0">
                <a:latin typeface="Century Gothic" panose="020B0502020202020204" pitchFamily="34" charset="0"/>
              </a:rPr>
              <a:t>Müşteri geri bildirimlerinin dikkate alınmasıdır.</a:t>
            </a:r>
          </a:p>
          <a:p>
            <a:endParaRPr lang="tr-TR" sz="3200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0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4F640C-3D55-0024-2FEA-5B8C03A57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tr-TR" sz="6000" b="0" i="0" dirty="0">
                <a:solidFill>
                  <a:srgbClr val="0D0D0D"/>
                </a:solidFill>
                <a:effectLst/>
                <a:latin typeface="Söhne"/>
              </a:rPr>
              <a:t>Satış, ihtiyaçları keşfetmek;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tr-TR" sz="6000" b="0" i="0" dirty="0">
                <a:solidFill>
                  <a:srgbClr val="0D0D0D"/>
                </a:solidFill>
                <a:effectLst/>
                <a:latin typeface="Söhne"/>
              </a:rPr>
              <a:t>pazarlama, çözümler sunmaktır.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tr-TR" sz="6000" b="0" i="0" dirty="0">
                <a:solidFill>
                  <a:srgbClr val="0D0D0D"/>
                </a:solidFill>
                <a:effectLst/>
                <a:latin typeface="Söhne"/>
              </a:rPr>
              <a:t>İkisi bir araya geldiğinde ise müşteri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tr-TR" sz="6000" b="0" i="0" dirty="0">
                <a:solidFill>
                  <a:srgbClr val="0D0D0D"/>
                </a:solidFill>
                <a:effectLst/>
                <a:latin typeface="Söhne"/>
              </a:rPr>
              <a:t>memnuniyeti doğar.</a:t>
            </a:r>
            <a:endParaRPr lang="tr-TR" sz="11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etin kutusu 31">
            <a:extLst>
              <a:ext uri="{FF2B5EF4-FFF2-40B4-BE49-F238E27FC236}">
                <a16:creationId xmlns:a16="http://schemas.microsoft.com/office/drawing/2014/main" id="{875DE483-9FDC-7E13-1E8E-A316B606AFFA}"/>
              </a:ext>
            </a:extLst>
          </p:cNvPr>
          <p:cNvSpPr txBox="1"/>
          <p:nvPr/>
        </p:nvSpPr>
        <p:spPr>
          <a:xfrm>
            <a:off x="1663700" y="2812664"/>
            <a:ext cx="8864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latin typeface="Century Gothic" panose="020B0502020202020204" pitchFamily="34" charset="0"/>
              </a:rPr>
              <a:t>Teşekkür Ederim </a:t>
            </a:r>
            <a:r>
              <a:rPr lang="tr-TR" sz="6000" b="1" dirty="0">
                <a:latin typeface="Century Gothic" panose="020B0502020202020204" pitchFamily="34" charset="0"/>
                <a:sym typeface="Wingdings" pitchFamily="2" charset="2"/>
              </a:rPr>
              <a:t></a:t>
            </a:r>
            <a:endParaRPr lang="tr-TR" sz="6000" b="1" dirty="0">
              <a:latin typeface="Century Gothic" panose="020B0502020202020204" pitchFamily="34" charset="0"/>
            </a:endParaRP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9C43A603-2BC6-2603-7D2B-BD52084513D5}"/>
              </a:ext>
            </a:extLst>
          </p:cNvPr>
          <p:cNvSpPr txBox="1"/>
          <p:nvPr/>
        </p:nvSpPr>
        <p:spPr>
          <a:xfrm>
            <a:off x="1977500" y="4295397"/>
            <a:ext cx="7924800" cy="1475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tr-TR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Esra Tennur ERDEN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eerden@amesia.com.tr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F29AB66-F2FF-5AE8-1E5F-2B0EE3E86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23" y="615292"/>
            <a:ext cx="3415553" cy="159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3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E82137F8-C75A-6A95-E90B-0EC7D9CB9A7A}"/>
              </a:ext>
            </a:extLst>
          </p:cNvPr>
          <p:cNvSpPr txBox="1"/>
          <p:nvPr/>
        </p:nvSpPr>
        <p:spPr>
          <a:xfrm>
            <a:off x="0" y="2190717"/>
            <a:ext cx="121920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SATIŞ ve PAZARLAMA </a:t>
            </a:r>
          </a:p>
          <a:p>
            <a:pPr algn="ctr"/>
            <a:r>
              <a:rPr lang="tr-TR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NEDİR?</a:t>
            </a:r>
          </a:p>
        </p:txBody>
      </p:sp>
    </p:spTree>
    <p:extLst>
      <p:ext uri="{BB962C8B-B14F-4D97-AF65-F5344CB8AC3E}">
        <p14:creationId xmlns:p14="http://schemas.microsoft.com/office/powerpoint/2010/main" val="123568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44CCE5A3-7CF6-6809-670C-208A93E23A10}"/>
              </a:ext>
            </a:extLst>
          </p:cNvPr>
          <p:cNvSpPr txBox="1"/>
          <p:nvPr/>
        </p:nvSpPr>
        <p:spPr>
          <a:xfrm>
            <a:off x="740780" y="740780"/>
            <a:ext cx="1091492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3200" b="1" i="0" dirty="0">
              <a:solidFill>
                <a:srgbClr val="0D0D0D"/>
              </a:solidFill>
              <a:effectLst/>
              <a:latin typeface="Century Gothic" panose="020B0502020202020204" pitchFamily="34" charset="0"/>
            </a:endParaRPr>
          </a:p>
          <a:p>
            <a:endParaRPr lang="tr-TR" b="1" i="0" dirty="0">
              <a:solidFill>
                <a:srgbClr val="0D0D0D"/>
              </a:solidFill>
              <a:effectLst/>
              <a:latin typeface="Century Gothic" panose="020B0502020202020204" pitchFamily="34" charset="0"/>
            </a:endParaRPr>
          </a:p>
          <a:p>
            <a:r>
              <a:rPr lang="tr-TR" sz="3200" b="1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Satış</a:t>
            </a:r>
            <a:r>
              <a:rPr lang="tr-TR" sz="32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, bir ürünün veya hizmetin doğrudan tüketicilere sunulması ve onların bu ürünü satın alması sürecidir.</a:t>
            </a:r>
            <a:endParaRPr lang="tr-TR" sz="3200" b="1" i="0" dirty="0">
              <a:solidFill>
                <a:srgbClr val="0D0D0D"/>
              </a:solidFill>
              <a:effectLst/>
              <a:latin typeface="Century Gothic" panose="020B0502020202020204" pitchFamily="34" charset="0"/>
            </a:endParaRPr>
          </a:p>
          <a:p>
            <a:endParaRPr lang="tr-TR" sz="3200" b="1" i="0" dirty="0">
              <a:solidFill>
                <a:srgbClr val="0D0D0D"/>
              </a:solidFill>
              <a:effectLst/>
              <a:latin typeface="Century Gothic" panose="020B0502020202020204" pitchFamily="34" charset="0"/>
            </a:endParaRPr>
          </a:p>
          <a:p>
            <a:r>
              <a:rPr lang="tr-TR" sz="3200" b="1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Pazarlama ise,</a:t>
            </a:r>
            <a:r>
              <a:rPr lang="tr-TR" sz="32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 daha kapsamlı bir süreç olup bir ürün veya hizmetin tüketicilere tanıtılmasını, hedef kitlenin belirlenmesini, fiyatlandırma politikalarının oluşturulmasını, dağıtım kanallarının belirlenmesini ve tanıtım faaliyetlerinin gerçekleştirilmesini içerir</a:t>
            </a:r>
            <a:r>
              <a:rPr lang="tr-TR" sz="18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8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659A777-D805-0751-FDA3-9A26D4C18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2474" r="3288" b="2131"/>
          <a:stretch/>
        </p:blipFill>
        <p:spPr>
          <a:xfrm>
            <a:off x="2343259" y="0"/>
            <a:ext cx="7505482" cy="6858000"/>
          </a:xfrm>
        </p:spPr>
      </p:pic>
    </p:spTree>
    <p:extLst>
      <p:ext uri="{BB962C8B-B14F-4D97-AF65-F5344CB8AC3E}">
        <p14:creationId xmlns:p14="http://schemas.microsoft.com/office/powerpoint/2010/main" val="5312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E82137F8-C75A-6A95-E90B-0EC7D9CB9A7A}"/>
              </a:ext>
            </a:extLst>
          </p:cNvPr>
          <p:cNvSpPr txBox="1"/>
          <p:nvPr/>
        </p:nvSpPr>
        <p:spPr>
          <a:xfrm>
            <a:off x="107576" y="1758029"/>
            <a:ext cx="12192000" cy="313932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SATIŞ ve PAZARLAMA ARASINDAKİ FARKLAR NELERDİR?</a:t>
            </a:r>
          </a:p>
        </p:txBody>
      </p:sp>
    </p:spTree>
    <p:extLst>
      <p:ext uri="{BB962C8B-B14F-4D97-AF65-F5344CB8AC3E}">
        <p14:creationId xmlns:p14="http://schemas.microsoft.com/office/powerpoint/2010/main" val="410234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2310D366-B063-FEED-5E24-5479D040AE0F}"/>
              </a:ext>
            </a:extLst>
          </p:cNvPr>
          <p:cNvSpPr/>
          <p:nvPr/>
        </p:nvSpPr>
        <p:spPr>
          <a:xfrm>
            <a:off x="545940" y="309622"/>
            <a:ext cx="5171953" cy="8922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PAZARLAMA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408DB4E3-52B4-70CA-3251-1EEF464B1C93}"/>
              </a:ext>
            </a:extLst>
          </p:cNvPr>
          <p:cNvSpPr/>
          <p:nvPr/>
        </p:nvSpPr>
        <p:spPr>
          <a:xfrm>
            <a:off x="6474107" y="337599"/>
            <a:ext cx="5171953" cy="88835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SATIŞ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57E82BD3-4B57-0877-F809-2B65E2A6305A}"/>
              </a:ext>
            </a:extLst>
          </p:cNvPr>
          <p:cNvSpPr/>
          <p:nvPr/>
        </p:nvSpPr>
        <p:spPr>
          <a:xfrm>
            <a:off x="281651" y="1543289"/>
            <a:ext cx="5725610" cy="748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Firmanın anlama yeteneğidir.</a:t>
            </a: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42002AD0-211F-22FA-D091-4E632A993CEF}"/>
              </a:ext>
            </a:extLst>
          </p:cNvPr>
          <p:cNvSpPr/>
          <p:nvPr/>
        </p:nvSpPr>
        <p:spPr>
          <a:xfrm>
            <a:off x="6159661" y="1535582"/>
            <a:ext cx="5725610" cy="744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Bir firmanın anlatma yeteneğidir.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A7F59E03-A67B-9C4E-DA60-918D376A34D1}"/>
              </a:ext>
            </a:extLst>
          </p:cNvPr>
          <p:cNvSpPr/>
          <p:nvPr/>
        </p:nvSpPr>
        <p:spPr>
          <a:xfrm>
            <a:off x="6184741" y="2822717"/>
            <a:ext cx="5725610" cy="740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Eylemdir.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D1AF54BE-DF3F-A0B0-16B0-334CBE86AC9F}"/>
              </a:ext>
            </a:extLst>
          </p:cNvPr>
          <p:cNvSpPr/>
          <p:nvPr/>
        </p:nvSpPr>
        <p:spPr>
          <a:xfrm>
            <a:off x="6184741" y="4167437"/>
            <a:ext cx="5725610" cy="740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Bir ürün ile somut halde başlar.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92268EDE-EBFE-E043-26AE-5CDF973FD1AC}"/>
              </a:ext>
            </a:extLst>
          </p:cNvPr>
          <p:cNvSpPr/>
          <p:nvPr/>
        </p:nvSpPr>
        <p:spPr>
          <a:xfrm>
            <a:off x="281651" y="2808101"/>
            <a:ext cx="5725610" cy="771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Planlamadır.</a:t>
            </a: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F537C5AC-AE96-1C5F-DFD1-D1C056096C99}"/>
              </a:ext>
            </a:extLst>
          </p:cNvPr>
          <p:cNvSpPr/>
          <p:nvPr/>
        </p:nvSpPr>
        <p:spPr>
          <a:xfrm>
            <a:off x="306729" y="4168230"/>
            <a:ext cx="5725610" cy="748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Ürün olmadan soyut halde başlar.</a:t>
            </a:r>
          </a:p>
        </p:txBody>
      </p:sp>
      <p:sp>
        <p:nvSpPr>
          <p:cNvPr id="34" name="Ok: Aşağı 33">
            <a:extLst>
              <a:ext uri="{FF2B5EF4-FFF2-40B4-BE49-F238E27FC236}">
                <a16:creationId xmlns:a16="http://schemas.microsoft.com/office/drawing/2014/main" id="{61C3E754-3A73-F079-96D5-5341C8DD4748}"/>
              </a:ext>
            </a:extLst>
          </p:cNvPr>
          <p:cNvSpPr/>
          <p:nvPr/>
        </p:nvSpPr>
        <p:spPr>
          <a:xfrm>
            <a:off x="2970836" y="2429461"/>
            <a:ext cx="173620" cy="254643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Ok: Aşağı 34">
            <a:extLst>
              <a:ext uri="{FF2B5EF4-FFF2-40B4-BE49-F238E27FC236}">
                <a16:creationId xmlns:a16="http://schemas.microsoft.com/office/drawing/2014/main" id="{9CD3951F-7792-836A-E641-702948C51DA6}"/>
              </a:ext>
            </a:extLst>
          </p:cNvPr>
          <p:cNvSpPr/>
          <p:nvPr/>
        </p:nvSpPr>
        <p:spPr>
          <a:xfrm>
            <a:off x="2954438" y="3723309"/>
            <a:ext cx="173620" cy="254643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Ok: Aşağı 35">
            <a:extLst>
              <a:ext uri="{FF2B5EF4-FFF2-40B4-BE49-F238E27FC236}">
                <a16:creationId xmlns:a16="http://schemas.microsoft.com/office/drawing/2014/main" id="{07382F8B-63E9-71C0-7E7C-CC7B466D842E}"/>
              </a:ext>
            </a:extLst>
          </p:cNvPr>
          <p:cNvSpPr/>
          <p:nvPr/>
        </p:nvSpPr>
        <p:spPr>
          <a:xfrm>
            <a:off x="2954438" y="5054401"/>
            <a:ext cx="173620" cy="254643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Ok: Aşağı 36">
            <a:extLst>
              <a:ext uri="{FF2B5EF4-FFF2-40B4-BE49-F238E27FC236}">
                <a16:creationId xmlns:a16="http://schemas.microsoft.com/office/drawing/2014/main" id="{FE6C9A9E-8CDE-D1F1-D46A-1FC35DC0644C}"/>
              </a:ext>
            </a:extLst>
          </p:cNvPr>
          <p:cNvSpPr/>
          <p:nvPr/>
        </p:nvSpPr>
        <p:spPr>
          <a:xfrm>
            <a:off x="8957842" y="2423185"/>
            <a:ext cx="173620" cy="254643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Ok: Aşağı 37">
            <a:extLst>
              <a:ext uri="{FF2B5EF4-FFF2-40B4-BE49-F238E27FC236}">
                <a16:creationId xmlns:a16="http://schemas.microsoft.com/office/drawing/2014/main" id="{234921AB-4D03-A2D2-60AE-5D9B8EDAFA46}"/>
              </a:ext>
            </a:extLst>
          </p:cNvPr>
          <p:cNvSpPr/>
          <p:nvPr/>
        </p:nvSpPr>
        <p:spPr>
          <a:xfrm>
            <a:off x="8960736" y="3734642"/>
            <a:ext cx="173620" cy="254643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3D6A1B20-6CEE-DFF2-DF98-F30A06C69016}"/>
              </a:ext>
            </a:extLst>
          </p:cNvPr>
          <p:cNvSpPr/>
          <p:nvPr/>
        </p:nvSpPr>
        <p:spPr>
          <a:xfrm>
            <a:off x="306729" y="5505396"/>
            <a:ext cx="5725610" cy="748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Ürünü satılabilir hale getirir.</a:t>
            </a: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581BC3DC-E066-2399-B6CB-4913EF8AB62F}"/>
              </a:ext>
            </a:extLst>
          </p:cNvPr>
          <p:cNvSpPr/>
          <p:nvPr/>
        </p:nvSpPr>
        <p:spPr>
          <a:xfrm>
            <a:off x="6159661" y="5514076"/>
            <a:ext cx="5725610" cy="7398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Ürünü satar.</a:t>
            </a:r>
          </a:p>
        </p:txBody>
      </p:sp>
      <p:sp>
        <p:nvSpPr>
          <p:cNvPr id="41" name="Ok: Aşağı 40">
            <a:extLst>
              <a:ext uri="{FF2B5EF4-FFF2-40B4-BE49-F238E27FC236}">
                <a16:creationId xmlns:a16="http://schemas.microsoft.com/office/drawing/2014/main" id="{A060A1E3-0594-55DA-E358-6E1046FECC46}"/>
              </a:ext>
            </a:extLst>
          </p:cNvPr>
          <p:cNvSpPr/>
          <p:nvPr/>
        </p:nvSpPr>
        <p:spPr>
          <a:xfrm>
            <a:off x="8960736" y="5081281"/>
            <a:ext cx="173620" cy="254643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78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B51536BF-7E09-F49D-7807-E771F7F5579E}"/>
              </a:ext>
            </a:extLst>
          </p:cNvPr>
          <p:cNvSpPr/>
          <p:nvPr/>
        </p:nvSpPr>
        <p:spPr>
          <a:xfrm>
            <a:off x="281651" y="1620457"/>
            <a:ext cx="5725610" cy="12272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Ürünün hangi hedef kitleye, hangi fiyatla satılacağını belirler.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0E15EAD-005F-9333-B22D-107C47E3CAC5}"/>
              </a:ext>
            </a:extLst>
          </p:cNvPr>
          <p:cNvSpPr/>
          <p:nvPr/>
        </p:nvSpPr>
        <p:spPr>
          <a:xfrm>
            <a:off x="545940" y="309622"/>
            <a:ext cx="5171953" cy="89221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PAZARLAMA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627D2DA-9EB9-E219-456D-E42B609B23CB}"/>
              </a:ext>
            </a:extLst>
          </p:cNvPr>
          <p:cNvSpPr/>
          <p:nvPr/>
        </p:nvSpPr>
        <p:spPr>
          <a:xfrm>
            <a:off x="6474107" y="337599"/>
            <a:ext cx="5171953" cy="88835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SATIŞ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7EF62BFE-24BB-684B-5F54-8C37B2A2CB08}"/>
              </a:ext>
            </a:extLst>
          </p:cNvPr>
          <p:cNvSpPr/>
          <p:nvPr/>
        </p:nvSpPr>
        <p:spPr>
          <a:xfrm>
            <a:off x="6184739" y="1620457"/>
            <a:ext cx="5725610" cy="1227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Ürünün hitap ettiği kitleye ve pazarlamanın belirlediği fiyata göre ürünün satışını yapar.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9EAB9577-11C0-89E9-3246-9A22D1F3D128}"/>
              </a:ext>
            </a:extLst>
          </p:cNvPr>
          <p:cNvSpPr/>
          <p:nvPr/>
        </p:nvSpPr>
        <p:spPr>
          <a:xfrm>
            <a:off x="281651" y="3340978"/>
            <a:ext cx="5725610" cy="1103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Müşteriyi ürüne getirir.</a:t>
            </a:r>
          </a:p>
        </p:txBody>
      </p:sp>
      <p:sp>
        <p:nvSpPr>
          <p:cNvPr id="13" name="Ok: Aşağı 12">
            <a:extLst>
              <a:ext uri="{FF2B5EF4-FFF2-40B4-BE49-F238E27FC236}">
                <a16:creationId xmlns:a16="http://schemas.microsoft.com/office/drawing/2014/main" id="{D1062023-41B2-8122-AE0F-C2BCF573A57F}"/>
              </a:ext>
            </a:extLst>
          </p:cNvPr>
          <p:cNvSpPr/>
          <p:nvPr/>
        </p:nvSpPr>
        <p:spPr>
          <a:xfrm>
            <a:off x="3040283" y="2967018"/>
            <a:ext cx="173620" cy="254643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Aşağı 13">
            <a:extLst>
              <a:ext uri="{FF2B5EF4-FFF2-40B4-BE49-F238E27FC236}">
                <a16:creationId xmlns:a16="http://schemas.microsoft.com/office/drawing/2014/main" id="{F917565F-CCFD-8524-977B-33AC8FD04337}"/>
              </a:ext>
            </a:extLst>
          </p:cNvPr>
          <p:cNvSpPr/>
          <p:nvPr/>
        </p:nvSpPr>
        <p:spPr>
          <a:xfrm>
            <a:off x="9027291" y="2963278"/>
            <a:ext cx="173620" cy="254643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Aşağı 14">
            <a:extLst>
              <a:ext uri="{FF2B5EF4-FFF2-40B4-BE49-F238E27FC236}">
                <a16:creationId xmlns:a16="http://schemas.microsoft.com/office/drawing/2014/main" id="{92B07F42-E45A-0814-F1A4-0A3C1EF221B7}"/>
              </a:ext>
            </a:extLst>
          </p:cNvPr>
          <p:cNvSpPr/>
          <p:nvPr/>
        </p:nvSpPr>
        <p:spPr>
          <a:xfrm>
            <a:off x="3040283" y="4602029"/>
            <a:ext cx="173620" cy="254643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2243B8D2-8A82-14A0-7DC7-84F9D9A0C1D0}"/>
              </a:ext>
            </a:extLst>
          </p:cNvPr>
          <p:cNvSpPr/>
          <p:nvPr/>
        </p:nvSpPr>
        <p:spPr>
          <a:xfrm>
            <a:off x="6184739" y="3340978"/>
            <a:ext cx="5725610" cy="11036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Ürünü müşteriye götürür.</a:t>
            </a:r>
          </a:p>
        </p:txBody>
      </p:sp>
      <p:sp>
        <p:nvSpPr>
          <p:cNvPr id="17" name="Ok: Aşağı 16">
            <a:extLst>
              <a:ext uri="{FF2B5EF4-FFF2-40B4-BE49-F238E27FC236}">
                <a16:creationId xmlns:a16="http://schemas.microsoft.com/office/drawing/2014/main" id="{E2843363-5FDA-7A95-EF22-F99E1A445A95}"/>
              </a:ext>
            </a:extLst>
          </p:cNvPr>
          <p:cNvSpPr/>
          <p:nvPr/>
        </p:nvSpPr>
        <p:spPr>
          <a:xfrm>
            <a:off x="9017645" y="4602029"/>
            <a:ext cx="173620" cy="254643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8B485B69-1038-2D99-3432-D254E35EAB63}"/>
              </a:ext>
            </a:extLst>
          </p:cNvPr>
          <p:cNvSpPr/>
          <p:nvPr/>
        </p:nvSpPr>
        <p:spPr>
          <a:xfrm>
            <a:off x="281651" y="4997841"/>
            <a:ext cx="5725610" cy="1229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Ürünü, fiyatı, bulunurluğu ve bilinirliği şekillendirir.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65959387-99DE-3AEE-649F-1976E27FF165}"/>
              </a:ext>
            </a:extLst>
          </p:cNvPr>
          <p:cNvSpPr/>
          <p:nvPr/>
        </p:nvSpPr>
        <p:spPr>
          <a:xfrm>
            <a:off x="6184739" y="4997841"/>
            <a:ext cx="5725610" cy="1229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Ürünün belirlenen fiyat listesi, kampanya koşulları ve tanıtımlarla satışını yapar.</a:t>
            </a:r>
          </a:p>
        </p:txBody>
      </p:sp>
    </p:spTree>
    <p:extLst>
      <p:ext uri="{BB962C8B-B14F-4D97-AF65-F5344CB8AC3E}">
        <p14:creationId xmlns:p14="http://schemas.microsoft.com/office/powerpoint/2010/main" val="1474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14076</TotalTime>
  <Words>2117</Words>
  <Application>Microsoft Office PowerPoint</Application>
  <PresentationFormat>Geniş ekran</PresentationFormat>
  <Paragraphs>259</Paragraphs>
  <Slides>34</Slides>
  <Notes>30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Google Sans</vt:lpstr>
      <vt:lpstr>Poppins</vt:lpstr>
      <vt:lpstr>Söhne</vt:lpstr>
      <vt:lpstr>ui-sans-serif</vt:lpstr>
      <vt:lpstr>Wingdings</vt:lpstr>
      <vt:lpstr>Office Teması</vt:lpstr>
      <vt:lpstr> </vt:lpstr>
      <vt:lpstr>PowerPoint Sunusu</vt:lpstr>
      <vt:lpstr>İçerik;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</vt:lpstr>
      <vt:lpstr>  </vt:lpstr>
      <vt:lpstr>PowerPoint Sunusu</vt:lpstr>
      <vt:lpstr>PowerPoint Sunusu</vt:lpstr>
      <vt:lpstr>  </vt:lpstr>
      <vt:lpstr> 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Pc</cp:lastModifiedBy>
  <cp:revision>140</cp:revision>
  <dcterms:created xsi:type="dcterms:W3CDTF">2023-04-03T12:18:59Z</dcterms:created>
  <dcterms:modified xsi:type="dcterms:W3CDTF">2024-06-06T11:35:25Z</dcterms:modified>
</cp:coreProperties>
</file>