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78" r:id="rId7"/>
    <p:sldId id="262" r:id="rId8"/>
    <p:sldId id="279" r:id="rId9"/>
    <p:sldId id="263" r:id="rId10"/>
    <p:sldId id="280" r:id="rId11"/>
    <p:sldId id="281" r:id="rId12"/>
    <p:sldId id="264" r:id="rId13"/>
    <p:sldId id="282" r:id="rId14"/>
    <p:sldId id="283" r:id="rId15"/>
    <p:sldId id="266" r:id="rId16"/>
    <p:sldId id="287" r:id="rId17"/>
    <p:sldId id="284" r:id="rId18"/>
    <p:sldId id="288" r:id="rId19"/>
    <p:sldId id="269" r:id="rId20"/>
    <p:sldId id="270" r:id="rId21"/>
    <p:sldId id="276" r:id="rId22"/>
    <p:sldId id="272" r:id="rId23"/>
    <p:sldId id="274" r:id="rId24"/>
    <p:sldId id="285" r:id="rId25"/>
    <p:sldId id="286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059" autoAdjust="0"/>
  </p:normalViewPr>
  <p:slideViewPr>
    <p:cSldViewPr snapToGrid="0">
      <p:cViewPr varScale="1">
        <p:scale>
          <a:sx n="55" d="100"/>
          <a:sy n="55" d="100"/>
        </p:scale>
        <p:origin x="13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87255-3C22-42A0-8447-15C5ADA35387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345CE-CDF9-49BE-8576-E4BF0203E0F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02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>
                <a:latin typeface="Century Gothic" panose="020B0502020202020204" pitchFamily="34" charset="0"/>
              </a:rPr>
              <a:t> KADIN OLARAK YAPMAK İSTEYİP DE  YAPAMADIĞINIZ ŞEYLER NELERDİR</a:t>
            </a:r>
            <a:r>
              <a:rPr lang="tr-TR" sz="1200" dirty="0">
                <a:latin typeface="Century Gothic" panose="020B0502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latin typeface="Century Gothic" panose="020B0502020202020204" pitchFamily="34" charset="0"/>
              </a:rPr>
              <a:t>(YAPAMADIKLARINIZ İÇİN HALA ZAMANINIZ</a:t>
            </a:r>
            <a:r>
              <a:rPr lang="tr-TR" sz="1200" baseline="0" dirty="0">
                <a:latin typeface="Century Gothic" panose="020B0502020202020204" pitchFamily="34" charset="0"/>
              </a:rPr>
              <a:t> VAR PES ETMEYİN, KENDİNİZE GÜVENİN,HİÇBİR ŞEY İMKANSIZ DEĞİLDİR, YENİ GÜN YENİ BAŞLANGIÇLAR GETİRİR.)</a:t>
            </a:r>
            <a:endParaRPr lang="tr-TR" sz="1200" dirty="0">
              <a:latin typeface="Century Gothic" panose="020B0502020202020204" pitchFamily="34" charset="0"/>
            </a:endParaRP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841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Bigchefs</a:t>
            </a:r>
            <a:r>
              <a:rPr lang="tr-TR" dirty="0"/>
              <a:t> 25 şehirde 113 şube </a:t>
            </a:r>
          </a:p>
          <a:p>
            <a:r>
              <a:rPr lang="tr-TR" dirty="0"/>
              <a:t>TOPLAM 124 ŞUBE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6353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2015 yılında </a:t>
            </a:r>
            <a:r>
              <a:rPr lang="tr-TR" dirty="0" err="1"/>
              <a:t>amesia</a:t>
            </a:r>
            <a:r>
              <a:rPr lang="tr-TR" dirty="0"/>
              <a:t> çalışan kadın arılar tarafından kurulan kadın kooperatifi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116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2076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847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529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888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601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8</a:t>
            </a:r>
            <a:r>
              <a:rPr lang="tr-TR" baseline="0" dirty="0"/>
              <a:t> tip engel başlıklar halinde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57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8</a:t>
            </a:r>
            <a:r>
              <a:rPr lang="tr-TR" baseline="0" dirty="0"/>
              <a:t> tip engel başlıklar halinde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309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2302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605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i="0" u="none" strike="noStrike" cap="none" dirty="0">
                <a:effectLst/>
                <a:latin typeface="Century Gothic" panose="020B0502020202020204" pitchFamily="34" charset="0"/>
              </a:rPr>
              <a:t>ilk olarak 2013 yılında AMERİKALI KADIN YAZAR  Wendy </a:t>
            </a:r>
            <a:r>
              <a:rPr lang="tr-TR" i="0" u="none" strike="noStrike" cap="none" dirty="0" err="1">
                <a:effectLst/>
                <a:latin typeface="Century Gothic" panose="020B0502020202020204" pitchFamily="34" charset="0"/>
              </a:rPr>
              <a:t>Diamond</a:t>
            </a:r>
            <a:r>
              <a:rPr lang="tr-TR" i="0" u="none" strike="noStrike" cap="none" dirty="0">
                <a:effectLst/>
                <a:latin typeface="Century Gothic" panose="020B0502020202020204" pitchFamily="34" charset="0"/>
              </a:rPr>
              <a:t> tarafından öne </a:t>
            </a:r>
            <a:r>
              <a:rPr lang="tr-TR" i="0" u="none" strike="noStrike" cap="none" dirty="0" err="1">
                <a:effectLst/>
                <a:latin typeface="Century Gothic" panose="020B0502020202020204" pitchFamily="34" charset="0"/>
              </a:rPr>
              <a:t>çıkarıLMIŞTIR</a:t>
            </a:r>
            <a:r>
              <a:rPr lang="tr-TR" i="0" u="none" strike="noStrike" cap="none" dirty="0">
                <a:effectLst/>
                <a:latin typeface="Century Gothic" panose="020B0502020202020204" pitchFamily="34" charset="0"/>
              </a:rPr>
              <a:t> VE 10 SENEDİR KUTANMAYA DEVAM ETMEKTDİR.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345CE-CDF9-49BE-8576-E4BF0203E0F4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352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07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1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7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60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6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357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7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9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8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CE640-0909-48F4-A7B3-03CB455B724D}" type="datetimeFigureOut">
              <a:rPr lang="tr-TR" smtClean="0"/>
              <a:t>5.06.2024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79A7-9517-40A5-B9E7-A1901AAFC52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22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14399" y="4596141"/>
            <a:ext cx="9144000" cy="1655762"/>
          </a:xfrm>
        </p:spPr>
        <p:txBody>
          <a:bodyPr/>
          <a:lstStyle/>
          <a:p>
            <a:pPr algn="l"/>
            <a:r>
              <a:rPr lang="tr-TR" dirty="0"/>
              <a:t>Büşra SARIKAYA</a:t>
            </a:r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71DC8-84EE-01DE-536F-77E65C839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46856" cy="685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796" y="0"/>
            <a:ext cx="960204" cy="9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1326D05-9390-423E-B0A2-32973B958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136" y="1922894"/>
            <a:ext cx="4979762" cy="401207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14399" y="1354456"/>
            <a:ext cx="48480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b="1" dirty="0"/>
              <a:t>KADIN GİRİŞİMCİLİĞİ</a:t>
            </a:r>
          </a:p>
        </p:txBody>
      </p:sp>
    </p:spTree>
    <p:extLst>
      <p:ext uri="{BB962C8B-B14F-4D97-AF65-F5344CB8AC3E}">
        <p14:creationId xmlns:p14="http://schemas.microsoft.com/office/powerpoint/2010/main" val="364989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dirty="0">
                <a:solidFill>
                  <a:schemeClr val="bg1"/>
                </a:solidFill>
              </a:rPr>
              <a:t>KADIN GİRİŞİMCİLERİN KARŞILAŞTIĞI SORUNLAR</a:t>
            </a:r>
          </a:p>
        </p:txBody>
      </p:sp>
    </p:spTree>
    <p:extLst>
      <p:ext uri="{BB962C8B-B14F-4D97-AF65-F5344CB8AC3E}">
        <p14:creationId xmlns:p14="http://schemas.microsoft.com/office/powerpoint/2010/main" val="190441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7007" y="603847"/>
            <a:ext cx="9178208" cy="5365631"/>
          </a:xfrm>
        </p:spPr>
        <p:txBody>
          <a:bodyPr/>
          <a:lstStyle/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     İş Kurma Aşamasındaki Sorunlar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      İşyeri Kurulduktan Sonra Sorunlar</a:t>
            </a:r>
          </a:p>
          <a:p>
            <a:pPr marL="0" indent="0">
              <a:buNone/>
            </a:pPr>
            <a:br>
              <a:rPr lang="tr-TR" dirty="0">
                <a:latin typeface="Century Gothic" panose="020B0502020202020204" pitchFamily="34" charset="0"/>
              </a:rPr>
            </a:b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354E4054-4B5B-6EFF-7FDB-D525E808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07" y="349360"/>
            <a:ext cx="10515600" cy="848213"/>
          </a:xfrm>
        </p:spPr>
        <p:txBody>
          <a:bodyPr>
            <a:normAutofit fontScale="90000"/>
          </a:bodyPr>
          <a:lstStyle/>
          <a:p>
            <a:br>
              <a:rPr lang="tr-TR" sz="3600" b="1" dirty="0">
                <a:latin typeface="Century Gothic" panose="020B0502020202020204" pitchFamily="34" charset="0"/>
              </a:rPr>
            </a:br>
            <a:br>
              <a:rPr lang="tr-TR" sz="3600" b="1" dirty="0">
                <a:latin typeface="Century Gothic" panose="020B0502020202020204" pitchFamily="34" charset="0"/>
              </a:rPr>
            </a:br>
            <a:br>
              <a:rPr lang="tr-TR" sz="3600" b="1" dirty="0">
                <a:latin typeface="Century Gothic" panose="020B0502020202020204" pitchFamily="34" charset="0"/>
              </a:rPr>
            </a:br>
            <a:r>
              <a:rPr lang="tr-TR" sz="3600" b="1" dirty="0">
                <a:latin typeface="Century Gothic" panose="020B0502020202020204" pitchFamily="34" charset="0"/>
              </a:rPr>
              <a:t>Kadın Girişimcilerin Karşılaştığı Sorunlar;</a:t>
            </a:r>
          </a:p>
        </p:txBody>
      </p:sp>
    </p:spTree>
    <p:extLst>
      <p:ext uri="{BB962C8B-B14F-4D97-AF65-F5344CB8AC3E}">
        <p14:creationId xmlns:p14="http://schemas.microsoft.com/office/powerpoint/2010/main" val="2260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6659592" y="3864634"/>
            <a:ext cx="18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200" dirty="0">
              <a:latin typeface="Century Gothic" panose="020B0502020202020204" pitchFamily="34" charset="0"/>
            </a:endParaRPr>
          </a:p>
        </p:txBody>
      </p:sp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51B419C-69F7-93D4-63DB-7AD5C7D84370}"/>
              </a:ext>
            </a:extLst>
          </p:cNvPr>
          <p:cNvSpPr/>
          <p:nvPr/>
        </p:nvSpPr>
        <p:spPr>
          <a:xfrm>
            <a:off x="102798" y="140677"/>
            <a:ext cx="11201078" cy="316523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200" cap="none" dirty="0">
                <a:latin typeface="Century Gothic" panose="020B0502020202020204" pitchFamily="34" charset="0"/>
              </a:rPr>
              <a:t>1-İŞ KURMA AŞAMASINDAKİ SORUNLAR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-Sermaye temini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-İşyeri arama, kiralama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-Mal temini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-Donanım, araç gereç temini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-Resmi kuruluşlarla ilişkiler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-Acemilik, yalnızlık ve işi organize edememe</a:t>
            </a:r>
            <a:br>
              <a:rPr lang="tr-TR" sz="2200" cap="none" dirty="0">
                <a:latin typeface="Century Gothic" panose="020B0502020202020204" pitchFamily="34" charset="0"/>
              </a:rPr>
            </a:br>
            <a:r>
              <a:rPr lang="tr-TR" sz="2200" cap="none" dirty="0">
                <a:latin typeface="Century Gothic" panose="020B0502020202020204" pitchFamily="34" charset="0"/>
              </a:rPr>
              <a:t>-Toplumun iş kadınına alışkın olmaması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D0C50204-684D-DB50-49D7-8FF0109BF78D}"/>
              </a:ext>
            </a:extLst>
          </p:cNvPr>
          <p:cNvSpPr/>
          <p:nvPr/>
        </p:nvSpPr>
        <p:spPr>
          <a:xfrm>
            <a:off x="50245" y="3601472"/>
            <a:ext cx="11201077" cy="29275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tr-TR" sz="2200" dirty="0">
                <a:latin typeface="Century Gothic" panose="020B0502020202020204" pitchFamily="34" charset="0"/>
              </a:rPr>
              <a:t>2-İŞYERİ KURULDUKTAN SONRA SORUNLAR</a:t>
            </a:r>
          </a:p>
          <a:p>
            <a:pPr marL="0" indent="0">
              <a:buNone/>
            </a:pPr>
            <a:r>
              <a:rPr lang="tr-TR" sz="2200" dirty="0">
                <a:latin typeface="Century Gothic" panose="020B0502020202020204" pitchFamily="34" charset="0"/>
              </a:rPr>
              <a:t>-Personel temini</a:t>
            </a:r>
            <a:br>
              <a:rPr lang="tr-TR" sz="2200" dirty="0">
                <a:latin typeface="Century Gothic" panose="020B0502020202020204" pitchFamily="34" charset="0"/>
              </a:rPr>
            </a:br>
            <a:r>
              <a:rPr lang="tr-TR" sz="2200" dirty="0">
                <a:latin typeface="Century Gothic" panose="020B0502020202020204" pitchFamily="34" charset="0"/>
              </a:rPr>
              <a:t>-Acemilik, tecrübesizlik, müşteri ile iletişimi kuramama, işi yürütmede bilgisizlik</a:t>
            </a:r>
            <a:br>
              <a:rPr lang="tr-TR" sz="2200" dirty="0">
                <a:latin typeface="Century Gothic" panose="020B0502020202020204" pitchFamily="34" charset="0"/>
              </a:rPr>
            </a:br>
            <a:r>
              <a:rPr lang="tr-TR" sz="2200" dirty="0">
                <a:latin typeface="Century Gothic" panose="020B0502020202020204" pitchFamily="34" charset="0"/>
              </a:rPr>
              <a:t>-Müşteri azlığı, </a:t>
            </a:r>
            <a:br>
              <a:rPr lang="tr-TR" sz="2200" dirty="0">
                <a:latin typeface="Century Gothic" panose="020B0502020202020204" pitchFamily="34" charset="0"/>
              </a:rPr>
            </a:br>
            <a:r>
              <a:rPr lang="tr-TR" sz="2200" dirty="0">
                <a:latin typeface="Century Gothic" panose="020B0502020202020204" pitchFamily="34" charset="0"/>
              </a:rPr>
              <a:t>-Yalnızlık, kadın olma, kendini kabul ettirme</a:t>
            </a:r>
            <a:br>
              <a:rPr lang="tr-TR" sz="2200" dirty="0">
                <a:latin typeface="Century Gothic" panose="020B0502020202020204" pitchFamily="34" charset="0"/>
              </a:rPr>
            </a:br>
            <a:r>
              <a:rPr lang="tr-TR" sz="2200" dirty="0">
                <a:latin typeface="Century Gothic" panose="020B0502020202020204" pitchFamily="34" charset="0"/>
              </a:rPr>
              <a:t>-Ödemeler, Senetler</a:t>
            </a:r>
          </a:p>
        </p:txBody>
      </p:sp>
    </p:spTree>
    <p:extLst>
      <p:ext uri="{BB962C8B-B14F-4D97-AF65-F5344CB8AC3E}">
        <p14:creationId xmlns:p14="http://schemas.microsoft.com/office/powerpoint/2010/main" val="19282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KADIN GİRİMCİLERİN KARŞILAŞTIĞI ENGELLER</a:t>
            </a:r>
            <a:endParaRPr lang="tr-T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431321"/>
            <a:ext cx="10515600" cy="5745642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latin typeface="Century Gothic" panose="020B0502020202020204" pitchFamily="34" charset="0"/>
              </a:rPr>
              <a:t>1- Davranışsal Engeller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2- Rol Engeller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3- Sosyal Ve Kültürel Engeller</a:t>
            </a: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4- Kurumsal Engeller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5- Eğitimsel Engeller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6- Mesleki Engeller</a:t>
            </a:r>
          </a:p>
          <a:p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7- Alt Yapı Engelleri</a:t>
            </a: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r>
              <a:rPr lang="tr-TR" dirty="0">
                <a:latin typeface="Century Gothic" panose="020B0502020202020204" pitchFamily="34" charset="0"/>
              </a:rPr>
              <a:t>8- Finansal Engeller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19B667D-5B5A-C710-C767-CEBCA4FDAAFE}"/>
              </a:ext>
            </a:extLst>
          </p:cNvPr>
          <p:cNvSpPr/>
          <p:nvPr/>
        </p:nvSpPr>
        <p:spPr>
          <a:xfrm>
            <a:off x="556735" y="492370"/>
            <a:ext cx="11078529" cy="27331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1-DAVRANIŞSAL ENGELLER    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Yetiştirilme biçimi 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Güven eksikliği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Utangaçlık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Topluluk içinde rahat olamama, 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57F1889-DFA8-9557-C9C4-BE1DAB488EC2}"/>
              </a:ext>
            </a:extLst>
          </p:cNvPr>
          <p:cNvSpPr/>
          <p:nvPr/>
        </p:nvSpPr>
        <p:spPr>
          <a:xfrm>
            <a:off x="460020" y="3442842"/>
            <a:ext cx="11271960" cy="27331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2- ROL ENGELLERİ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İş kadınlığı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Ev kadınlığı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Annelik rolleri nedeniyle zaman kısıtlılığı verimliliğin düşmesi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463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4A14500-2A54-A797-9B5A-274DCC86B628}"/>
              </a:ext>
            </a:extLst>
          </p:cNvPr>
          <p:cNvSpPr/>
          <p:nvPr/>
        </p:nvSpPr>
        <p:spPr>
          <a:xfrm>
            <a:off x="266532" y="289158"/>
            <a:ext cx="11658936" cy="38219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3-SOSYAL VE KÜLTÜREL ENGELLER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İş yaşamında kadınlara olumsuz davranışlar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Kadının yerinin evi olması gerektiğine ilişkin inançlar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Yalnız seyahat yapamaması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Gece çalışmasına ve toplantılara katılmasına</a:t>
            </a:r>
          </a:p>
          <a:p>
            <a:r>
              <a:rPr lang="tr-TR" sz="3200" dirty="0">
                <a:latin typeface="Century Gothic" panose="020B0502020202020204" pitchFamily="34" charset="0"/>
              </a:rPr>
              <a:t> izin verilmemesi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Kadının hareket özgürlüğünün kısıtlanması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A2E6F3A-BF86-565F-78DA-984FF3F5A445}"/>
              </a:ext>
            </a:extLst>
          </p:cNvPr>
          <p:cNvSpPr/>
          <p:nvPr/>
        </p:nvSpPr>
        <p:spPr>
          <a:xfrm>
            <a:off x="263769" y="4286904"/>
            <a:ext cx="11658936" cy="224676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4-KURUMSAL ENGELLER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Kadın girişimciliği konusundaki örgütlenmenin yetersizliği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Çoğu meslek kuruluşlarının erkek egemen yapıları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12158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4581D8AE-F995-9499-090D-6F55B8E3CE75}"/>
              </a:ext>
            </a:extLst>
          </p:cNvPr>
          <p:cNvSpPr/>
          <p:nvPr/>
        </p:nvSpPr>
        <p:spPr>
          <a:xfrm>
            <a:off x="279142" y="180369"/>
            <a:ext cx="11633716" cy="40575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5-MESLEKİ ENGELLER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Bazı meslekler kadına uygunsuz olarak kabul ediliyor. (İmalat, inşaat , makina gibi)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•Daha çok hizmet ve perakende ticaret sektörünü tercih edilmesi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 Bildikleri işi yapmaları kadının faaliyet alanının daraltılması.</a:t>
            </a:r>
            <a:endParaRPr lang="tr-TR" sz="3200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390CD518-9433-6099-BF52-1ED739CAE005}"/>
              </a:ext>
            </a:extLst>
          </p:cNvPr>
          <p:cNvSpPr/>
          <p:nvPr/>
        </p:nvSpPr>
        <p:spPr>
          <a:xfrm>
            <a:off x="279142" y="4377230"/>
            <a:ext cx="11633716" cy="216424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6-EĞİTİMSEL ENGELLER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Erkeğe göre daha düşük eğitimli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Kadına biçilmiş role uygun ön yargılı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7995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3AE9803-1006-49FA-F03F-930AA23AA3DD}"/>
              </a:ext>
            </a:extLst>
          </p:cNvPr>
          <p:cNvSpPr/>
          <p:nvPr/>
        </p:nvSpPr>
        <p:spPr>
          <a:xfrm>
            <a:off x="182427" y="582551"/>
            <a:ext cx="11827146" cy="3286064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7-FİNANSAL ENGELLER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Ekonomik Güçsüzlük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Kredi Alma Zorluğu (Kredilerin İpoteğe Dayalı Olması </a:t>
            </a:r>
          </a:p>
          <a:p>
            <a:r>
              <a:rPr lang="tr-TR" sz="3200" dirty="0">
                <a:latin typeface="Century Gothic" panose="020B0502020202020204" pitchFamily="34" charset="0"/>
              </a:rPr>
              <a:t>ve Kadının Gayrimenkul Sahipliğinin Düşüklüğü)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Kredi Faizlerinin Yüksek, Vadelerinin Düşük Olması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Kredi Almak İçin Kefil Bulamamaları</a:t>
            </a:r>
            <a:endParaRPr lang="tr-TR" sz="3200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0D668CE-6726-D436-D969-2A41575D566E}"/>
              </a:ext>
            </a:extLst>
          </p:cNvPr>
          <p:cNvSpPr/>
          <p:nvPr/>
        </p:nvSpPr>
        <p:spPr>
          <a:xfrm>
            <a:off x="182427" y="4032272"/>
            <a:ext cx="11827146" cy="213258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atin typeface="Century Gothic" panose="020B0502020202020204" pitchFamily="34" charset="0"/>
              </a:rPr>
              <a:t>8-ALT YAPI ENGELLERİ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Teknolojiye Erişim Güçlükleri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•Devlet Desteğinin Yetersizliği</a:t>
            </a:r>
            <a:br>
              <a:rPr lang="tr-TR" sz="3200" dirty="0">
                <a:latin typeface="Century Gothic" panose="020B0502020202020204" pitchFamily="34" charset="0"/>
              </a:rPr>
            </a:br>
            <a:r>
              <a:rPr lang="tr-TR" sz="3200" dirty="0">
                <a:latin typeface="Century Gothic" panose="020B0502020202020204" pitchFamily="34" charset="0"/>
              </a:rPr>
              <a:t>• Bilgiye Erişim Güçlükleri</a:t>
            </a:r>
          </a:p>
        </p:txBody>
      </p:sp>
    </p:spTree>
    <p:extLst>
      <p:ext uri="{BB962C8B-B14F-4D97-AF65-F5344CB8AC3E}">
        <p14:creationId xmlns:p14="http://schemas.microsoft.com/office/powerpoint/2010/main" val="388065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99255" y="4488292"/>
            <a:ext cx="6044081" cy="66293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Dünya Kadın Girişimciler Günü</a:t>
            </a:r>
            <a:br>
              <a:rPr lang="tr-TR" sz="2400" dirty="0">
                <a:latin typeface="Century Gothic" panose="020B0502020202020204" pitchFamily="34" charset="0"/>
              </a:rPr>
            </a:br>
            <a:endParaRPr lang="tr-TR" sz="2400" dirty="0">
              <a:latin typeface="Century Gothic" panose="020B050202020202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24000" y="746974"/>
            <a:ext cx="5203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Century Gothic" panose="020B0502020202020204" pitchFamily="34" charset="0"/>
              </a:rPr>
              <a:t>İçerik;</a:t>
            </a:r>
            <a:endParaRPr lang="tr-TR" sz="32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2099256" y="1409907"/>
            <a:ext cx="346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Girişimci</a:t>
            </a:r>
            <a:r>
              <a:rPr lang="tr-TR" sz="2400" b="1" dirty="0">
                <a:latin typeface="Century Gothic" panose="020B0502020202020204" pitchFamily="34" charset="0"/>
              </a:rPr>
              <a:t> </a:t>
            </a:r>
            <a:r>
              <a:rPr lang="tr-TR" sz="2400" dirty="0">
                <a:latin typeface="Century Gothic" panose="020B0502020202020204" pitchFamily="34" charset="0"/>
              </a:rPr>
              <a:t>Kimdir?</a:t>
            </a:r>
            <a:endParaRPr lang="tr-TR" sz="24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2099256" y="1870491"/>
            <a:ext cx="4496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Kadın Girişimciliğinin Önemi</a:t>
            </a:r>
            <a:endParaRPr lang="tr-TR" sz="2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2099256" y="2313937"/>
            <a:ext cx="8010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Kadın Girişimcilerde Olması Gereken Özellikler</a:t>
            </a:r>
            <a:endParaRPr lang="tr-TR" sz="24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2099256" y="2771566"/>
            <a:ext cx="6492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Kadın Girişimcilerin Karşılaştığı Sorunlar</a:t>
            </a:r>
            <a:endParaRPr lang="tr-TR" sz="24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2099255" y="3283566"/>
            <a:ext cx="628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Kadın Girişimcilerin Karşılaştığı Engeller</a:t>
            </a:r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099255" y="4901790"/>
            <a:ext cx="6958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Girişimcilik Tarihinde Türk Kadın Girişimciler</a:t>
            </a:r>
            <a:endParaRPr lang="tr-TR" sz="24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2099255" y="3840720"/>
            <a:ext cx="9551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entury Gothic" panose="020B0502020202020204" pitchFamily="34" charset="0"/>
              </a:rPr>
              <a:t> Kadın Girişimciliğini Destekleyen Başlıca Kurum ve Kuruluşlar</a:t>
            </a:r>
          </a:p>
        </p:txBody>
      </p:sp>
    </p:spTree>
    <p:extLst>
      <p:ext uri="{BB962C8B-B14F-4D97-AF65-F5344CB8AC3E}">
        <p14:creationId xmlns:p14="http://schemas.microsoft.com/office/powerpoint/2010/main" val="2111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BD4F0497-3499-67DB-A99D-11067643120B}"/>
              </a:ext>
            </a:extLst>
          </p:cNvPr>
          <p:cNvSpPr txBox="1"/>
          <p:nvPr/>
        </p:nvSpPr>
        <p:spPr>
          <a:xfrm>
            <a:off x="531252" y="274712"/>
            <a:ext cx="11021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cap="none" dirty="0">
                <a:latin typeface="Century Gothic" panose="020B0502020202020204" pitchFamily="34" charset="0"/>
              </a:rPr>
              <a:t>TÜRKİYE'DE KADIN GİRİŞİMCİLİĞİNİ DESTEKLEYEN BAŞLICA KURUM VE KURULUŞLAR;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6E4B1C-C52A-F306-D591-7C89E0BB1247}"/>
              </a:ext>
            </a:extLst>
          </p:cNvPr>
          <p:cNvSpPr txBox="1"/>
          <p:nvPr/>
        </p:nvSpPr>
        <p:spPr>
          <a:xfrm>
            <a:off x="531252" y="1404440"/>
            <a:ext cx="77300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cap="none" dirty="0">
                <a:latin typeface="Century Gothic" panose="020B0502020202020204" pitchFamily="34" charset="0"/>
              </a:rPr>
              <a:t>-Kadının Statüsü Ve Sorunları Genel Müdürlüğü (KSSGM)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AC6F49A-6730-CFA2-9D0B-8E24B2CA0CEC}"/>
              </a:ext>
            </a:extLst>
          </p:cNvPr>
          <p:cNvSpPr txBox="1"/>
          <p:nvPr/>
        </p:nvSpPr>
        <p:spPr>
          <a:xfrm>
            <a:off x="531252" y="1835327"/>
            <a:ext cx="8464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200" cap="none" dirty="0">
                <a:latin typeface="Century Gothic" panose="020B0502020202020204" pitchFamily="34" charset="0"/>
              </a:rPr>
              <a:t>-Küçük Ve Orta Ölçekli Sanayi Geliştirme Başkanlığı (KOSGEB)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AC04EC46-E6E7-D5D9-7991-E975203D2390}"/>
              </a:ext>
            </a:extLst>
          </p:cNvPr>
          <p:cNvSpPr txBox="1"/>
          <p:nvPr/>
        </p:nvSpPr>
        <p:spPr>
          <a:xfrm>
            <a:off x="531252" y="2263626"/>
            <a:ext cx="60965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200" cap="none" dirty="0">
                <a:latin typeface="Century Gothic" panose="020B0502020202020204" pitchFamily="34" charset="0"/>
              </a:rPr>
              <a:t>-KEDV (Kadın Emeğini Değerlendirme Vakfı)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0FD9B3E5-139B-FE4C-8F4A-4887306BC1EC}"/>
              </a:ext>
            </a:extLst>
          </p:cNvPr>
          <p:cNvSpPr txBox="1"/>
          <p:nvPr/>
        </p:nvSpPr>
        <p:spPr>
          <a:xfrm>
            <a:off x="531252" y="2694512"/>
            <a:ext cx="569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cap="none" dirty="0">
                <a:latin typeface="Century Gothic" panose="020B0502020202020204" pitchFamily="34" charset="0"/>
              </a:rPr>
              <a:t>-KAGİDER (Kadın Girişimciler Derneği)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2BD8CA1F-6D1D-E37C-AAE2-EAF9E2EF9D15}"/>
              </a:ext>
            </a:extLst>
          </p:cNvPr>
          <p:cNvSpPr txBox="1"/>
          <p:nvPr/>
        </p:nvSpPr>
        <p:spPr>
          <a:xfrm>
            <a:off x="531252" y="3122812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cap="none" dirty="0">
                <a:latin typeface="Century Gothic" panose="020B0502020202020204" pitchFamily="34" charset="0"/>
              </a:rPr>
              <a:t>-TESK (Türkiye Esnaf Ve Sanatkarlar Konfederasyonu)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41BBC408-7058-B872-BB84-EC7A4AD08EA1}"/>
              </a:ext>
            </a:extLst>
          </p:cNvPr>
          <p:cNvSpPr txBox="1"/>
          <p:nvPr/>
        </p:nvSpPr>
        <p:spPr>
          <a:xfrm>
            <a:off x="531252" y="3551111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cap="none" dirty="0">
                <a:latin typeface="Century Gothic" panose="020B0502020202020204" pitchFamily="34" charset="0"/>
              </a:rPr>
              <a:t>-İŞGEM (İş Geliştirme Merkezleri)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D79C39E-B595-30EF-75BB-A04093E3B14D}"/>
              </a:ext>
            </a:extLst>
          </p:cNvPr>
          <p:cNvSpPr txBox="1"/>
          <p:nvPr/>
        </p:nvSpPr>
        <p:spPr>
          <a:xfrm>
            <a:off x="531252" y="4012775"/>
            <a:ext cx="706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cap="none" dirty="0">
                <a:latin typeface="Century Gothic" panose="020B0502020202020204" pitchFamily="34" charset="0"/>
              </a:rPr>
              <a:t>-ABİGEM( Avrupa Birliği İş Geliştirme Merkezleri)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6073709-5B8B-8E13-51C8-A8450E7878EF}"/>
              </a:ext>
            </a:extLst>
          </p:cNvPr>
          <p:cNvSpPr txBox="1"/>
          <p:nvPr/>
        </p:nvSpPr>
        <p:spPr>
          <a:xfrm>
            <a:off x="531251" y="4477446"/>
            <a:ext cx="11003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cap="none" dirty="0">
                <a:latin typeface="Century Gothic" panose="020B0502020202020204" pitchFamily="34" charset="0"/>
              </a:rPr>
              <a:t>-Gap-gidem (Güney Doğu Anadolu Projesi Girişimci Destekleme Merkezi)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E151AD3-2D41-F8FA-D49E-CB89741D65A1}"/>
              </a:ext>
            </a:extLst>
          </p:cNvPr>
          <p:cNvSpPr txBox="1"/>
          <p:nvPr/>
        </p:nvSpPr>
        <p:spPr>
          <a:xfrm>
            <a:off x="531250" y="4942116"/>
            <a:ext cx="631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cap="none" dirty="0">
                <a:latin typeface="Century Gothic" panose="020B0502020202020204" pitchFamily="34" charset="0"/>
              </a:rPr>
              <a:t>-Sosyal Yardımlaşma Ve Dayanışma Vakfı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27723618-4F06-CA0B-5A3A-CC413545BDCC}"/>
              </a:ext>
            </a:extLst>
          </p:cNvPr>
          <p:cNvSpPr txBox="1"/>
          <p:nvPr/>
        </p:nvSpPr>
        <p:spPr>
          <a:xfrm>
            <a:off x="531249" y="5406786"/>
            <a:ext cx="603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tr-TR" sz="2400" dirty="0">
                <a:latin typeface="Century Gothic" panose="020B0502020202020204" pitchFamily="34" charset="0"/>
              </a:rPr>
              <a:t>-</a:t>
            </a:r>
            <a:r>
              <a:rPr lang="tr-TR" sz="2400" cap="none" dirty="0">
                <a:latin typeface="Century Gothic" panose="020B0502020202020204" pitchFamily="34" charset="0"/>
              </a:rPr>
              <a:t>Türkiye Odalar Ve Borsalar Birliği (TOBB)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429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913" y="1196753"/>
            <a:ext cx="8318173" cy="488487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9B33578-2A0E-9C80-E226-2B50BA4D4A2B}"/>
              </a:ext>
            </a:extLst>
          </p:cNvPr>
          <p:cNvSpPr txBox="1"/>
          <p:nvPr/>
        </p:nvSpPr>
        <p:spPr>
          <a:xfrm>
            <a:off x="0" y="42734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0" u="none" strike="noStrike" cap="none" dirty="0">
                <a:effectLst/>
                <a:latin typeface="Century Gothic" panose="020B0502020202020204" pitchFamily="34" charset="0"/>
              </a:rPr>
              <a:t>19 </a:t>
            </a:r>
            <a:r>
              <a:rPr lang="tr-TR" sz="3200" b="1" cap="none" dirty="0">
                <a:latin typeface="Century Gothic" panose="020B0502020202020204" pitchFamily="34" charset="0"/>
              </a:rPr>
              <a:t>KASIM </a:t>
            </a:r>
            <a:r>
              <a:rPr lang="tr-TR" sz="3200" b="1" i="0" u="none" strike="noStrike" cap="none" dirty="0">
                <a:effectLst/>
                <a:latin typeface="Century Gothic" panose="020B0502020202020204" pitchFamily="34" charset="0"/>
              </a:rPr>
              <a:t>DÜNYA KADIN GİRİŞİMCİLER GÜNÜ</a:t>
            </a:r>
          </a:p>
        </p:txBody>
      </p:sp>
    </p:spTree>
    <p:extLst>
      <p:ext uri="{BB962C8B-B14F-4D97-AF65-F5344CB8AC3E}">
        <p14:creationId xmlns:p14="http://schemas.microsoft.com/office/powerpoint/2010/main" val="388919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90778"/>
            <a:ext cx="12191999" cy="468683"/>
          </a:xfrm>
        </p:spPr>
        <p:txBody>
          <a:bodyPr>
            <a:normAutofit/>
          </a:bodyPr>
          <a:lstStyle/>
          <a:p>
            <a:pPr algn="ctr"/>
            <a:r>
              <a:rPr lang="tr-TR" sz="2400" b="1" cap="none" dirty="0">
                <a:latin typeface="Century Gothic" panose="020B0502020202020204" pitchFamily="34" charset="0"/>
              </a:rPr>
              <a:t>GİRİŞİMCİLİK TARİHİNDE TÜRK KADIN GİRİŞİMCİLER</a:t>
            </a:r>
            <a:endParaRPr lang="tr-TR" sz="2400" b="1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1608"/>
          <a:stretch/>
        </p:blipFill>
        <p:spPr>
          <a:xfrm>
            <a:off x="604729" y="1278373"/>
            <a:ext cx="4889416" cy="2150627"/>
          </a:xfrm>
          <a:prstGeom prst="rect">
            <a:avLst/>
          </a:prstGeom>
        </p:spPr>
      </p:pic>
      <p:sp>
        <p:nvSpPr>
          <p:cNvPr id="5" name="Başlık 1">
            <a:extLst>
              <a:ext uri="{FF2B5EF4-FFF2-40B4-BE49-F238E27FC236}">
                <a16:creationId xmlns:a16="http://schemas.microsoft.com/office/drawing/2014/main" id="{90C60FDA-2197-DD89-8E4B-93622CBF05E0}"/>
              </a:ext>
            </a:extLst>
          </p:cNvPr>
          <p:cNvSpPr txBox="1">
            <a:spLocks/>
          </p:cNvSpPr>
          <p:nvPr/>
        </p:nvSpPr>
        <p:spPr>
          <a:xfrm>
            <a:off x="604729" y="809690"/>
            <a:ext cx="4724399" cy="468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2200" b="1" cap="none" dirty="0" err="1">
                <a:latin typeface="Century Gothic" panose="020B0502020202020204" pitchFamily="34" charset="0"/>
              </a:rPr>
              <a:t>Trendyol</a:t>
            </a:r>
            <a:r>
              <a:rPr lang="tr-TR" sz="2200" b="1" cap="none" dirty="0">
                <a:latin typeface="Century Gothic" panose="020B0502020202020204" pitchFamily="34" charset="0"/>
              </a:rPr>
              <a:t> Kurucusu: Demet MUTLU </a:t>
            </a:r>
            <a:endParaRPr lang="tr-TR" sz="2200" b="1" cap="none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/>
          <a:srcRect t="19315" b="-19315"/>
          <a:stretch/>
        </p:blipFill>
        <p:spPr>
          <a:xfrm>
            <a:off x="6966102" y="1278372"/>
            <a:ext cx="4621169" cy="2669539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90C60FDA-2197-DD89-8E4B-93622CBF05E0}"/>
              </a:ext>
            </a:extLst>
          </p:cNvPr>
          <p:cNvSpPr txBox="1">
            <a:spLocks/>
          </p:cNvSpPr>
          <p:nvPr/>
        </p:nvSpPr>
        <p:spPr>
          <a:xfrm>
            <a:off x="6862874" y="809690"/>
            <a:ext cx="4903513" cy="468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tr-TR" sz="2200" b="1" cap="none" dirty="0" err="1">
                <a:latin typeface="Century Gothic" panose="020B0502020202020204" pitchFamily="34" charset="0"/>
              </a:rPr>
              <a:t>Bigchefs</a:t>
            </a:r>
            <a:r>
              <a:rPr lang="tr-TR" sz="2200" b="1" cap="none" dirty="0">
                <a:latin typeface="Century Gothic" panose="020B0502020202020204" pitchFamily="34" charset="0"/>
              </a:rPr>
              <a:t> Kurucusu :Gamze CİZRELİ</a:t>
            </a:r>
            <a:endParaRPr lang="tr-TR" sz="2200" b="1" cap="none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8D371DAB-A148-11CE-56ED-7AC00FED8AB9}"/>
              </a:ext>
            </a:extLst>
          </p:cNvPr>
          <p:cNvSpPr txBox="1">
            <a:spLocks/>
          </p:cNvSpPr>
          <p:nvPr/>
        </p:nvSpPr>
        <p:spPr>
          <a:xfrm>
            <a:off x="264759" y="3947912"/>
            <a:ext cx="5831240" cy="468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tr-TR" sz="2200" b="1" cap="none" dirty="0">
                <a:latin typeface="Century Gothic" panose="020B0502020202020204" pitchFamily="34" charset="0"/>
              </a:rPr>
              <a:t>Koton Mağaza Kurucusu: Gülden YILMAZ</a:t>
            </a:r>
          </a:p>
        </p:txBody>
      </p:sp>
      <p:pic>
        <p:nvPicPr>
          <p:cNvPr id="9" name="İçerik Yer Tutucusu 3">
            <a:extLst>
              <a:ext uri="{FF2B5EF4-FFF2-40B4-BE49-F238E27FC236}">
                <a16:creationId xmlns:a16="http://schemas.microsoft.com/office/drawing/2014/main" id="{72188B31-F5DF-03FB-6A4B-78D4A250E56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1694"/>
          <a:stretch/>
        </p:blipFill>
        <p:spPr>
          <a:xfrm>
            <a:off x="604729" y="4416595"/>
            <a:ext cx="4889416" cy="2150627"/>
          </a:xfrm>
          <a:prstGeom prst="rect">
            <a:avLst/>
          </a:prstGeom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12B9248C-F141-40FB-95F2-EF64FB1356A1}"/>
              </a:ext>
            </a:extLst>
          </p:cNvPr>
          <p:cNvSpPr txBox="1">
            <a:spLocks/>
          </p:cNvSpPr>
          <p:nvPr/>
        </p:nvSpPr>
        <p:spPr>
          <a:xfrm>
            <a:off x="6399010" y="3897682"/>
            <a:ext cx="5792989" cy="4686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r>
              <a:rPr lang="tr-TR" sz="2200" b="1" cap="none" dirty="0" err="1">
                <a:latin typeface="Century Gothic" panose="020B0502020202020204" pitchFamily="34" charset="0"/>
              </a:rPr>
              <a:t>Hepsiburada</a:t>
            </a:r>
            <a:r>
              <a:rPr lang="tr-TR" sz="2200" b="1" cap="none" dirty="0">
                <a:latin typeface="Century Gothic" panose="020B0502020202020204" pitchFamily="34" charset="0"/>
              </a:rPr>
              <a:t> Kurucusu: Hanzade DOĞAN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94BFFFF7-4D18-771F-F65A-A671DD1DE4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557"/>
          <a:stretch/>
        </p:blipFill>
        <p:spPr>
          <a:xfrm>
            <a:off x="6966102" y="4366365"/>
            <a:ext cx="4752547" cy="22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latin typeface="Century Gothic" panose="020B0502020202020204" pitchFamily="34" charset="0"/>
              </a:rPr>
              <a:t>Arı Kadınlar Kadın Girişimi Üretim ve İşletme Kooperatifi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t="20376" b="21466"/>
          <a:stretch/>
        </p:blipFill>
        <p:spPr>
          <a:xfrm>
            <a:off x="3552933" y="4141060"/>
            <a:ext cx="5086134" cy="224961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5363443-D54A-6560-BD16-E93738B56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380" y="1690688"/>
            <a:ext cx="7657240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E669E6C5-A1DF-2336-E300-548EB8C840CA}"/>
              </a:ext>
            </a:extLst>
          </p:cNvPr>
          <p:cNvSpPr txBox="1"/>
          <p:nvPr/>
        </p:nvSpPr>
        <p:spPr>
          <a:xfrm>
            <a:off x="0" y="1843950"/>
            <a:ext cx="1219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itka Display" panose="02000505000000020004" pitchFamily="2" charset="0"/>
              </a:rPr>
              <a:t>‘‘</a:t>
            </a:r>
            <a:r>
              <a:rPr lang="tr-TR" sz="4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itka Display" panose="02000505000000020004" pitchFamily="2" charset="0"/>
              </a:rPr>
              <a:t>Benim doğduğum coğrafyada,</a:t>
            </a:r>
          </a:p>
          <a:p>
            <a:pPr algn="ctr"/>
            <a:r>
              <a:rPr lang="tr-TR" sz="4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itka Display" panose="02000505000000020004" pitchFamily="2" charset="0"/>
              </a:rPr>
              <a:t>Önce kadınlar uyanır, </a:t>
            </a:r>
          </a:p>
          <a:p>
            <a:pPr algn="ctr"/>
            <a:r>
              <a:rPr lang="tr-TR" sz="4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itka Display" panose="02000505000000020004" pitchFamily="2" charset="0"/>
              </a:rPr>
              <a:t>Sonra güneş doğardı,</a:t>
            </a:r>
          </a:p>
          <a:p>
            <a:pPr algn="ctr"/>
            <a:r>
              <a:rPr lang="tr-TR" sz="4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itka Display" panose="02000505000000020004" pitchFamily="2" charset="0"/>
              </a:rPr>
              <a:t> Güneşi kadınlar doğururdu..</a:t>
            </a:r>
            <a:r>
              <a:rPr lang="tr-TR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Sitka Display" panose="02000505000000020004" pitchFamily="2" charset="0"/>
              </a:rPr>
              <a:t>’’</a:t>
            </a:r>
            <a:r>
              <a:rPr lang="tr-TR" sz="4000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tr-TR" sz="4000" b="1" dirty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Yılmaz ŞENER</a:t>
            </a:r>
          </a:p>
        </p:txBody>
      </p:sp>
    </p:spTree>
    <p:extLst>
      <p:ext uri="{BB962C8B-B14F-4D97-AF65-F5344CB8AC3E}">
        <p14:creationId xmlns:p14="http://schemas.microsoft.com/office/powerpoint/2010/main" val="20319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89205" y="415710"/>
            <a:ext cx="4048095" cy="192040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3071005" y="2881222"/>
            <a:ext cx="5796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TEŞEKKÜR EDERİM…</a:t>
            </a:r>
          </a:p>
          <a:p>
            <a:endParaRPr lang="tr-TR" sz="2800" b="1" dirty="0"/>
          </a:p>
          <a:p>
            <a:pPr algn="ctr"/>
            <a:r>
              <a:rPr lang="tr-TR" sz="2800" b="1" dirty="0"/>
              <a:t>BÜŞRA SARIKAYA</a:t>
            </a:r>
          </a:p>
          <a:p>
            <a:pPr algn="ctr"/>
            <a:endParaRPr lang="tr-TR" sz="2800" b="1" dirty="0"/>
          </a:p>
          <a:p>
            <a:pPr algn="ctr"/>
            <a:r>
              <a:rPr lang="tr-TR" sz="2800" b="1" dirty="0"/>
              <a:t>bsarikaya@amesia.com.tr</a:t>
            </a:r>
          </a:p>
        </p:txBody>
      </p:sp>
    </p:spTree>
    <p:extLst>
      <p:ext uri="{BB962C8B-B14F-4D97-AF65-F5344CB8AC3E}">
        <p14:creationId xmlns:p14="http://schemas.microsoft.com/office/powerpoint/2010/main" val="342092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694CF69-6933-BE35-B9C1-BA0124AE1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tr-TR" sz="9600" b="1" dirty="0">
                <a:latin typeface="Century Gothic" panose="020B0502020202020204" pitchFamily="34" charset="0"/>
              </a:rPr>
              <a:t>   ISINMA 😊</a:t>
            </a:r>
            <a:endParaRPr lang="tr-TR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b="1" cap="none" dirty="0">
                <a:solidFill>
                  <a:schemeClr val="bg1"/>
                </a:solidFill>
              </a:rPr>
              <a:t>GİRİŞİMCİ KİMDİR? </a:t>
            </a:r>
            <a:endParaRPr lang="tr-TR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3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latin typeface="Century Gothic" panose="020B0502020202020204" pitchFamily="34" charset="0"/>
              </a:rPr>
              <a:t>Girişimci;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cap="none" dirty="0">
                <a:latin typeface="Century Gothic" panose="020B0502020202020204" pitchFamily="34" charset="0"/>
              </a:rPr>
              <a:t>• Bir işyeri kuran ve çalıştıran,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 Parasını, bilgisini ve zamanını harcamayı göze alan,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 İşin riskini üstlenen,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•Girişimcilik ruhuna sahip kişidir.</a:t>
            </a:r>
            <a:br>
              <a:rPr lang="tr-TR" cap="none" dirty="0">
                <a:latin typeface="Century Gothic" panose="020B0502020202020204" pitchFamily="34" charset="0"/>
              </a:rPr>
            </a:b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2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KADIN GİRİŞİMCİLİĞİNİN </a:t>
            </a:r>
          </a:p>
          <a:p>
            <a:pPr marL="0" indent="0" algn="ctr">
              <a:buNone/>
            </a:pPr>
            <a:r>
              <a:rPr lang="tr-TR" sz="6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ÖNEMİ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324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65126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tr-TR" dirty="0">
                <a:latin typeface="Century Gothic" panose="020B0502020202020204" pitchFamily="34" charset="0"/>
              </a:rPr>
            </a:br>
            <a:endParaRPr lang="tr-T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br>
              <a:rPr lang="tr-TR" dirty="0">
                <a:latin typeface="Century Gothic" panose="020B0502020202020204" pitchFamily="34" charset="0"/>
              </a:rPr>
            </a:br>
            <a:r>
              <a:rPr lang="tr-TR" dirty="0">
                <a:latin typeface="Century Gothic" panose="020B0502020202020204" pitchFamily="34" charset="0"/>
              </a:rPr>
              <a:t>•</a:t>
            </a:r>
            <a:r>
              <a:rPr lang="tr-TR" cap="none" dirty="0">
                <a:latin typeface="Century Gothic" panose="020B0502020202020204" pitchFamily="34" charset="0"/>
              </a:rPr>
              <a:t>Kadın girişimciliği kadın erkek eşitsizliğini ortadan kaldırır.</a:t>
            </a:r>
          </a:p>
          <a:p>
            <a:pPr marL="0" indent="0">
              <a:buNone/>
            </a:pPr>
            <a:br>
              <a:rPr lang="tr-TR" dirty="0">
                <a:latin typeface="Century Gothic" panose="020B0502020202020204" pitchFamily="34" charset="0"/>
              </a:rPr>
            </a:br>
            <a:r>
              <a:rPr lang="tr-TR" dirty="0">
                <a:latin typeface="Century Gothic" panose="020B0502020202020204" pitchFamily="34" charset="0"/>
              </a:rPr>
              <a:t>• Kendisine ve ailesine ekonomik destekte bulunur.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 </a:t>
            </a:r>
            <a:r>
              <a:rPr lang="tr-TR" dirty="0">
                <a:latin typeface="Century Gothic" panose="020B0502020202020204" pitchFamily="34" charset="0"/>
              </a:rPr>
              <a:t>Kadının ekonomik ve sosyal güçlenmesini sağlar.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•Ülke kalkınmasına hizmet eder.</a:t>
            </a: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344934B-3ABD-ADEB-62A3-D066EF94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4000" b="1" dirty="0">
                <a:latin typeface="Century Gothic" panose="020B0502020202020204" pitchFamily="34" charset="0"/>
              </a:rPr>
              <a:t>Kadın Girişimciliğinin Önemi</a:t>
            </a:r>
            <a:r>
              <a:rPr lang="tr-TR" sz="4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111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tr-TR" sz="6000" dirty="0">
                <a:solidFill>
                  <a:schemeClr val="bg1"/>
                </a:solidFill>
              </a:rPr>
              <a:t>KADIN GİRİŞİMCİLERDE OLMASI GEREKEN ÖZELLİKLER</a:t>
            </a:r>
          </a:p>
        </p:txBody>
      </p:sp>
    </p:spTree>
    <p:extLst>
      <p:ext uri="{BB962C8B-B14F-4D97-AF65-F5344CB8AC3E}">
        <p14:creationId xmlns:p14="http://schemas.microsoft.com/office/powerpoint/2010/main" val="6948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br>
              <a:rPr lang="tr-TR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 Risk almaya yatkınlık “girişim risk işidir  kazanılabilir de kaybedilebilir de’’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•Yüksek enerji düzeyi “işte, evde, içeride, dışarıda çok yönlü çalışma ihtiyacı”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•Kişisel motivasyon "kendine güven, başarma isteği’’</a:t>
            </a:r>
          </a:p>
          <a:p>
            <a:pPr marL="0" indent="0">
              <a:buNone/>
            </a:pPr>
            <a:br>
              <a:rPr lang="tr-TR" cap="none" dirty="0">
                <a:latin typeface="Century Gothic" panose="020B0502020202020204" pitchFamily="34" charset="0"/>
              </a:rPr>
            </a:br>
            <a:r>
              <a:rPr lang="tr-TR" cap="none" dirty="0">
                <a:latin typeface="Century Gothic" panose="020B0502020202020204" pitchFamily="34" charset="0"/>
              </a:rPr>
              <a:t>•Sosyal ilişkilerin güçlü olması “insan ilişkileri ve iletişim becerisi" </a:t>
            </a:r>
            <a:endParaRPr lang="tr-TR" dirty="0"/>
          </a:p>
        </p:txBody>
      </p:sp>
      <p:sp>
        <p:nvSpPr>
          <p:cNvPr id="2" name="Unvan 1">
            <a:extLst>
              <a:ext uri="{FF2B5EF4-FFF2-40B4-BE49-F238E27FC236}">
                <a16:creationId xmlns:a16="http://schemas.microsoft.com/office/drawing/2014/main" id="{CB07E699-AF27-7A1B-928F-0939629C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213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latin typeface="Century Gothic" panose="020B0502020202020204" pitchFamily="34" charset="0"/>
              </a:rPr>
              <a:t>Kadın Girişimcilerde Olması Gereken Özellikler;</a:t>
            </a:r>
          </a:p>
        </p:txBody>
      </p:sp>
    </p:spTree>
    <p:extLst>
      <p:ext uri="{BB962C8B-B14F-4D97-AF65-F5344CB8AC3E}">
        <p14:creationId xmlns:p14="http://schemas.microsoft.com/office/powerpoint/2010/main" val="35205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692</TotalTime>
  <Words>808</Words>
  <Application>Microsoft Office PowerPoint</Application>
  <PresentationFormat>Geniş ekran</PresentationFormat>
  <Paragraphs>122</Paragraphs>
  <Slides>25</Slides>
  <Notes>13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Sitka Display</vt:lpstr>
      <vt:lpstr>Office Teması</vt:lpstr>
      <vt:lpstr>PowerPoint Sunusu</vt:lpstr>
      <vt:lpstr>Dünya Kadın Girişimciler Günü </vt:lpstr>
      <vt:lpstr>PowerPoint Sunusu</vt:lpstr>
      <vt:lpstr>PowerPoint Sunusu</vt:lpstr>
      <vt:lpstr>Girişimci;</vt:lpstr>
      <vt:lpstr>PowerPoint Sunusu</vt:lpstr>
      <vt:lpstr>Kadın Girişimciliğinin Önemi;</vt:lpstr>
      <vt:lpstr>PowerPoint Sunusu</vt:lpstr>
      <vt:lpstr>Kadın Girişimcilerde Olması Gereken Özellikler;</vt:lpstr>
      <vt:lpstr>PowerPoint Sunusu</vt:lpstr>
      <vt:lpstr>   Kadın Girişimcilerin Karşılaştığı Sorunlar;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GİRİŞİMCİLİK TARİHİNDE TÜRK KADIN GİRİŞİMCİLER</vt:lpstr>
      <vt:lpstr>Arı Kadınlar Kadın Girişimi Üretim ve İşletme Kooperatifi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~   KADIN GİRİŞİMCİLİĞİ   ~</dc:title>
  <dc:creator>acer</dc:creator>
  <cp:lastModifiedBy>güner aslan</cp:lastModifiedBy>
  <cp:revision>139</cp:revision>
  <dcterms:created xsi:type="dcterms:W3CDTF">2024-06-03T08:05:05Z</dcterms:created>
  <dcterms:modified xsi:type="dcterms:W3CDTF">2024-06-05T06:19:14Z</dcterms:modified>
</cp:coreProperties>
</file>