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6"/>
  </p:notesMasterIdLst>
  <p:sldIdLst>
    <p:sldId id="256" r:id="rId2"/>
    <p:sldId id="377" r:id="rId3"/>
    <p:sldId id="272" r:id="rId4"/>
    <p:sldId id="265" r:id="rId5"/>
    <p:sldId id="287" r:id="rId6"/>
    <p:sldId id="293" r:id="rId7"/>
    <p:sldId id="292" r:id="rId8"/>
    <p:sldId id="288" r:id="rId9"/>
    <p:sldId id="356" r:id="rId10"/>
    <p:sldId id="357" r:id="rId11"/>
    <p:sldId id="355" r:id="rId12"/>
    <p:sldId id="333" r:id="rId13"/>
    <p:sldId id="300" r:id="rId14"/>
    <p:sldId id="301" r:id="rId15"/>
    <p:sldId id="303" r:id="rId16"/>
    <p:sldId id="342" r:id="rId17"/>
    <p:sldId id="302" r:id="rId18"/>
    <p:sldId id="336" r:id="rId19"/>
    <p:sldId id="375" r:id="rId20"/>
    <p:sldId id="337" r:id="rId21"/>
    <p:sldId id="338" r:id="rId22"/>
    <p:sldId id="339" r:id="rId23"/>
    <p:sldId id="340" r:id="rId24"/>
    <p:sldId id="341" r:id="rId25"/>
    <p:sldId id="310" r:id="rId26"/>
    <p:sldId id="313" r:id="rId27"/>
    <p:sldId id="360" r:id="rId28"/>
    <p:sldId id="362" r:id="rId29"/>
    <p:sldId id="361" r:id="rId30"/>
    <p:sldId id="363" r:id="rId31"/>
    <p:sldId id="364" r:id="rId32"/>
    <p:sldId id="365" r:id="rId33"/>
    <p:sldId id="366" r:id="rId34"/>
    <p:sldId id="367" r:id="rId35"/>
    <p:sldId id="368" r:id="rId36"/>
    <p:sldId id="369" r:id="rId37"/>
    <p:sldId id="370" r:id="rId38"/>
    <p:sldId id="371" r:id="rId39"/>
    <p:sldId id="372" r:id="rId40"/>
    <p:sldId id="373" r:id="rId41"/>
    <p:sldId id="314" r:id="rId42"/>
    <p:sldId id="376" r:id="rId43"/>
    <p:sldId id="308" r:id="rId44"/>
    <p:sldId id="307" r:id="rId45"/>
    <p:sldId id="309" r:id="rId46"/>
    <p:sldId id="261" r:id="rId47"/>
    <p:sldId id="315" r:id="rId48"/>
    <p:sldId id="378" r:id="rId49"/>
    <p:sldId id="316" r:id="rId50"/>
    <p:sldId id="317" r:id="rId51"/>
    <p:sldId id="318" r:id="rId52"/>
    <p:sldId id="319" r:id="rId53"/>
    <p:sldId id="320" r:id="rId54"/>
    <p:sldId id="322" r:id="rId55"/>
    <p:sldId id="321" r:id="rId56"/>
    <p:sldId id="327" r:id="rId57"/>
    <p:sldId id="343" r:id="rId58"/>
    <p:sldId id="344" r:id="rId59"/>
    <p:sldId id="345" r:id="rId60"/>
    <p:sldId id="346" r:id="rId61"/>
    <p:sldId id="347" r:id="rId62"/>
    <p:sldId id="348" r:id="rId63"/>
    <p:sldId id="349" r:id="rId64"/>
    <p:sldId id="350" r:id="rId65"/>
    <p:sldId id="323" r:id="rId66"/>
    <p:sldId id="324" r:id="rId67"/>
    <p:sldId id="351" r:id="rId68"/>
    <p:sldId id="352" r:id="rId69"/>
    <p:sldId id="353" r:id="rId70"/>
    <p:sldId id="325" r:id="rId71"/>
    <p:sldId id="328" r:id="rId72"/>
    <p:sldId id="329" r:id="rId73"/>
    <p:sldId id="330" r:id="rId74"/>
    <p:sldId id="331" r:id="rId75"/>
    <p:sldId id="332" r:id="rId76"/>
    <p:sldId id="379" r:id="rId77"/>
    <p:sldId id="380" r:id="rId78"/>
    <p:sldId id="381" r:id="rId79"/>
    <p:sldId id="382" r:id="rId80"/>
    <p:sldId id="383" r:id="rId81"/>
    <p:sldId id="384" r:id="rId82"/>
    <p:sldId id="386" r:id="rId83"/>
    <p:sldId id="290" r:id="rId84"/>
    <p:sldId id="359" r:id="rId8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8B1032C-EA38-4F05-BA0D-38AFFFC7BED3}" styleName="Açık Stil 3 - Vurgu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15" autoAdjust="0"/>
    <p:restoredTop sz="76702"/>
  </p:normalViewPr>
  <p:slideViewPr>
    <p:cSldViewPr snapToGrid="0">
      <p:cViewPr>
        <p:scale>
          <a:sx n="33" d="100"/>
          <a:sy n="33" d="100"/>
        </p:scale>
        <p:origin x="1770" y="402"/>
      </p:cViewPr>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C057BB-A49F-A44A-B2E3-7B930AE94B77}" type="datetimeFigureOut">
              <a:rPr lang="tr-TR" smtClean="0"/>
              <a:t>16.01.2024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F3D9BE-D2E1-D44A-8BD5-44BA90E71F6A}" type="slidenum">
              <a:rPr lang="tr-TR" smtClean="0"/>
              <a:t>‹#›</a:t>
            </a:fld>
            <a:endParaRPr lang="tr-TR"/>
          </a:p>
        </p:txBody>
      </p:sp>
    </p:spTree>
    <p:extLst>
      <p:ext uri="{BB962C8B-B14F-4D97-AF65-F5344CB8AC3E}">
        <p14:creationId xmlns:p14="http://schemas.microsoft.com/office/powerpoint/2010/main" val="193844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a:t>
            </a:fld>
            <a:endParaRPr lang="tr-TR"/>
          </a:p>
        </p:txBody>
      </p:sp>
    </p:spTree>
    <p:extLst>
      <p:ext uri="{BB962C8B-B14F-4D97-AF65-F5344CB8AC3E}">
        <p14:creationId xmlns:p14="http://schemas.microsoft.com/office/powerpoint/2010/main" val="2046986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10</a:t>
            </a:fld>
            <a:endParaRPr lang="tr-TR"/>
          </a:p>
        </p:txBody>
      </p:sp>
    </p:spTree>
    <p:extLst>
      <p:ext uri="{BB962C8B-B14F-4D97-AF65-F5344CB8AC3E}">
        <p14:creationId xmlns:p14="http://schemas.microsoft.com/office/powerpoint/2010/main" val="15673107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11</a:t>
            </a:fld>
            <a:endParaRPr lang="tr-TR"/>
          </a:p>
        </p:txBody>
      </p:sp>
    </p:spTree>
    <p:extLst>
      <p:ext uri="{BB962C8B-B14F-4D97-AF65-F5344CB8AC3E}">
        <p14:creationId xmlns:p14="http://schemas.microsoft.com/office/powerpoint/2010/main" val="2608508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solidFill>
                <a:schemeClr val="tx1"/>
              </a:solidFill>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12</a:t>
            </a:fld>
            <a:endParaRPr lang="tr-TR"/>
          </a:p>
        </p:txBody>
      </p:sp>
    </p:spTree>
    <p:extLst>
      <p:ext uri="{BB962C8B-B14F-4D97-AF65-F5344CB8AC3E}">
        <p14:creationId xmlns:p14="http://schemas.microsoft.com/office/powerpoint/2010/main" val="25688738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13</a:t>
            </a:fld>
            <a:endParaRPr lang="tr-TR"/>
          </a:p>
        </p:txBody>
      </p:sp>
    </p:spTree>
    <p:extLst>
      <p:ext uri="{BB962C8B-B14F-4D97-AF65-F5344CB8AC3E}">
        <p14:creationId xmlns:p14="http://schemas.microsoft.com/office/powerpoint/2010/main" val="38064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200" dirty="0">
              <a:latin typeface="Century Gothic" pitchFamily="34" charset="0"/>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14</a:t>
            </a:fld>
            <a:endParaRPr lang="tr-TR"/>
          </a:p>
        </p:txBody>
      </p:sp>
    </p:spTree>
    <p:extLst>
      <p:ext uri="{BB962C8B-B14F-4D97-AF65-F5344CB8AC3E}">
        <p14:creationId xmlns:p14="http://schemas.microsoft.com/office/powerpoint/2010/main" val="3982773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sz="1400"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15</a:t>
            </a:fld>
            <a:endParaRPr lang="tr-TR"/>
          </a:p>
        </p:txBody>
      </p:sp>
    </p:spTree>
    <p:extLst>
      <p:ext uri="{BB962C8B-B14F-4D97-AF65-F5344CB8AC3E}">
        <p14:creationId xmlns:p14="http://schemas.microsoft.com/office/powerpoint/2010/main" val="719549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16</a:t>
            </a:fld>
            <a:endParaRPr lang="tr-TR"/>
          </a:p>
        </p:txBody>
      </p:sp>
    </p:spTree>
    <p:extLst>
      <p:ext uri="{BB962C8B-B14F-4D97-AF65-F5344CB8AC3E}">
        <p14:creationId xmlns:p14="http://schemas.microsoft.com/office/powerpoint/2010/main" val="4327869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17</a:t>
            </a:fld>
            <a:endParaRPr lang="tr-TR"/>
          </a:p>
        </p:txBody>
      </p:sp>
    </p:spTree>
    <p:extLst>
      <p:ext uri="{BB962C8B-B14F-4D97-AF65-F5344CB8AC3E}">
        <p14:creationId xmlns:p14="http://schemas.microsoft.com/office/powerpoint/2010/main" val="4542740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18</a:t>
            </a:fld>
            <a:endParaRPr lang="tr-TR"/>
          </a:p>
        </p:txBody>
      </p:sp>
    </p:spTree>
    <p:extLst>
      <p:ext uri="{BB962C8B-B14F-4D97-AF65-F5344CB8AC3E}">
        <p14:creationId xmlns:p14="http://schemas.microsoft.com/office/powerpoint/2010/main" val="433932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19</a:t>
            </a:fld>
            <a:endParaRPr lang="tr-TR"/>
          </a:p>
        </p:txBody>
      </p:sp>
    </p:spTree>
    <p:extLst>
      <p:ext uri="{BB962C8B-B14F-4D97-AF65-F5344CB8AC3E}">
        <p14:creationId xmlns:p14="http://schemas.microsoft.com/office/powerpoint/2010/main" val="42076869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a:t>
            </a:fld>
            <a:endParaRPr lang="tr-TR"/>
          </a:p>
        </p:txBody>
      </p:sp>
    </p:spTree>
    <p:extLst>
      <p:ext uri="{BB962C8B-B14F-4D97-AF65-F5344CB8AC3E}">
        <p14:creationId xmlns:p14="http://schemas.microsoft.com/office/powerpoint/2010/main" val="36679638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20</a:t>
            </a:fld>
            <a:endParaRPr lang="tr-TR"/>
          </a:p>
        </p:txBody>
      </p:sp>
    </p:spTree>
    <p:extLst>
      <p:ext uri="{BB962C8B-B14F-4D97-AF65-F5344CB8AC3E}">
        <p14:creationId xmlns:p14="http://schemas.microsoft.com/office/powerpoint/2010/main" val="1981612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21</a:t>
            </a:fld>
            <a:endParaRPr lang="tr-TR"/>
          </a:p>
        </p:txBody>
      </p:sp>
    </p:spTree>
    <p:extLst>
      <p:ext uri="{BB962C8B-B14F-4D97-AF65-F5344CB8AC3E}">
        <p14:creationId xmlns:p14="http://schemas.microsoft.com/office/powerpoint/2010/main" val="11725217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22</a:t>
            </a:fld>
            <a:endParaRPr lang="tr-TR"/>
          </a:p>
        </p:txBody>
      </p:sp>
    </p:spTree>
    <p:extLst>
      <p:ext uri="{BB962C8B-B14F-4D97-AF65-F5344CB8AC3E}">
        <p14:creationId xmlns:p14="http://schemas.microsoft.com/office/powerpoint/2010/main" val="20333863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23</a:t>
            </a:fld>
            <a:endParaRPr lang="tr-TR"/>
          </a:p>
        </p:txBody>
      </p:sp>
    </p:spTree>
    <p:extLst>
      <p:ext uri="{BB962C8B-B14F-4D97-AF65-F5344CB8AC3E}">
        <p14:creationId xmlns:p14="http://schemas.microsoft.com/office/powerpoint/2010/main" val="22924360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24</a:t>
            </a:fld>
            <a:endParaRPr lang="tr-TR"/>
          </a:p>
        </p:txBody>
      </p:sp>
    </p:spTree>
    <p:extLst>
      <p:ext uri="{BB962C8B-B14F-4D97-AF65-F5344CB8AC3E}">
        <p14:creationId xmlns:p14="http://schemas.microsoft.com/office/powerpoint/2010/main" val="31203427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25</a:t>
            </a:fld>
            <a:endParaRPr lang="tr-TR"/>
          </a:p>
        </p:txBody>
      </p:sp>
    </p:spTree>
    <p:extLst>
      <p:ext uri="{BB962C8B-B14F-4D97-AF65-F5344CB8AC3E}">
        <p14:creationId xmlns:p14="http://schemas.microsoft.com/office/powerpoint/2010/main" val="26096632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26</a:t>
            </a:fld>
            <a:endParaRPr lang="tr-TR"/>
          </a:p>
        </p:txBody>
      </p:sp>
    </p:spTree>
    <p:extLst>
      <p:ext uri="{BB962C8B-B14F-4D97-AF65-F5344CB8AC3E}">
        <p14:creationId xmlns:p14="http://schemas.microsoft.com/office/powerpoint/2010/main" val="7883574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27</a:t>
            </a:fld>
            <a:endParaRPr lang="tr-TR"/>
          </a:p>
        </p:txBody>
      </p:sp>
    </p:spTree>
    <p:extLst>
      <p:ext uri="{BB962C8B-B14F-4D97-AF65-F5344CB8AC3E}">
        <p14:creationId xmlns:p14="http://schemas.microsoft.com/office/powerpoint/2010/main" val="324032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28</a:t>
            </a:fld>
            <a:endParaRPr lang="tr-TR"/>
          </a:p>
        </p:txBody>
      </p:sp>
    </p:spTree>
    <p:extLst>
      <p:ext uri="{BB962C8B-B14F-4D97-AF65-F5344CB8AC3E}">
        <p14:creationId xmlns:p14="http://schemas.microsoft.com/office/powerpoint/2010/main" val="8486178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30</a:t>
            </a:fld>
            <a:endParaRPr lang="tr-TR"/>
          </a:p>
        </p:txBody>
      </p:sp>
    </p:spTree>
    <p:extLst>
      <p:ext uri="{BB962C8B-B14F-4D97-AF65-F5344CB8AC3E}">
        <p14:creationId xmlns:p14="http://schemas.microsoft.com/office/powerpoint/2010/main" val="2912517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3</a:t>
            </a:fld>
            <a:endParaRPr lang="tr-TR"/>
          </a:p>
        </p:txBody>
      </p:sp>
    </p:spTree>
    <p:extLst>
      <p:ext uri="{BB962C8B-B14F-4D97-AF65-F5344CB8AC3E}">
        <p14:creationId xmlns:p14="http://schemas.microsoft.com/office/powerpoint/2010/main" val="5486570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41</a:t>
            </a:fld>
            <a:endParaRPr lang="tr-TR"/>
          </a:p>
        </p:txBody>
      </p:sp>
    </p:spTree>
    <p:extLst>
      <p:ext uri="{BB962C8B-B14F-4D97-AF65-F5344CB8AC3E}">
        <p14:creationId xmlns:p14="http://schemas.microsoft.com/office/powerpoint/2010/main" val="20537317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42</a:t>
            </a:fld>
            <a:endParaRPr lang="tr-TR"/>
          </a:p>
        </p:txBody>
      </p:sp>
    </p:spTree>
    <p:extLst>
      <p:ext uri="{BB962C8B-B14F-4D97-AF65-F5344CB8AC3E}">
        <p14:creationId xmlns:p14="http://schemas.microsoft.com/office/powerpoint/2010/main" val="1190624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43</a:t>
            </a:fld>
            <a:endParaRPr lang="tr-TR"/>
          </a:p>
        </p:txBody>
      </p:sp>
    </p:spTree>
    <p:extLst>
      <p:ext uri="{BB962C8B-B14F-4D97-AF65-F5344CB8AC3E}">
        <p14:creationId xmlns:p14="http://schemas.microsoft.com/office/powerpoint/2010/main" val="3469037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44</a:t>
            </a:fld>
            <a:endParaRPr lang="tr-TR"/>
          </a:p>
        </p:txBody>
      </p:sp>
    </p:spTree>
    <p:extLst>
      <p:ext uri="{BB962C8B-B14F-4D97-AF65-F5344CB8AC3E}">
        <p14:creationId xmlns:p14="http://schemas.microsoft.com/office/powerpoint/2010/main" val="2365664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45</a:t>
            </a:fld>
            <a:endParaRPr lang="tr-TR"/>
          </a:p>
        </p:txBody>
      </p:sp>
    </p:spTree>
    <p:extLst>
      <p:ext uri="{BB962C8B-B14F-4D97-AF65-F5344CB8AC3E}">
        <p14:creationId xmlns:p14="http://schemas.microsoft.com/office/powerpoint/2010/main" val="35829141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46</a:t>
            </a:fld>
            <a:endParaRPr lang="tr-TR"/>
          </a:p>
        </p:txBody>
      </p:sp>
    </p:spTree>
    <p:extLst>
      <p:ext uri="{BB962C8B-B14F-4D97-AF65-F5344CB8AC3E}">
        <p14:creationId xmlns:p14="http://schemas.microsoft.com/office/powerpoint/2010/main" val="28912525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47</a:t>
            </a:fld>
            <a:endParaRPr lang="tr-TR"/>
          </a:p>
        </p:txBody>
      </p:sp>
    </p:spTree>
    <p:extLst>
      <p:ext uri="{BB962C8B-B14F-4D97-AF65-F5344CB8AC3E}">
        <p14:creationId xmlns:p14="http://schemas.microsoft.com/office/powerpoint/2010/main" val="32921032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228600" indent="-228600">
              <a:buAutoNum type="arabicPeriod"/>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48</a:t>
            </a:fld>
            <a:endParaRPr lang="tr-TR"/>
          </a:p>
        </p:txBody>
      </p:sp>
    </p:spTree>
    <p:extLst>
      <p:ext uri="{BB962C8B-B14F-4D97-AF65-F5344CB8AC3E}">
        <p14:creationId xmlns:p14="http://schemas.microsoft.com/office/powerpoint/2010/main" val="306305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49</a:t>
            </a:fld>
            <a:endParaRPr lang="tr-TR"/>
          </a:p>
        </p:txBody>
      </p:sp>
    </p:spTree>
    <p:extLst>
      <p:ext uri="{BB962C8B-B14F-4D97-AF65-F5344CB8AC3E}">
        <p14:creationId xmlns:p14="http://schemas.microsoft.com/office/powerpoint/2010/main" val="32295006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50</a:t>
            </a:fld>
            <a:endParaRPr lang="tr-TR"/>
          </a:p>
        </p:txBody>
      </p:sp>
    </p:spTree>
    <p:extLst>
      <p:ext uri="{BB962C8B-B14F-4D97-AF65-F5344CB8AC3E}">
        <p14:creationId xmlns:p14="http://schemas.microsoft.com/office/powerpoint/2010/main" val="41361932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4</a:t>
            </a:fld>
            <a:endParaRPr lang="tr-TR"/>
          </a:p>
        </p:txBody>
      </p:sp>
    </p:spTree>
    <p:extLst>
      <p:ext uri="{BB962C8B-B14F-4D97-AF65-F5344CB8AC3E}">
        <p14:creationId xmlns:p14="http://schemas.microsoft.com/office/powerpoint/2010/main" val="40269069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51</a:t>
            </a:fld>
            <a:endParaRPr lang="tr-TR"/>
          </a:p>
        </p:txBody>
      </p:sp>
    </p:spTree>
    <p:extLst>
      <p:ext uri="{BB962C8B-B14F-4D97-AF65-F5344CB8AC3E}">
        <p14:creationId xmlns:p14="http://schemas.microsoft.com/office/powerpoint/2010/main" val="242638221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52</a:t>
            </a:fld>
            <a:endParaRPr lang="tr-TR"/>
          </a:p>
        </p:txBody>
      </p:sp>
    </p:spTree>
    <p:extLst>
      <p:ext uri="{BB962C8B-B14F-4D97-AF65-F5344CB8AC3E}">
        <p14:creationId xmlns:p14="http://schemas.microsoft.com/office/powerpoint/2010/main" val="3477975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53</a:t>
            </a:fld>
            <a:endParaRPr lang="tr-TR"/>
          </a:p>
        </p:txBody>
      </p:sp>
    </p:spTree>
    <p:extLst>
      <p:ext uri="{BB962C8B-B14F-4D97-AF65-F5344CB8AC3E}">
        <p14:creationId xmlns:p14="http://schemas.microsoft.com/office/powerpoint/2010/main" val="3201828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54</a:t>
            </a:fld>
            <a:endParaRPr lang="tr-TR"/>
          </a:p>
        </p:txBody>
      </p:sp>
    </p:spTree>
    <p:extLst>
      <p:ext uri="{BB962C8B-B14F-4D97-AF65-F5344CB8AC3E}">
        <p14:creationId xmlns:p14="http://schemas.microsoft.com/office/powerpoint/2010/main" val="27163887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55</a:t>
            </a:fld>
            <a:endParaRPr lang="tr-TR"/>
          </a:p>
        </p:txBody>
      </p:sp>
    </p:spTree>
    <p:extLst>
      <p:ext uri="{BB962C8B-B14F-4D97-AF65-F5344CB8AC3E}">
        <p14:creationId xmlns:p14="http://schemas.microsoft.com/office/powerpoint/2010/main" val="6098952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56</a:t>
            </a:fld>
            <a:endParaRPr lang="tr-TR"/>
          </a:p>
        </p:txBody>
      </p:sp>
    </p:spTree>
    <p:extLst>
      <p:ext uri="{BB962C8B-B14F-4D97-AF65-F5344CB8AC3E}">
        <p14:creationId xmlns:p14="http://schemas.microsoft.com/office/powerpoint/2010/main" val="25244556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57</a:t>
            </a:fld>
            <a:endParaRPr lang="tr-TR"/>
          </a:p>
        </p:txBody>
      </p:sp>
    </p:spTree>
    <p:extLst>
      <p:ext uri="{BB962C8B-B14F-4D97-AF65-F5344CB8AC3E}">
        <p14:creationId xmlns:p14="http://schemas.microsoft.com/office/powerpoint/2010/main" val="3157904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58</a:t>
            </a:fld>
            <a:endParaRPr lang="tr-TR"/>
          </a:p>
        </p:txBody>
      </p:sp>
    </p:spTree>
    <p:extLst>
      <p:ext uri="{BB962C8B-B14F-4D97-AF65-F5344CB8AC3E}">
        <p14:creationId xmlns:p14="http://schemas.microsoft.com/office/powerpoint/2010/main" val="327355131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59</a:t>
            </a:fld>
            <a:endParaRPr lang="tr-TR"/>
          </a:p>
        </p:txBody>
      </p:sp>
    </p:spTree>
    <p:extLst>
      <p:ext uri="{BB962C8B-B14F-4D97-AF65-F5344CB8AC3E}">
        <p14:creationId xmlns:p14="http://schemas.microsoft.com/office/powerpoint/2010/main" val="13941142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60</a:t>
            </a:fld>
            <a:endParaRPr lang="tr-TR"/>
          </a:p>
        </p:txBody>
      </p:sp>
    </p:spTree>
    <p:extLst>
      <p:ext uri="{BB962C8B-B14F-4D97-AF65-F5344CB8AC3E}">
        <p14:creationId xmlns:p14="http://schemas.microsoft.com/office/powerpoint/2010/main" val="32881851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solidFill>
                <a:schemeClr val="tx1"/>
              </a:solidFill>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5</a:t>
            </a:fld>
            <a:endParaRPr lang="tr-TR"/>
          </a:p>
        </p:txBody>
      </p:sp>
    </p:spTree>
    <p:extLst>
      <p:ext uri="{BB962C8B-B14F-4D97-AF65-F5344CB8AC3E}">
        <p14:creationId xmlns:p14="http://schemas.microsoft.com/office/powerpoint/2010/main" val="25394608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02122"/>
                </a:solidFill>
                <a:effectLst/>
                <a:latin typeface="Arial" panose="020B0604020202020204" pitchFamily="34" charset="0"/>
              </a:rPr>
              <a:t>BİRBİRLERİ İLE İLİŞKİLİ PROSESLERİN SİSTEM OLARAK BELİRLENMESİ</a:t>
            </a: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61</a:t>
            </a:fld>
            <a:endParaRPr lang="tr-TR"/>
          </a:p>
        </p:txBody>
      </p:sp>
    </p:spTree>
    <p:extLst>
      <p:ext uri="{BB962C8B-B14F-4D97-AF65-F5344CB8AC3E}">
        <p14:creationId xmlns:p14="http://schemas.microsoft.com/office/powerpoint/2010/main" val="325311805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62</a:t>
            </a:fld>
            <a:endParaRPr lang="tr-TR"/>
          </a:p>
        </p:txBody>
      </p:sp>
    </p:spTree>
    <p:extLst>
      <p:ext uri="{BB962C8B-B14F-4D97-AF65-F5344CB8AC3E}">
        <p14:creationId xmlns:p14="http://schemas.microsoft.com/office/powerpoint/2010/main" val="20190866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b="0" i="0" dirty="0">
                <a:solidFill>
                  <a:srgbClr val="202122"/>
                </a:solidFill>
                <a:effectLst/>
                <a:latin typeface="Arial" panose="020B0604020202020204" pitchFamily="34" charset="0"/>
              </a:rPr>
              <a:t>ETKİLİ KARARLAR VERİ VE BİLGİNİN ANALİZİNE DAYANIR.</a:t>
            </a: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63</a:t>
            </a:fld>
            <a:endParaRPr lang="tr-TR"/>
          </a:p>
        </p:txBody>
      </p:sp>
    </p:spTree>
    <p:extLst>
      <p:ext uri="{BB962C8B-B14F-4D97-AF65-F5344CB8AC3E}">
        <p14:creationId xmlns:p14="http://schemas.microsoft.com/office/powerpoint/2010/main" val="18653327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64</a:t>
            </a:fld>
            <a:endParaRPr lang="tr-TR"/>
          </a:p>
        </p:txBody>
      </p:sp>
    </p:spTree>
    <p:extLst>
      <p:ext uri="{BB962C8B-B14F-4D97-AF65-F5344CB8AC3E}">
        <p14:creationId xmlns:p14="http://schemas.microsoft.com/office/powerpoint/2010/main" val="299453987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65</a:t>
            </a:fld>
            <a:endParaRPr lang="tr-TR"/>
          </a:p>
        </p:txBody>
      </p:sp>
    </p:spTree>
    <p:extLst>
      <p:ext uri="{BB962C8B-B14F-4D97-AF65-F5344CB8AC3E}">
        <p14:creationId xmlns:p14="http://schemas.microsoft.com/office/powerpoint/2010/main" val="42376452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66</a:t>
            </a:fld>
            <a:endParaRPr lang="tr-TR"/>
          </a:p>
        </p:txBody>
      </p:sp>
    </p:spTree>
    <p:extLst>
      <p:ext uri="{BB962C8B-B14F-4D97-AF65-F5344CB8AC3E}">
        <p14:creationId xmlns:p14="http://schemas.microsoft.com/office/powerpoint/2010/main" val="206779346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67</a:t>
            </a:fld>
            <a:endParaRPr lang="tr-TR"/>
          </a:p>
        </p:txBody>
      </p:sp>
    </p:spTree>
    <p:extLst>
      <p:ext uri="{BB962C8B-B14F-4D97-AF65-F5344CB8AC3E}">
        <p14:creationId xmlns:p14="http://schemas.microsoft.com/office/powerpoint/2010/main" val="1244175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68</a:t>
            </a:fld>
            <a:endParaRPr lang="tr-TR"/>
          </a:p>
        </p:txBody>
      </p:sp>
    </p:spTree>
    <p:extLst>
      <p:ext uri="{BB962C8B-B14F-4D97-AF65-F5344CB8AC3E}">
        <p14:creationId xmlns:p14="http://schemas.microsoft.com/office/powerpoint/2010/main" val="31195510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69</a:t>
            </a:fld>
            <a:endParaRPr lang="tr-TR"/>
          </a:p>
        </p:txBody>
      </p:sp>
    </p:spTree>
    <p:extLst>
      <p:ext uri="{BB962C8B-B14F-4D97-AF65-F5344CB8AC3E}">
        <p14:creationId xmlns:p14="http://schemas.microsoft.com/office/powerpoint/2010/main" val="29654791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effectLst/>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70</a:t>
            </a:fld>
            <a:endParaRPr lang="tr-TR"/>
          </a:p>
        </p:txBody>
      </p:sp>
    </p:spTree>
    <p:extLst>
      <p:ext uri="{BB962C8B-B14F-4D97-AF65-F5344CB8AC3E}">
        <p14:creationId xmlns:p14="http://schemas.microsoft.com/office/powerpoint/2010/main" val="2358565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solidFill>
                <a:schemeClr val="tx1"/>
              </a:solidFill>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6</a:t>
            </a:fld>
            <a:endParaRPr lang="tr-TR"/>
          </a:p>
        </p:txBody>
      </p:sp>
    </p:spTree>
    <p:extLst>
      <p:ext uri="{BB962C8B-B14F-4D97-AF65-F5344CB8AC3E}">
        <p14:creationId xmlns:p14="http://schemas.microsoft.com/office/powerpoint/2010/main" val="191603378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71</a:t>
            </a:fld>
            <a:endParaRPr lang="tr-TR"/>
          </a:p>
        </p:txBody>
      </p:sp>
    </p:spTree>
    <p:extLst>
      <p:ext uri="{BB962C8B-B14F-4D97-AF65-F5344CB8AC3E}">
        <p14:creationId xmlns:p14="http://schemas.microsoft.com/office/powerpoint/2010/main" val="33363526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72</a:t>
            </a:fld>
            <a:endParaRPr lang="tr-TR"/>
          </a:p>
        </p:txBody>
      </p:sp>
    </p:spTree>
    <p:extLst>
      <p:ext uri="{BB962C8B-B14F-4D97-AF65-F5344CB8AC3E}">
        <p14:creationId xmlns:p14="http://schemas.microsoft.com/office/powerpoint/2010/main" val="27444742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73</a:t>
            </a:fld>
            <a:endParaRPr lang="tr-TR"/>
          </a:p>
        </p:txBody>
      </p:sp>
    </p:spTree>
    <p:extLst>
      <p:ext uri="{BB962C8B-B14F-4D97-AF65-F5344CB8AC3E}">
        <p14:creationId xmlns:p14="http://schemas.microsoft.com/office/powerpoint/2010/main" val="300072684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74</a:t>
            </a:fld>
            <a:endParaRPr lang="tr-TR"/>
          </a:p>
        </p:txBody>
      </p:sp>
    </p:spTree>
    <p:extLst>
      <p:ext uri="{BB962C8B-B14F-4D97-AF65-F5344CB8AC3E}">
        <p14:creationId xmlns:p14="http://schemas.microsoft.com/office/powerpoint/2010/main" val="318262152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75</a:t>
            </a:fld>
            <a:endParaRPr lang="tr-TR"/>
          </a:p>
        </p:txBody>
      </p:sp>
    </p:spTree>
    <p:extLst>
      <p:ext uri="{BB962C8B-B14F-4D97-AF65-F5344CB8AC3E}">
        <p14:creationId xmlns:p14="http://schemas.microsoft.com/office/powerpoint/2010/main" val="364790169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76</a:t>
            </a:fld>
            <a:endParaRPr lang="tr-TR"/>
          </a:p>
        </p:txBody>
      </p:sp>
    </p:spTree>
    <p:extLst>
      <p:ext uri="{BB962C8B-B14F-4D97-AF65-F5344CB8AC3E}">
        <p14:creationId xmlns:p14="http://schemas.microsoft.com/office/powerpoint/2010/main" val="383447550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77</a:t>
            </a:fld>
            <a:endParaRPr lang="tr-TR"/>
          </a:p>
        </p:txBody>
      </p:sp>
    </p:spTree>
    <p:extLst>
      <p:ext uri="{BB962C8B-B14F-4D97-AF65-F5344CB8AC3E}">
        <p14:creationId xmlns:p14="http://schemas.microsoft.com/office/powerpoint/2010/main" val="8710304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78</a:t>
            </a:fld>
            <a:endParaRPr lang="tr-TR"/>
          </a:p>
        </p:txBody>
      </p:sp>
    </p:spTree>
    <p:extLst>
      <p:ext uri="{BB962C8B-B14F-4D97-AF65-F5344CB8AC3E}">
        <p14:creationId xmlns:p14="http://schemas.microsoft.com/office/powerpoint/2010/main" val="40721134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79</a:t>
            </a:fld>
            <a:endParaRPr lang="tr-TR"/>
          </a:p>
        </p:txBody>
      </p:sp>
    </p:spTree>
    <p:extLst>
      <p:ext uri="{BB962C8B-B14F-4D97-AF65-F5344CB8AC3E}">
        <p14:creationId xmlns:p14="http://schemas.microsoft.com/office/powerpoint/2010/main" val="102841117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pPr>
              <a:lnSpc>
                <a:spcPct val="107000"/>
              </a:lnSpc>
              <a:spcAft>
                <a:spcPts val="800"/>
              </a:spcAft>
            </a:pP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80</a:t>
            </a:fld>
            <a:endParaRPr lang="tr-TR"/>
          </a:p>
        </p:txBody>
      </p:sp>
    </p:spTree>
    <p:extLst>
      <p:ext uri="{BB962C8B-B14F-4D97-AF65-F5344CB8AC3E}">
        <p14:creationId xmlns:p14="http://schemas.microsoft.com/office/powerpoint/2010/main" val="153627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solidFill>
                <a:schemeClr val="tx1"/>
              </a:solidFill>
            </a:endParaRPr>
          </a:p>
        </p:txBody>
      </p:sp>
      <p:sp>
        <p:nvSpPr>
          <p:cNvPr id="4" name="Slayt Numarası Yer Tutucusu 3"/>
          <p:cNvSpPr>
            <a:spLocks noGrp="1"/>
          </p:cNvSpPr>
          <p:nvPr>
            <p:ph type="sldNum" sz="quarter" idx="5"/>
          </p:nvPr>
        </p:nvSpPr>
        <p:spPr/>
        <p:txBody>
          <a:bodyPr/>
          <a:lstStyle/>
          <a:p>
            <a:fld id="{65F3D9BE-D2E1-D44A-8BD5-44BA90E71F6A}" type="slidenum">
              <a:rPr lang="tr-TR" smtClean="0"/>
              <a:t>7</a:t>
            </a:fld>
            <a:endParaRPr lang="tr-TR"/>
          </a:p>
        </p:txBody>
      </p:sp>
    </p:spTree>
    <p:extLst>
      <p:ext uri="{BB962C8B-B14F-4D97-AF65-F5344CB8AC3E}">
        <p14:creationId xmlns:p14="http://schemas.microsoft.com/office/powerpoint/2010/main" val="890542308"/>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81</a:t>
            </a:fld>
            <a:endParaRPr lang="tr-TR"/>
          </a:p>
        </p:txBody>
      </p:sp>
    </p:spTree>
    <p:extLst>
      <p:ext uri="{BB962C8B-B14F-4D97-AF65-F5344CB8AC3E}">
        <p14:creationId xmlns:p14="http://schemas.microsoft.com/office/powerpoint/2010/main" val="344857015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82</a:t>
            </a:fld>
            <a:endParaRPr lang="tr-TR"/>
          </a:p>
        </p:txBody>
      </p:sp>
    </p:spTree>
    <p:extLst>
      <p:ext uri="{BB962C8B-B14F-4D97-AF65-F5344CB8AC3E}">
        <p14:creationId xmlns:p14="http://schemas.microsoft.com/office/powerpoint/2010/main" val="3462868974"/>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83</a:t>
            </a:fld>
            <a:endParaRPr lang="tr-TR"/>
          </a:p>
        </p:txBody>
      </p:sp>
    </p:spTree>
    <p:extLst>
      <p:ext uri="{BB962C8B-B14F-4D97-AF65-F5344CB8AC3E}">
        <p14:creationId xmlns:p14="http://schemas.microsoft.com/office/powerpoint/2010/main" val="269974981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84</a:t>
            </a:fld>
            <a:endParaRPr lang="tr-TR"/>
          </a:p>
        </p:txBody>
      </p:sp>
    </p:spTree>
    <p:extLst>
      <p:ext uri="{BB962C8B-B14F-4D97-AF65-F5344CB8AC3E}">
        <p14:creationId xmlns:p14="http://schemas.microsoft.com/office/powerpoint/2010/main" val="38282062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a:xfrm>
            <a:off x="685800" y="1143000"/>
            <a:ext cx="5486400" cy="30861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8</a:t>
            </a:fld>
            <a:endParaRPr lang="tr-TR"/>
          </a:p>
        </p:txBody>
      </p:sp>
    </p:spTree>
    <p:extLst>
      <p:ext uri="{BB962C8B-B14F-4D97-AF65-F5344CB8AC3E}">
        <p14:creationId xmlns:p14="http://schemas.microsoft.com/office/powerpoint/2010/main" val="1920525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5F3D9BE-D2E1-D44A-8BD5-44BA90E71F6A}" type="slidenum">
              <a:rPr lang="tr-TR" smtClean="0"/>
              <a:t>9</a:t>
            </a:fld>
            <a:endParaRPr lang="tr-TR"/>
          </a:p>
        </p:txBody>
      </p:sp>
    </p:spTree>
    <p:extLst>
      <p:ext uri="{BB962C8B-B14F-4D97-AF65-F5344CB8AC3E}">
        <p14:creationId xmlns:p14="http://schemas.microsoft.com/office/powerpoint/2010/main" val="4218644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001FED3-8352-4218-B49B-719DF40D61F4}" type="datetimeFigureOut">
              <a:rPr lang="tr-TR" smtClean="0"/>
              <a:t>16.01.2024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456483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001FED3-8352-4218-B49B-719DF40D61F4}" type="datetimeFigureOut">
              <a:rPr lang="tr-TR" smtClean="0"/>
              <a:t>16.01.2024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1233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001FED3-8352-4218-B49B-719DF40D61F4}" type="datetimeFigureOut">
              <a:rPr lang="tr-TR" smtClean="0"/>
              <a:t>16.01.2024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354438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001FED3-8352-4218-B49B-719DF40D61F4}" type="datetimeFigureOut">
              <a:rPr lang="tr-TR" smtClean="0"/>
              <a:t>16.01.2024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4294746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B001FED3-8352-4218-B49B-719DF40D61F4}" type="datetimeFigureOut">
              <a:rPr lang="tr-TR" smtClean="0"/>
              <a:t>16.01.2024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2715117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B001FED3-8352-4218-B49B-719DF40D61F4}" type="datetimeFigureOut">
              <a:rPr lang="tr-TR" smtClean="0"/>
              <a:t>16.01.2024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13885296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001FED3-8352-4218-B49B-719DF40D61F4}" type="datetimeFigureOut">
              <a:rPr lang="tr-TR" smtClean="0"/>
              <a:t>16.01.2024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2739950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B001FED3-8352-4218-B49B-719DF40D61F4}" type="datetimeFigureOut">
              <a:rPr lang="tr-TR" smtClean="0"/>
              <a:t>16.01.2024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31382508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01FED3-8352-4218-B49B-719DF40D61F4}" type="datetimeFigureOut">
              <a:rPr lang="tr-TR" smtClean="0"/>
              <a:t>16.01.2024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13110384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001FED3-8352-4218-B49B-719DF40D61F4}" type="datetimeFigureOut">
              <a:rPr lang="tr-TR" smtClean="0"/>
              <a:t>16.01.2024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3651540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B001FED3-8352-4218-B49B-719DF40D61F4}" type="datetimeFigureOut">
              <a:rPr lang="tr-TR" smtClean="0"/>
              <a:t>16.01.2024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CD02D22-6AFE-4843-BFDB-F7EA7BFE4A01}" type="slidenum">
              <a:rPr lang="tr-TR" smtClean="0"/>
              <a:t>‹#›</a:t>
            </a:fld>
            <a:endParaRPr lang="tr-TR"/>
          </a:p>
        </p:txBody>
      </p:sp>
    </p:spTree>
    <p:extLst>
      <p:ext uri="{BB962C8B-B14F-4D97-AF65-F5344CB8AC3E}">
        <p14:creationId xmlns:p14="http://schemas.microsoft.com/office/powerpoint/2010/main" val="3158595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01FED3-8352-4218-B49B-719DF40D61F4}" type="datetimeFigureOut">
              <a:rPr lang="tr-TR" smtClean="0"/>
              <a:t>16.01.2024</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D02D22-6AFE-4843-BFDB-F7EA7BFE4A01}" type="slidenum">
              <a:rPr lang="tr-TR" smtClean="0"/>
              <a:t>‹#›</a:t>
            </a:fld>
            <a:endParaRPr lang="tr-TR"/>
          </a:p>
        </p:txBody>
      </p:sp>
    </p:spTree>
    <p:extLst>
      <p:ext uri="{BB962C8B-B14F-4D97-AF65-F5344CB8AC3E}">
        <p14:creationId xmlns:p14="http://schemas.microsoft.com/office/powerpoint/2010/main" val="42239422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3"/>
          <a:stretch>
            <a:fillRect/>
          </a:stretch>
        </p:blipFill>
        <p:spPr>
          <a:xfrm>
            <a:off x="3055621" y="431361"/>
            <a:ext cx="1966005" cy="1966005"/>
          </a:xfrm>
          <a:prstGeom prst="rect">
            <a:avLst/>
          </a:prstGeom>
        </p:spPr>
      </p:pic>
      <p:sp>
        <p:nvSpPr>
          <p:cNvPr id="3" name="Alt Başlık 2"/>
          <p:cNvSpPr>
            <a:spLocks noGrp="1"/>
          </p:cNvSpPr>
          <p:nvPr>
            <p:ph type="subTitle" idx="1"/>
          </p:nvPr>
        </p:nvSpPr>
        <p:spPr>
          <a:xfrm>
            <a:off x="170121" y="2414120"/>
            <a:ext cx="12192000" cy="4093030"/>
          </a:xfrm>
        </p:spPr>
        <p:txBody>
          <a:bodyPr>
            <a:normAutofit/>
          </a:bodyPr>
          <a:lstStyle/>
          <a:p>
            <a:pPr>
              <a:lnSpc>
                <a:spcPct val="150000"/>
              </a:lnSpc>
            </a:pPr>
            <a:r>
              <a:rPr lang="tr-TR" sz="6000" b="1" cap="all" dirty="0">
                <a:ln w="3175" cmpd="sng">
                  <a:noFill/>
                </a:ln>
                <a:solidFill>
                  <a:prstClr val="black"/>
                </a:solidFill>
                <a:latin typeface="Century Gothic" panose="020B0502020202020204"/>
                <a:ea typeface="+mj-ea"/>
                <a:cs typeface="+mj-cs"/>
              </a:rPr>
              <a:t>Kalite Kontrol ve gıda güvenliği</a:t>
            </a:r>
            <a:endParaRPr lang="tr-TR" sz="2250" dirty="0">
              <a:solidFill>
                <a:prstClr val="black"/>
              </a:solidFill>
              <a:latin typeface="Century Gothic" panose="020B0502020202020204" pitchFamily="34" charset="0"/>
            </a:endParaRPr>
          </a:p>
          <a:p>
            <a:pPr lvl="0"/>
            <a:endParaRPr lang="tr-TR" sz="2250" dirty="0">
              <a:solidFill>
                <a:prstClr val="black"/>
              </a:solidFill>
              <a:latin typeface="Century Gothic" panose="020B0502020202020204" pitchFamily="34" charset="0"/>
            </a:endParaRPr>
          </a:p>
          <a:p>
            <a:pPr lvl="0"/>
            <a:r>
              <a:rPr lang="tr-TR" sz="3600" dirty="0">
                <a:solidFill>
                  <a:prstClr val="black"/>
                </a:solidFill>
                <a:latin typeface="Century Gothic" panose="020B0502020202020204" pitchFamily="34" charset="0"/>
              </a:rPr>
              <a:t>Kudret AYDIN</a:t>
            </a:r>
            <a:endParaRPr lang="tr-TR" sz="3600" dirty="0"/>
          </a:p>
        </p:txBody>
      </p:sp>
      <p:pic>
        <p:nvPicPr>
          <p:cNvPr id="5" name="Picture 4">
            <a:extLst>
              <a:ext uri="{FF2B5EF4-FFF2-40B4-BE49-F238E27FC236}">
                <a16:creationId xmlns:a16="http://schemas.microsoft.com/office/drawing/2014/main" id="{98271DC8-84EE-01DE-536F-77E65C839A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7938" y="818121"/>
            <a:ext cx="2689708" cy="1192484"/>
          </a:xfrm>
          <a:prstGeom prst="rect">
            <a:avLst/>
          </a:prstGeom>
        </p:spPr>
      </p:pic>
    </p:spTree>
    <p:extLst>
      <p:ext uri="{BB962C8B-B14F-4D97-AF65-F5344CB8AC3E}">
        <p14:creationId xmlns:p14="http://schemas.microsoft.com/office/powerpoint/2010/main" val="25184514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ekran görüntüsü içeren bir resim&#10;&#10;Açıklama otomatik olarak oluşturuldu">
            <a:extLst>
              <a:ext uri="{FF2B5EF4-FFF2-40B4-BE49-F238E27FC236}">
                <a16:creationId xmlns:a16="http://schemas.microsoft.com/office/drawing/2014/main" id="{A1C5749A-E1D8-66DB-2A56-D247BE17E96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36324" y="1"/>
            <a:ext cx="9624520" cy="6858000"/>
          </a:xfrm>
        </p:spPr>
      </p:pic>
    </p:spTree>
    <p:extLst>
      <p:ext uri="{BB962C8B-B14F-4D97-AF65-F5344CB8AC3E}">
        <p14:creationId xmlns:p14="http://schemas.microsoft.com/office/powerpoint/2010/main" val="3944266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26D10A30-9106-067F-F6BD-3E34EDC2117F}"/>
              </a:ext>
            </a:extLst>
          </p:cNvPr>
          <p:cNvSpPr>
            <a:spLocks noGrp="1"/>
          </p:cNvSpPr>
          <p:nvPr>
            <p:ph idx="1"/>
          </p:nvPr>
        </p:nvSpPr>
        <p:spPr>
          <a:xfrm>
            <a:off x="0" y="0"/>
            <a:ext cx="12192000" cy="6858000"/>
          </a:xfrm>
        </p:spPr>
        <p:txBody>
          <a:bodyPr anchor="ctr">
            <a:normAutofit/>
          </a:bodyPr>
          <a:lstStyle/>
          <a:p>
            <a:pPr marL="0" indent="0" algn="ctr">
              <a:lnSpc>
                <a:spcPct val="150000"/>
              </a:lnSpc>
              <a:buNone/>
            </a:pPr>
            <a:r>
              <a:rPr lang="tr-TR" sz="8000" b="1" i="0" dirty="0">
                <a:solidFill>
                  <a:schemeClr val="bg1"/>
                </a:solidFill>
                <a:effectLst/>
                <a:latin typeface="Century Gothic" panose="020B0502020202020204" pitchFamily="34" charset="0"/>
              </a:rPr>
              <a:t>18 milyon 314 bin 239 </a:t>
            </a:r>
          </a:p>
        </p:txBody>
      </p:sp>
    </p:spTree>
    <p:extLst>
      <p:ext uri="{BB962C8B-B14F-4D97-AF65-F5344CB8AC3E}">
        <p14:creationId xmlns:p14="http://schemas.microsoft.com/office/powerpoint/2010/main" val="2390596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8449508-594F-6A85-A7E6-62476354756A}"/>
              </a:ext>
            </a:extLst>
          </p:cNvPr>
          <p:cNvSpPr>
            <a:spLocks noGrp="1"/>
          </p:cNvSpPr>
          <p:nvPr>
            <p:ph idx="1"/>
          </p:nvPr>
        </p:nvSpPr>
        <p:spPr>
          <a:xfrm>
            <a:off x="735980" y="156116"/>
            <a:ext cx="10638264" cy="6490011"/>
          </a:xfrm>
        </p:spPr>
        <p:txBody>
          <a:bodyPr anchor="ctr"/>
          <a:lstStyle/>
          <a:p>
            <a:pPr marL="458788" indent="-458788" algn="ctr">
              <a:lnSpc>
                <a:spcPct val="150000"/>
              </a:lnSpc>
              <a:buFont typeface="Wingdings" pitchFamily="2" charset="2"/>
              <a:buChar char="ü"/>
            </a:pPr>
            <a:r>
              <a:rPr lang="tr-TR" sz="3600" dirty="0">
                <a:effectLst/>
                <a:latin typeface="Century Gothic" panose="020B0502020202020204" pitchFamily="34" charset="0"/>
              </a:rPr>
              <a:t>FAO 150 </a:t>
            </a:r>
            <a:r>
              <a:rPr lang="tr-TR" sz="3600" dirty="0">
                <a:latin typeface="Century Gothic" panose="020B0502020202020204" pitchFamily="34" charset="0"/>
              </a:rPr>
              <a:t>ül</a:t>
            </a:r>
            <a:r>
              <a:rPr lang="tr-TR" sz="3600" dirty="0">
                <a:effectLst/>
                <a:latin typeface="Century Gothic" panose="020B0502020202020204" pitchFamily="34" charset="0"/>
              </a:rPr>
              <a:t>kede </a:t>
            </a:r>
            <a:endParaRPr lang="tr-TR" sz="3600" dirty="0">
              <a:latin typeface="Century Gothic" panose="020B0502020202020204" pitchFamily="34" charset="0"/>
            </a:endParaRPr>
          </a:p>
          <a:p>
            <a:pPr marL="458788" indent="-458788" algn="ctr">
              <a:lnSpc>
                <a:spcPct val="150000"/>
              </a:lnSpc>
              <a:buFont typeface="Wingdings" pitchFamily="2" charset="2"/>
              <a:buChar char="ü"/>
            </a:pPr>
            <a:r>
              <a:rPr lang="tr-TR" sz="3600" dirty="0">
                <a:latin typeface="Century Gothic" panose="020B0502020202020204" pitchFamily="34" charset="0"/>
              </a:rPr>
              <a:t>D</a:t>
            </a:r>
            <a:r>
              <a:rPr lang="tr-TR" sz="3600" dirty="0">
                <a:effectLst/>
                <a:latin typeface="Century Gothic" panose="020B0502020202020204" pitchFamily="34" charset="0"/>
              </a:rPr>
              <a:t>ünyadaki 10 kişiden 1’i</a:t>
            </a:r>
          </a:p>
          <a:p>
            <a:pPr marL="533400" indent="-533400" algn="ctr">
              <a:lnSpc>
                <a:spcPct val="150000"/>
              </a:lnSpc>
              <a:buFont typeface="Wingdings" pitchFamily="2" charset="2"/>
              <a:buChar char="ü"/>
            </a:pPr>
            <a:r>
              <a:rPr lang="tr-TR" sz="3600" b="1" dirty="0">
                <a:latin typeface="Century Gothic" panose="020B0502020202020204" pitchFamily="34" charset="0"/>
              </a:rPr>
              <a:t>"Şi</a:t>
            </a:r>
            <a:r>
              <a:rPr lang="tr-TR" sz="3600" b="1" dirty="0">
                <a:effectLst/>
                <a:latin typeface="Century Gothic" panose="020B0502020202020204" pitchFamily="34" charset="0"/>
              </a:rPr>
              <a:t>ddetli </a:t>
            </a:r>
            <a:r>
              <a:rPr lang="tr-TR" sz="3600" b="1" dirty="0">
                <a:latin typeface="Century Gothic" panose="020B0502020202020204" pitchFamily="34" charset="0"/>
              </a:rPr>
              <a:t>G</a:t>
            </a:r>
            <a:r>
              <a:rPr lang="tr-TR" sz="3600" b="1" dirty="0">
                <a:effectLst/>
                <a:latin typeface="Century Gothic" panose="020B0502020202020204" pitchFamily="34" charset="0"/>
              </a:rPr>
              <a:t>ıda </a:t>
            </a:r>
            <a:r>
              <a:rPr lang="tr-TR" sz="3600" b="1" dirty="0">
                <a:latin typeface="Century Gothic" panose="020B0502020202020204" pitchFamily="34" charset="0"/>
              </a:rPr>
              <a:t>G</a:t>
            </a:r>
            <a:r>
              <a:rPr lang="tr-TR" sz="3600" b="1" dirty="0">
                <a:effectLst/>
                <a:latin typeface="Century Gothic" panose="020B0502020202020204" pitchFamily="34" charset="0"/>
              </a:rPr>
              <a:t>üvensizliği"</a:t>
            </a:r>
          </a:p>
          <a:p>
            <a:pPr algn="ctr">
              <a:lnSpc>
                <a:spcPct val="150000"/>
              </a:lnSpc>
              <a:buFont typeface="Wingdings" pitchFamily="2" charset="2"/>
              <a:buChar char="ü"/>
            </a:pPr>
            <a:r>
              <a:rPr lang="tr-TR" sz="3600" dirty="0">
                <a:effectLst/>
                <a:latin typeface="Century Gothic" panose="020B0502020202020204" pitchFamily="34" charset="0"/>
              </a:rPr>
              <a:t>689 milyon kişi</a:t>
            </a:r>
            <a:endParaRPr lang="tr-TR" sz="3600" dirty="0">
              <a:latin typeface="Century Gothic" panose="020B0502020202020204" pitchFamily="34" charset="0"/>
            </a:endParaRPr>
          </a:p>
          <a:p>
            <a:pPr marL="0" indent="0" algn="ctr">
              <a:buNone/>
            </a:pPr>
            <a:endParaRPr lang="tr-TR" sz="3000" dirty="0">
              <a:latin typeface="Century Gothic" panose="020B0502020202020204" pitchFamily="34" charset="0"/>
            </a:endParaRPr>
          </a:p>
        </p:txBody>
      </p:sp>
    </p:spTree>
    <p:extLst>
      <p:ext uri="{BB962C8B-B14F-4D97-AF65-F5344CB8AC3E}">
        <p14:creationId xmlns:p14="http://schemas.microsoft.com/office/powerpoint/2010/main" val="1505500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1524001" y="2967403"/>
            <a:ext cx="9144000" cy="1015663"/>
          </a:xfrm>
          <a:prstGeom prst="rect">
            <a:avLst/>
          </a:prstGeom>
          <a:noFill/>
        </p:spPr>
        <p:txBody>
          <a:bodyPr wrap="square" rtlCol="0">
            <a:spAutoFit/>
          </a:bodyPr>
          <a:lstStyle/>
          <a:p>
            <a:pPr algn="ctr"/>
            <a:r>
              <a:rPr lang="tr-TR" sz="6000" b="1" dirty="0">
                <a:solidFill>
                  <a:schemeClr val="bg1"/>
                </a:solidFill>
                <a:latin typeface="Century Gothic" panose="020B0502020202020204" pitchFamily="34" charset="0"/>
              </a:rPr>
              <a:t>HACCP SİSTEMİ</a:t>
            </a:r>
          </a:p>
        </p:txBody>
      </p:sp>
    </p:spTree>
    <p:extLst>
      <p:ext uri="{BB962C8B-B14F-4D97-AF65-F5344CB8AC3E}">
        <p14:creationId xmlns:p14="http://schemas.microsoft.com/office/powerpoint/2010/main" val="13583603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metin, ekran görüntüsü, yazı tipi, diyagram içeren bir resim&#10;&#10;Açıklama otomatik olarak oluşturuldu">
            <a:extLst>
              <a:ext uri="{FF2B5EF4-FFF2-40B4-BE49-F238E27FC236}">
                <a16:creationId xmlns:a16="http://schemas.microsoft.com/office/drawing/2014/main" id="{DDD0CF73-8DA4-9D78-F721-B37199589E5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1" r="164" b="11477"/>
          <a:stretch/>
        </p:blipFill>
        <p:spPr>
          <a:xfrm>
            <a:off x="22921" y="0"/>
            <a:ext cx="12163428" cy="6471138"/>
          </a:xfrm>
        </p:spPr>
      </p:pic>
    </p:spTree>
    <p:extLst>
      <p:ext uri="{BB962C8B-B14F-4D97-AF65-F5344CB8AC3E}">
        <p14:creationId xmlns:p14="http://schemas.microsoft.com/office/powerpoint/2010/main" val="1828960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daire, metin, grafik, logo içeren bir resim&#10;&#10;Açıklama otomatik olarak oluşturuldu">
            <a:extLst>
              <a:ext uri="{FF2B5EF4-FFF2-40B4-BE49-F238E27FC236}">
                <a16:creationId xmlns:a16="http://schemas.microsoft.com/office/drawing/2014/main" id="{29714645-0AB5-D652-D800-FF9EE308ABE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95600" y="342900"/>
            <a:ext cx="6305550" cy="6305550"/>
          </a:xfrm>
        </p:spPr>
      </p:pic>
    </p:spTree>
    <p:extLst>
      <p:ext uri="{BB962C8B-B14F-4D97-AF65-F5344CB8AC3E}">
        <p14:creationId xmlns:p14="http://schemas.microsoft.com/office/powerpoint/2010/main" val="1294544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0" y="2967403"/>
            <a:ext cx="12192000" cy="1015663"/>
          </a:xfrm>
          <a:prstGeom prst="rect">
            <a:avLst/>
          </a:prstGeom>
          <a:noFill/>
        </p:spPr>
        <p:txBody>
          <a:bodyPr wrap="square" rtlCol="0">
            <a:spAutoFit/>
          </a:bodyPr>
          <a:lstStyle/>
          <a:p>
            <a:pPr algn="ctr"/>
            <a:r>
              <a:rPr lang="tr-TR" sz="6000" b="1" dirty="0">
                <a:solidFill>
                  <a:schemeClr val="bg1"/>
                </a:solidFill>
                <a:latin typeface="Century Gothic" panose="020B0502020202020204" pitchFamily="34" charset="0"/>
              </a:rPr>
              <a:t>HACCP SİSTEMİNİN 7 PRENSİBİ</a:t>
            </a:r>
          </a:p>
        </p:txBody>
      </p:sp>
    </p:spTree>
    <p:extLst>
      <p:ext uri="{BB962C8B-B14F-4D97-AF65-F5344CB8AC3E}">
        <p14:creationId xmlns:p14="http://schemas.microsoft.com/office/powerpoint/2010/main" val="34861567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568" y="764705"/>
            <a:ext cx="4320480" cy="5390059"/>
          </a:xfrm>
        </p:spPr>
        <p:txBody>
          <a:bodyPr>
            <a:normAutofit/>
          </a:bodyPr>
          <a:lstStyle/>
          <a:p>
            <a:pPr marL="0" indent="0">
              <a:buNone/>
            </a:pPr>
            <a:endParaRPr lang="tr-TR" sz="2000" dirty="0">
              <a:latin typeface="Century Gothic" pitchFamily="34" charset="0"/>
            </a:endParaRPr>
          </a:p>
          <a:p>
            <a:endParaRPr lang="tr-T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265" y="0"/>
            <a:ext cx="7072604" cy="6848375"/>
          </a:xfrm>
          <a:prstGeom prst="rect">
            <a:avLst/>
          </a:prstGeom>
        </p:spPr>
      </p:pic>
      <p:sp>
        <p:nvSpPr>
          <p:cNvPr id="8" name="Serbest Form 7">
            <a:extLst>
              <a:ext uri="{FF2B5EF4-FFF2-40B4-BE49-F238E27FC236}">
                <a16:creationId xmlns:a16="http://schemas.microsoft.com/office/drawing/2014/main" id="{747E60EB-863B-8FAB-A92A-692D78EF60DF}"/>
              </a:ext>
            </a:extLst>
          </p:cNvPr>
          <p:cNvSpPr/>
          <p:nvPr/>
        </p:nvSpPr>
        <p:spPr>
          <a:xfrm>
            <a:off x="-7653864" y="-5960533"/>
            <a:ext cx="24959733" cy="14528800"/>
          </a:xfrm>
          <a:custGeom>
            <a:avLst/>
            <a:gdLst>
              <a:gd name="connsiteX0" fmla="*/ 13707781 w 24959733"/>
              <a:gd name="connsiteY0" fmla="*/ 5472171 h 14528800"/>
              <a:gd name="connsiteX1" fmla="*/ 12403915 w 24959733"/>
              <a:gd name="connsiteY1" fmla="*/ 6725238 h 14528800"/>
              <a:gd name="connsiteX2" fmla="*/ 13707781 w 24959733"/>
              <a:gd name="connsiteY2" fmla="*/ 7978305 h 14528800"/>
              <a:gd name="connsiteX3" fmla="*/ 15011648 w 24959733"/>
              <a:gd name="connsiteY3" fmla="*/ 6725238 h 14528800"/>
              <a:gd name="connsiteX4" fmla="*/ 13707781 w 24959733"/>
              <a:gd name="connsiteY4" fmla="*/ 5472171 h 14528800"/>
              <a:gd name="connsiteX5" fmla="*/ 0 w 24959733"/>
              <a:gd name="connsiteY5" fmla="*/ 0 h 14528800"/>
              <a:gd name="connsiteX6" fmla="*/ 24959733 w 24959733"/>
              <a:gd name="connsiteY6" fmla="*/ 0 h 14528800"/>
              <a:gd name="connsiteX7" fmla="*/ 24959733 w 24959733"/>
              <a:gd name="connsiteY7" fmla="*/ 14528800 h 14528800"/>
              <a:gd name="connsiteX8" fmla="*/ 0 w 24959733"/>
              <a:gd name="connsiteY8" fmla="*/ 14528800 h 145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9733" h="14528800">
                <a:moveTo>
                  <a:pt x="13707781" y="5472171"/>
                </a:moveTo>
                <a:cubicBezTo>
                  <a:pt x="12987675" y="5472171"/>
                  <a:pt x="12403915" y="6033188"/>
                  <a:pt x="12403915" y="6725238"/>
                </a:cubicBezTo>
                <a:cubicBezTo>
                  <a:pt x="12403915" y="7417288"/>
                  <a:pt x="12987675" y="7978305"/>
                  <a:pt x="13707781" y="7978305"/>
                </a:cubicBezTo>
                <a:cubicBezTo>
                  <a:pt x="14427887" y="7978305"/>
                  <a:pt x="15011648" y="7417288"/>
                  <a:pt x="15011648" y="6725238"/>
                </a:cubicBezTo>
                <a:cubicBezTo>
                  <a:pt x="15011648" y="6033188"/>
                  <a:pt x="14427887" y="5472171"/>
                  <a:pt x="13707781" y="5472171"/>
                </a:cubicBezTo>
                <a:close/>
                <a:moveTo>
                  <a:pt x="0" y="0"/>
                </a:moveTo>
                <a:lnTo>
                  <a:pt x="24959733" y="0"/>
                </a:lnTo>
                <a:lnTo>
                  <a:pt x="24959733" y="14528800"/>
                </a:lnTo>
                <a:lnTo>
                  <a:pt x="0" y="14528800"/>
                </a:lnTo>
                <a:close/>
              </a:path>
            </a:pathLst>
          </a:custGeom>
          <a:solidFill>
            <a:schemeClr val="accent6">
              <a:lumMod val="50000"/>
              <a:alpha val="76215"/>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Tree>
    <p:extLst>
      <p:ext uri="{BB962C8B-B14F-4D97-AF65-F5344CB8AC3E}">
        <p14:creationId xmlns:p14="http://schemas.microsoft.com/office/powerpoint/2010/main" val="15163334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568" y="764705"/>
            <a:ext cx="4320480" cy="5390059"/>
          </a:xfrm>
        </p:spPr>
        <p:txBody>
          <a:bodyPr>
            <a:normAutofit/>
          </a:bodyPr>
          <a:lstStyle/>
          <a:p>
            <a:pPr marL="0" indent="0">
              <a:buNone/>
            </a:pPr>
            <a:endParaRPr lang="tr-TR" sz="2000" dirty="0">
              <a:latin typeface="Century Gothic" pitchFamily="34" charset="0"/>
            </a:endParaRPr>
          </a:p>
          <a:p>
            <a:endParaRPr lang="tr-T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265" y="0"/>
            <a:ext cx="7072604" cy="6848375"/>
          </a:xfrm>
          <a:prstGeom prst="rect">
            <a:avLst/>
          </a:prstGeom>
        </p:spPr>
      </p:pic>
      <p:sp>
        <p:nvSpPr>
          <p:cNvPr id="8" name="Serbest Form 7">
            <a:extLst>
              <a:ext uri="{FF2B5EF4-FFF2-40B4-BE49-F238E27FC236}">
                <a16:creationId xmlns:a16="http://schemas.microsoft.com/office/drawing/2014/main" id="{747E60EB-863B-8FAB-A92A-692D78EF60DF}"/>
              </a:ext>
            </a:extLst>
          </p:cNvPr>
          <p:cNvSpPr/>
          <p:nvPr/>
        </p:nvSpPr>
        <p:spPr>
          <a:xfrm>
            <a:off x="-5578670" y="-4961466"/>
            <a:ext cx="24959733" cy="14528800"/>
          </a:xfrm>
          <a:custGeom>
            <a:avLst/>
            <a:gdLst>
              <a:gd name="connsiteX0" fmla="*/ 13707781 w 24959733"/>
              <a:gd name="connsiteY0" fmla="*/ 5472171 h 14528800"/>
              <a:gd name="connsiteX1" fmla="*/ 12403915 w 24959733"/>
              <a:gd name="connsiteY1" fmla="*/ 6725238 h 14528800"/>
              <a:gd name="connsiteX2" fmla="*/ 13707781 w 24959733"/>
              <a:gd name="connsiteY2" fmla="*/ 7978305 h 14528800"/>
              <a:gd name="connsiteX3" fmla="*/ 15011648 w 24959733"/>
              <a:gd name="connsiteY3" fmla="*/ 6725238 h 14528800"/>
              <a:gd name="connsiteX4" fmla="*/ 13707781 w 24959733"/>
              <a:gd name="connsiteY4" fmla="*/ 5472171 h 14528800"/>
              <a:gd name="connsiteX5" fmla="*/ 0 w 24959733"/>
              <a:gd name="connsiteY5" fmla="*/ 0 h 14528800"/>
              <a:gd name="connsiteX6" fmla="*/ 24959733 w 24959733"/>
              <a:gd name="connsiteY6" fmla="*/ 0 h 14528800"/>
              <a:gd name="connsiteX7" fmla="*/ 24959733 w 24959733"/>
              <a:gd name="connsiteY7" fmla="*/ 14528800 h 14528800"/>
              <a:gd name="connsiteX8" fmla="*/ 0 w 24959733"/>
              <a:gd name="connsiteY8" fmla="*/ 14528800 h 145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9733" h="14528800">
                <a:moveTo>
                  <a:pt x="13707781" y="5472171"/>
                </a:moveTo>
                <a:cubicBezTo>
                  <a:pt x="12987675" y="5472171"/>
                  <a:pt x="12403915" y="6033188"/>
                  <a:pt x="12403915" y="6725238"/>
                </a:cubicBezTo>
                <a:cubicBezTo>
                  <a:pt x="12403915" y="7417288"/>
                  <a:pt x="12987675" y="7978305"/>
                  <a:pt x="13707781" y="7978305"/>
                </a:cubicBezTo>
                <a:cubicBezTo>
                  <a:pt x="14427887" y="7978305"/>
                  <a:pt x="15011648" y="7417288"/>
                  <a:pt x="15011648" y="6725238"/>
                </a:cubicBezTo>
                <a:cubicBezTo>
                  <a:pt x="15011648" y="6033188"/>
                  <a:pt x="14427887" y="5472171"/>
                  <a:pt x="13707781" y="5472171"/>
                </a:cubicBezTo>
                <a:close/>
                <a:moveTo>
                  <a:pt x="0" y="0"/>
                </a:moveTo>
                <a:lnTo>
                  <a:pt x="24959733" y="0"/>
                </a:lnTo>
                <a:lnTo>
                  <a:pt x="24959733" y="14528800"/>
                </a:lnTo>
                <a:lnTo>
                  <a:pt x="0" y="14528800"/>
                </a:lnTo>
                <a:close/>
              </a:path>
            </a:pathLst>
          </a:custGeom>
          <a:solidFill>
            <a:schemeClr val="accent6">
              <a:lumMod val="50000"/>
              <a:alpha val="76215"/>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Tree>
    <p:extLst>
      <p:ext uri="{BB962C8B-B14F-4D97-AF65-F5344CB8AC3E}">
        <p14:creationId xmlns:p14="http://schemas.microsoft.com/office/powerpoint/2010/main" val="38387721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5039771-C921-74DF-845D-D06DE0A7D87F}"/>
              </a:ext>
            </a:extLst>
          </p:cNvPr>
          <p:cNvSpPr>
            <a:spLocks noGrp="1"/>
          </p:cNvSpPr>
          <p:nvPr>
            <p:ph idx="1"/>
          </p:nvPr>
        </p:nvSpPr>
        <p:spPr>
          <a:xfrm>
            <a:off x="0" y="0"/>
            <a:ext cx="12192000" cy="6858000"/>
          </a:xfrm>
        </p:spPr>
        <p:txBody>
          <a:bodyPr anchor="ctr">
            <a:normAutofit/>
          </a:bodyPr>
          <a:lstStyle/>
          <a:p>
            <a:pPr marL="0" indent="0" algn="ctr">
              <a:buNone/>
            </a:pPr>
            <a:r>
              <a:rPr lang="tr-TR" sz="6600" b="1" dirty="0">
                <a:solidFill>
                  <a:schemeClr val="bg1"/>
                </a:solidFill>
                <a:latin typeface="Century Gothic" panose="020B0502020202020204" pitchFamily="34" charset="0"/>
              </a:rPr>
              <a:t>Grup Çalışması</a:t>
            </a:r>
          </a:p>
        </p:txBody>
      </p:sp>
    </p:spTree>
    <p:extLst>
      <p:ext uri="{BB962C8B-B14F-4D97-AF65-F5344CB8AC3E}">
        <p14:creationId xmlns:p14="http://schemas.microsoft.com/office/powerpoint/2010/main" val="27254417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740CD4BF-49D4-6BE3-BC71-0806730D8D16}"/>
              </a:ext>
            </a:extLst>
          </p:cNvPr>
          <p:cNvSpPr>
            <a:spLocks noGrp="1"/>
          </p:cNvSpPr>
          <p:nvPr>
            <p:ph idx="1"/>
          </p:nvPr>
        </p:nvSpPr>
        <p:spPr>
          <a:xfrm>
            <a:off x="0" y="0"/>
            <a:ext cx="12192000" cy="6858000"/>
          </a:xfrm>
        </p:spPr>
        <p:txBody>
          <a:bodyPr anchor="ctr">
            <a:normAutofit/>
          </a:bodyPr>
          <a:lstStyle/>
          <a:p>
            <a:pPr marL="0" indent="0" algn="ctr">
              <a:buNone/>
            </a:pPr>
            <a:r>
              <a:rPr lang="tr-TR" sz="6600" b="1" dirty="0">
                <a:solidFill>
                  <a:schemeClr val="bg1"/>
                </a:solidFill>
                <a:latin typeface="Century Gothic" panose="020B0502020202020204" pitchFamily="34" charset="0"/>
              </a:rPr>
              <a:t>TANIŞMA</a:t>
            </a:r>
            <a:r>
              <a:rPr lang="tr-TR" sz="6600" b="1" dirty="0">
                <a:solidFill>
                  <a:schemeClr val="bg1"/>
                </a:solidFill>
                <a:latin typeface="Century Gothic" panose="020B0502020202020204" pitchFamily="34" charset="0"/>
                <a:sym typeface="Wingdings" pitchFamily="2" charset="2"/>
              </a:rPr>
              <a:t></a:t>
            </a:r>
            <a:endParaRPr lang="tr-TR" sz="66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1194313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568" y="764705"/>
            <a:ext cx="4320480" cy="5390059"/>
          </a:xfrm>
        </p:spPr>
        <p:txBody>
          <a:bodyPr>
            <a:normAutofit/>
          </a:bodyPr>
          <a:lstStyle/>
          <a:p>
            <a:pPr marL="0" indent="0">
              <a:buNone/>
            </a:pPr>
            <a:endParaRPr lang="tr-TR" sz="2000" dirty="0">
              <a:latin typeface="Century Gothic" pitchFamily="34" charset="0"/>
            </a:endParaRPr>
          </a:p>
          <a:p>
            <a:endParaRPr lang="tr-T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265" y="0"/>
            <a:ext cx="7072604" cy="6848375"/>
          </a:xfrm>
          <a:prstGeom prst="rect">
            <a:avLst/>
          </a:prstGeom>
        </p:spPr>
      </p:pic>
      <p:sp>
        <p:nvSpPr>
          <p:cNvPr id="8" name="Serbest Form 7">
            <a:extLst>
              <a:ext uri="{FF2B5EF4-FFF2-40B4-BE49-F238E27FC236}">
                <a16:creationId xmlns:a16="http://schemas.microsoft.com/office/drawing/2014/main" id="{747E60EB-863B-8FAB-A92A-692D78EF60DF}"/>
              </a:ext>
            </a:extLst>
          </p:cNvPr>
          <p:cNvSpPr/>
          <p:nvPr/>
        </p:nvSpPr>
        <p:spPr>
          <a:xfrm>
            <a:off x="-4969070" y="-2658532"/>
            <a:ext cx="24959733" cy="14528800"/>
          </a:xfrm>
          <a:custGeom>
            <a:avLst/>
            <a:gdLst>
              <a:gd name="connsiteX0" fmla="*/ 13707781 w 24959733"/>
              <a:gd name="connsiteY0" fmla="*/ 5472171 h 14528800"/>
              <a:gd name="connsiteX1" fmla="*/ 12403915 w 24959733"/>
              <a:gd name="connsiteY1" fmla="*/ 6725238 h 14528800"/>
              <a:gd name="connsiteX2" fmla="*/ 13707781 w 24959733"/>
              <a:gd name="connsiteY2" fmla="*/ 7978305 h 14528800"/>
              <a:gd name="connsiteX3" fmla="*/ 15011648 w 24959733"/>
              <a:gd name="connsiteY3" fmla="*/ 6725238 h 14528800"/>
              <a:gd name="connsiteX4" fmla="*/ 13707781 w 24959733"/>
              <a:gd name="connsiteY4" fmla="*/ 5472171 h 14528800"/>
              <a:gd name="connsiteX5" fmla="*/ 0 w 24959733"/>
              <a:gd name="connsiteY5" fmla="*/ 0 h 14528800"/>
              <a:gd name="connsiteX6" fmla="*/ 24959733 w 24959733"/>
              <a:gd name="connsiteY6" fmla="*/ 0 h 14528800"/>
              <a:gd name="connsiteX7" fmla="*/ 24959733 w 24959733"/>
              <a:gd name="connsiteY7" fmla="*/ 14528800 h 14528800"/>
              <a:gd name="connsiteX8" fmla="*/ 0 w 24959733"/>
              <a:gd name="connsiteY8" fmla="*/ 14528800 h 145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9733" h="14528800">
                <a:moveTo>
                  <a:pt x="13707781" y="5472171"/>
                </a:moveTo>
                <a:cubicBezTo>
                  <a:pt x="12987675" y="5472171"/>
                  <a:pt x="12403915" y="6033188"/>
                  <a:pt x="12403915" y="6725238"/>
                </a:cubicBezTo>
                <a:cubicBezTo>
                  <a:pt x="12403915" y="7417288"/>
                  <a:pt x="12987675" y="7978305"/>
                  <a:pt x="13707781" y="7978305"/>
                </a:cubicBezTo>
                <a:cubicBezTo>
                  <a:pt x="14427887" y="7978305"/>
                  <a:pt x="15011648" y="7417288"/>
                  <a:pt x="15011648" y="6725238"/>
                </a:cubicBezTo>
                <a:cubicBezTo>
                  <a:pt x="15011648" y="6033188"/>
                  <a:pt x="14427887" y="5472171"/>
                  <a:pt x="13707781" y="5472171"/>
                </a:cubicBezTo>
                <a:close/>
                <a:moveTo>
                  <a:pt x="0" y="0"/>
                </a:moveTo>
                <a:lnTo>
                  <a:pt x="24959733" y="0"/>
                </a:lnTo>
                <a:lnTo>
                  <a:pt x="24959733" y="14528800"/>
                </a:lnTo>
                <a:lnTo>
                  <a:pt x="0" y="14528800"/>
                </a:lnTo>
                <a:close/>
              </a:path>
            </a:pathLst>
          </a:custGeom>
          <a:solidFill>
            <a:schemeClr val="accent6">
              <a:lumMod val="50000"/>
              <a:alpha val="76215"/>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Tree>
    <p:extLst>
      <p:ext uri="{BB962C8B-B14F-4D97-AF65-F5344CB8AC3E}">
        <p14:creationId xmlns:p14="http://schemas.microsoft.com/office/powerpoint/2010/main" val="2767519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568" y="764705"/>
            <a:ext cx="4320480" cy="5390059"/>
          </a:xfrm>
        </p:spPr>
        <p:txBody>
          <a:bodyPr>
            <a:normAutofit/>
          </a:bodyPr>
          <a:lstStyle/>
          <a:p>
            <a:pPr marL="0" indent="0">
              <a:buNone/>
            </a:pPr>
            <a:endParaRPr lang="tr-TR" sz="2000" dirty="0">
              <a:latin typeface="Century Gothic" pitchFamily="34" charset="0"/>
            </a:endParaRPr>
          </a:p>
          <a:p>
            <a:endParaRPr lang="tr-T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265" y="0"/>
            <a:ext cx="7072604" cy="6848375"/>
          </a:xfrm>
          <a:prstGeom prst="rect">
            <a:avLst/>
          </a:prstGeom>
        </p:spPr>
      </p:pic>
      <p:sp>
        <p:nvSpPr>
          <p:cNvPr id="8" name="Serbest Form 7">
            <a:extLst>
              <a:ext uri="{FF2B5EF4-FFF2-40B4-BE49-F238E27FC236}">
                <a16:creationId xmlns:a16="http://schemas.microsoft.com/office/drawing/2014/main" id="{747E60EB-863B-8FAB-A92A-692D78EF60DF}"/>
              </a:ext>
            </a:extLst>
          </p:cNvPr>
          <p:cNvSpPr/>
          <p:nvPr/>
        </p:nvSpPr>
        <p:spPr>
          <a:xfrm>
            <a:off x="-6628536" y="-761999"/>
            <a:ext cx="24959733" cy="14528800"/>
          </a:xfrm>
          <a:custGeom>
            <a:avLst/>
            <a:gdLst>
              <a:gd name="connsiteX0" fmla="*/ 13707781 w 24959733"/>
              <a:gd name="connsiteY0" fmla="*/ 5472171 h 14528800"/>
              <a:gd name="connsiteX1" fmla="*/ 12403915 w 24959733"/>
              <a:gd name="connsiteY1" fmla="*/ 6725238 h 14528800"/>
              <a:gd name="connsiteX2" fmla="*/ 13707781 w 24959733"/>
              <a:gd name="connsiteY2" fmla="*/ 7978305 h 14528800"/>
              <a:gd name="connsiteX3" fmla="*/ 15011648 w 24959733"/>
              <a:gd name="connsiteY3" fmla="*/ 6725238 h 14528800"/>
              <a:gd name="connsiteX4" fmla="*/ 13707781 w 24959733"/>
              <a:gd name="connsiteY4" fmla="*/ 5472171 h 14528800"/>
              <a:gd name="connsiteX5" fmla="*/ 0 w 24959733"/>
              <a:gd name="connsiteY5" fmla="*/ 0 h 14528800"/>
              <a:gd name="connsiteX6" fmla="*/ 24959733 w 24959733"/>
              <a:gd name="connsiteY6" fmla="*/ 0 h 14528800"/>
              <a:gd name="connsiteX7" fmla="*/ 24959733 w 24959733"/>
              <a:gd name="connsiteY7" fmla="*/ 14528800 h 14528800"/>
              <a:gd name="connsiteX8" fmla="*/ 0 w 24959733"/>
              <a:gd name="connsiteY8" fmla="*/ 14528800 h 145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9733" h="14528800">
                <a:moveTo>
                  <a:pt x="13707781" y="5472171"/>
                </a:moveTo>
                <a:cubicBezTo>
                  <a:pt x="12987675" y="5472171"/>
                  <a:pt x="12403915" y="6033188"/>
                  <a:pt x="12403915" y="6725238"/>
                </a:cubicBezTo>
                <a:cubicBezTo>
                  <a:pt x="12403915" y="7417288"/>
                  <a:pt x="12987675" y="7978305"/>
                  <a:pt x="13707781" y="7978305"/>
                </a:cubicBezTo>
                <a:cubicBezTo>
                  <a:pt x="14427887" y="7978305"/>
                  <a:pt x="15011648" y="7417288"/>
                  <a:pt x="15011648" y="6725238"/>
                </a:cubicBezTo>
                <a:cubicBezTo>
                  <a:pt x="15011648" y="6033188"/>
                  <a:pt x="14427887" y="5472171"/>
                  <a:pt x="13707781" y="5472171"/>
                </a:cubicBezTo>
                <a:close/>
                <a:moveTo>
                  <a:pt x="0" y="0"/>
                </a:moveTo>
                <a:lnTo>
                  <a:pt x="24959733" y="0"/>
                </a:lnTo>
                <a:lnTo>
                  <a:pt x="24959733" y="14528800"/>
                </a:lnTo>
                <a:lnTo>
                  <a:pt x="0" y="14528800"/>
                </a:lnTo>
                <a:close/>
              </a:path>
            </a:pathLst>
          </a:custGeom>
          <a:solidFill>
            <a:schemeClr val="accent6">
              <a:lumMod val="50000"/>
              <a:alpha val="76215"/>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Tree>
    <p:extLst>
      <p:ext uri="{BB962C8B-B14F-4D97-AF65-F5344CB8AC3E}">
        <p14:creationId xmlns:p14="http://schemas.microsoft.com/office/powerpoint/2010/main" val="3685386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568" y="764705"/>
            <a:ext cx="4320480" cy="5390059"/>
          </a:xfrm>
        </p:spPr>
        <p:txBody>
          <a:bodyPr>
            <a:normAutofit/>
          </a:bodyPr>
          <a:lstStyle/>
          <a:p>
            <a:pPr marL="0" indent="0">
              <a:buNone/>
            </a:pPr>
            <a:endParaRPr lang="tr-TR" sz="2000" dirty="0">
              <a:latin typeface="Century Gothic" pitchFamily="34" charset="0"/>
            </a:endParaRPr>
          </a:p>
          <a:p>
            <a:endParaRPr lang="tr-T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265" y="0"/>
            <a:ext cx="7072604" cy="6848375"/>
          </a:xfrm>
          <a:prstGeom prst="rect">
            <a:avLst/>
          </a:prstGeom>
        </p:spPr>
      </p:pic>
      <p:sp>
        <p:nvSpPr>
          <p:cNvPr id="8" name="Serbest Form 7">
            <a:extLst>
              <a:ext uri="{FF2B5EF4-FFF2-40B4-BE49-F238E27FC236}">
                <a16:creationId xmlns:a16="http://schemas.microsoft.com/office/drawing/2014/main" id="{747E60EB-863B-8FAB-A92A-692D78EF60DF}"/>
              </a:ext>
            </a:extLst>
          </p:cNvPr>
          <p:cNvSpPr/>
          <p:nvPr/>
        </p:nvSpPr>
        <p:spPr>
          <a:xfrm>
            <a:off x="-8863736" y="-737103"/>
            <a:ext cx="24959733" cy="14528800"/>
          </a:xfrm>
          <a:custGeom>
            <a:avLst/>
            <a:gdLst>
              <a:gd name="connsiteX0" fmla="*/ 13707781 w 24959733"/>
              <a:gd name="connsiteY0" fmla="*/ 5472171 h 14528800"/>
              <a:gd name="connsiteX1" fmla="*/ 12403915 w 24959733"/>
              <a:gd name="connsiteY1" fmla="*/ 6725238 h 14528800"/>
              <a:gd name="connsiteX2" fmla="*/ 13707781 w 24959733"/>
              <a:gd name="connsiteY2" fmla="*/ 7978305 h 14528800"/>
              <a:gd name="connsiteX3" fmla="*/ 15011648 w 24959733"/>
              <a:gd name="connsiteY3" fmla="*/ 6725238 h 14528800"/>
              <a:gd name="connsiteX4" fmla="*/ 13707781 w 24959733"/>
              <a:gd name="connsiteY4" fmla="*/ 5472171 h 14528800"/>
              <a:gd name="connsiteX5" fmla="*/ 0 w 24959733"/>
              <a:gd name="connsiteY5" fmla="*/ 0 h 14528800"/>
              <a:gd name="connsiteX6" fmla="*/ 24959733 w 24959733"/>
              <a:gd name="connsiteY6" fmla="*/ 0 h 14528800"/>
              <a:gd name="connsiteX7" fmla="*/ 24959733 w 24959733"/>
              <a:gd name="connsiteY7" fmla="*/ 14528800 h 14528800"/>
              <a:gd name="connsiteX8" fmla="*/ 0 w 24959733"/>
              <a:gd name="connsiteY8" fmla="*/ 14528800 h 145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9733" h="14528800">
                <a:moveTo>
                  <a:pt x="13707781" y="5472171"/>
                </a:moveTo>
                <a:cubicBezTo>
                  <a:pt x="12987675" y="5472171"/>
                  <a:pt x="12403915" y="6033188"/>
                  <a:pt x="12403915" y="6725238"/>
                </a:cubicBezTo>
                <a:cubicBezTo>
                  <a:pt x="12403915" y="7417288"/>
                  <a:pt x="12987675" y="7978305"/>
                  <a:pt x="13707781" y="7978305"/>
                </a:cubicBezTo>
                <a:cubicBezTo>
                  <a:pt x="14427887" y="7978305"/>
                  <a:pt x="15011648" y="7417288"/>
                  <a:pt x="15011648" y="6725238"/>
                </a:cubicBezTo>
                <a:cubicBezTo>
                  <a:pt x="15011648" y="6033188"/>
                  <a:pt x="14427887" y="5472171"/>
                  <a:pt x="13707781" y="5472171"/>
                </a:cubicBezTo>
                <a:close/>
                <a:moveTo>
                  <a:pt x="0" y="0"/>
                </a:moveTo>
                <a:lnTo>
                  <a:pt x="24959733" y="0"/>
                </a:lnTo>
                <a:lnTo>
                  <a:pt x="24959733" y="14528800"/>
                </a:lnTo>
                <a:lnTo>
                  <a:pt x="0" y="14528800"/>
                </a:lnTo>
                <a:close/>
              </a:path>
            </a:pathLst>
          </a:custGeom>
          <a:solidFill>
            <a:schemeClr val="accent6">
              <a:lumMod val="50000"/>
              <a:alpha val="76215"/>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Tree>
    <p:extLst>
      <p:ext uri="{BB962C8B-B14F-4D97-AF65-F5344CB8AC3E}">
        <p14:creationId xmlns:p14="http://schemas.microsoft.com/office/powerpoint/2010/main" val="2359098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568" y="764705"/>
            <a:ext cx="4320480" cy="5390059"/>
          </a:xfrm>
        </p:spPr>
        <p:txBody>
          <a:bodyPr>
            <a:normAutofit/>
          </a:bodyPr>
          <a:lstStyle/>
          <a:p>
            <a:pPr marL="0" indent="0">
              <a:buNone/>
            </a:pPr>
            <a:endParaRPr lang="tr-TR" sz="2000" dirty="0">
              <a:latin typeface="Century Gothic" pitchFamily="34" charset="0"/>
            </a:endParaRPr>
          </a:p>
          <a:p>
            <a:endParaRPr lang="tr-T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265" y="0"/>
            <a:ext cx="7072604" cy="6848375"/>
          </a:xfrm>
          <a:prstGeom prst="rect">
            <a:avLst/>
          </a:prstGeom>
        </p:spPr>
      </p:pic>
      <p:sp>
        <p:nvSpPr>
          <p:cNvPr id="8" name="Serbest Form 7">
            <a:extLst>
              <a:ext uri="{FF2B5EF4-FFF2-40B4-BE49-F238E27FC236}">
                <a16:creationId xmlns:a16="http://schemas.microsoft.com/office/drawing/2014/main" id="{747E60EB-863B-8FAB-A92A-692D78EF60DF}"/>
              </a:ext>
            </a:extLst>
          </p:cNvPr>
          <p:cNvSpPr/>
          <p:nvPr/>
        </p:nvSpPr>
        <p:spPr>
          <a:xfrm>
            <a:off x="-10272299" y="-2633636"/>
            <a:ext cx="24959733" cy="14528800"/>
          </a:xfrm>
          <a:custGeom>
            <a:avLst/>
            <a:gdLst>
              <a:gd name="connsiteX0" fmla="*/ 13707781 w 24959733"/>
              <a:gd name="connsiteY0" fmla="*/ 5472171 h 14528800"/>
              <a:gd name="connsiteX1" fmla="*/ 12403915 w 24959733"/>
              <a:gd name="connsiteY1" fmla="*/ 6725238 h 14528800"/>
              <a:gd name="connsiteX2" fmla="*/ 13707781 w 24959733"/>
              <a:gd name="connsiteY2" fmla="*/ 7978305 h 14528800"/>
              <a:gd name="connsiteX3" fmla="*/ 15011648 w 24959733"/>
              <a:gd name="connsiteY3" fmla="*/ 6725238 h 14528800"/>
              <a:gd name="connsiteX4" fmla="*/ 13707781 w 24959733"/>
              <a:gd name="connsiteY4" fmla="*/ 5472171 h 14528800"/>
              <a:gd name="connsiteX5" fmla="*/ 0 w 24959733"/>
              <a:gd name="connsiteY5" fmla="*/ 0 h 14528800"/>
              <a:gd name="connsiteX6" fmla="*/ 24959733 w 24959733"/>
              <a:gd name="connsiteY6" fmla="*/ 0 h 14528800"/>
              <a:gd name="connsiteX7" fmla="*/ 24959733 w 24959733"/>
              <a:gd name="connsiteY7" fmla="*/ 14528800 h 14528800"/>
              <a:gd name="connsiteX8" fmla="*/ 0 w 24959733"/>
              <a:gd name="connsiteY8" fmla="*/ 14528800 h 145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9733" h="14528800">
                <a:moveTo>
                  <a:pt x="13707781" y="5472171"/>
                </a:moveTo>
                <a:cubicBezTo>
                  <a:pt x="12987675" y="5472171"/>
                  <a:pt x="12403915" y="6033188"/>
                  <a:pt x="12403915" y="6725238"/>
                </a:cubicBezTo>
                <a:cubicBezTo>
                  <a:pt x="12403915" y="7417288"/>
                  <a:pt x="12987675" y="7978305"/>
                  <a:pt x="13707781" y="7978305"/>
                </a:cubicBezTo>
                <a:cubicBezTo>
                  <a:pt x="14427887" y="7978305"/>
                  <a:pt x="15011648" y="7417288"/>
                  <a:pt x="15011648" y="6725238"/>
                </a:cubicBezTo>
                <a:cubicBezTo>
                  <a:pt x="15011648" y="6033188"/>
                  <a:pt x="14427887" y="5472171"/>
                  <a:pt x="13707781" y="5472171"/>
                </a:cubicBezTo>
                <a:close/>
                <a:moveTo>
                  <a:pt x="0" y="0"/>
                </a:moveTo>
                <a:lnTo>
                  <a:pt x="24959733" y="0"/>
                </a:lnTo>
                <a:lnTo>
                  <a:pt x="24959733" y="14528800"/>
                </a:lnTo>
                <a:lnTo>
                  <a:pt x="0" y="14528800"/>
                </a:lnTo>
                <a:close/>
              </a:path>
            </a:pathLst>
          </a:custGeom>
          <a:solidFill>
            <a:schemeClr val="accent6">
              <a:lumMod val="50000"/>
              <a:alpha val="76215"/>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Tree>
    <p:extLst>
      <p:ext uri="{BB962C8B-B14F-4D97-AF65-F5344CB8AC3E}">
        <p14:creationId xmlns:p14="http://schemas.microsoft.com/office/powerpoint/2010/main" val="9416905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07568" y="764705"/>
            <a:ext cx="4320480" cy="5390059"/>
          </a:xfrm>
        </p:spPr>
        <p:txBody>
          <a:bodyPr>
            <a:normAutofit/>
          </a:bodyPr>
          <a:lstStyle/>
          <a:p>
            <a:pPr marL="0" indent="0">
              <a:buNone/>
            </a:pPr>
            <a:endParaRPr lang="tr-TR" sz="2000" dirty="0">
              <a:latin typeface="Century Gothic" pitchFamily="34" charset="0"/>
            </a:endParaRPr>
          </a:p>
          <a:p>
            <a:endParaRPr lang="tr-TR"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9265" y="0"/>
            <a:ext cx="7072604" cy="6848375"/>
          </a:xfrm>
          <a:prstGeom prst="rect">
            <a:avLst/>
          </a:prstGeom>
        </p:spPr>
      </p:pic>
      <p:sp>
        <p:nvSpPr>
          <p:cNvPr id="8" name="Serbest Form 7">
            <a:extLst>
              <a:ext uri="{FF2B5EF4-FFF2-40B4-BE49-F238E27FC236}">
                <a16:creationId xmlns:a16="http://schemas.microsoft.com/office/drawing/2014/main" id="{747E60EB-863B-8FAB-A92A-692D78EF60DF}"/>
              </a:ext>
            </a:extLst>
          </p:cNvPr>
          <p:cNvSpPr/>
          <p:nvPr/>
        </p:nvSpPr>
        <p:spPr>
          <a:xfrm>
            <a:off x="-9879736" y="-5061198"/>
            <a:ext cx="24959733" cy="14528800"/>
          </a:xfrm>
          <a:custGeom>
            <a:avLst/>
            <a:gdLst>
              <a:gd name="connsiteX0" fmla="*/ 13707781 w 24959733"/>
              <a:gd name="connsiteY0" fmla="*/ 5472171 h 14528800"/>
              <a:gd name="connsiteX1" fmla="*/ 12403915 w 24959733"/>
              <a:gd name="connsiteY1" fmla="*/ 6725238 h 14528800"/>
              <a:gd name="connsiteX2" fmla="*/ 13707781 w 24959733"/>
              <a:gd name="connsiteY2" fmla="*/ 7978305 h 14528800"/>
              <a:gd name="connsiteX3" fmla="*/ 15011648 w 24959733"/>
              <a:gd name="connsiteY3" fmla="*/ 6725238 h 14528800"/>
              <a:gd name="connsiteX4" fmla="*/ 13707781 w 24959733"/>
              <a:gd name="connsiteY4" fmla="*/ 5472171 h 14528800"/>
              <a:gd name="connsiteX5" fmla="*/ 0 w 24959733"/>
              <a:gd name="connsiteY5" fmla="*/ 0 h 14528800"/>
              <a:gd name="connsiteX6" fmla="*/ 24959733 w 24959733"/>
              <a:gd name="connsiteY6" fmla="*/ 0 h 14528800"/>
              <a:gd name="connsiteX7" fmla="*/ 24959733 w 24959733"/>
              <a:gd name="connsiteY7" fmla="*/ 14528800 h 14528800"/>
              <a:gd name="connsiteX8" fmla="*/ 0 w 24959733"/>
              <a:gd name="connsiteY8" fmla="*/ 14528800 h 145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959733" h="14528800">
                <a:moveTo>
                  <a:pt x="13707781" y="5472171"/>
                </a:moveTo>
                <a:cubicBezTo>
                  <a:pt x="12987675" y="5472171"/>
                  <a:pt x="12403915" y="6033188"/>
                  <a:pt x="12403915" y="6725238"/>
                </a:cubicBezTo>
                <a:cubicBezTo>
                  <a:pt x="12403915" y="7417288"/>
                  <a:pt x="12987675" y="7978305"/>
                  <a:pt x="13707781" y="7978305"/>
                </a:cubicBezTo>
                <a:cubicBezTo>
                  <a:pt x="14427887" y="7978305"/>
                  <a:pt x="15011648" y="7417288"/>
                  <a:pt x="15011648" y="6725238"/>
                </a:cubicBezTo>
                <a:cubicBezTo>
                  <a:pt x="15011648" y="6033188"/>
                  <a:pt x="14427887" y="5472171"/>
                  <a:pt x="13707781" y="5472171"/>
                </a:cubicBezTo>
                <a:close/>
                <a:moveTo>
                  <a:pt x="0" y="0"/>
                </a:moveTo>
                <a:lnTo>
                  <a:pt x="24959733" y="0"/>
                </a:lnTo>
                <a:lnTo>
                  <a:pt x="24959733" y="14528800"/>
                </a:lnTo>
                <a:lnTo>
                  <a:pt x="0" y="14528800"/>
                </a:lnTo>
                <a:close/>
              </a:path>
            </a:pathLst>
          </a:custGeom>
          <a:solidFill>
            <a:schemeClr val="accent6">
              <a:lumMod val="50000"/>
              <a:alpha val="76215"/>
            </a:schemeClr>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dirty="0"/>
          </a:p>
        </p:txBody>
      </p:sp>
    </p:spTree>
    <p:extLst>
      <p:ext uri="{BB962C8B-B14F-4D97-AF65-F5344CB8AC3E}">
        <p14:creationId xmlns:p14="http://schemas.microsoft.com/office/powerpoint/2010/main" val="16087727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2D0D8924-D464-06E2-9B08-2899C10A5748}"/>
              </a:ext>
            </a:extLst>
          </p:cNvPr>
          <p:cNvSpPr/>
          <p:nvPr/>
        </p:nvSpPr>
        <p:spPr>
          <a:xfrm>
            <a:off x="1466850" y="133350"/>
            <a:ext cx="6838950" cy="4381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Soru 1. Bu Tehlike İçin Kontrol Yöntemleri Var Mıdır?</a:t>
            </a:r>
          </a:p>
        </p:txBody>
      </p:sp>
      <p:sp>
        <p:nvSpPr>
          <p:cNvPr id="6" name="Dikdörtgen 5">
            <a:extLst>
              <a:ext uri="{FF2B5EF4-FFF2-40B4-BE49-F238E27FC236}">
                <a16:creationId xmlns:a16="http://schemas.microsoft.com/office/drawing/2014/main" id="{DA18E2E7-0775-5E0C-FFC7-8684D724082F}"/>
              </a:ext>
            </a:extLst>
          </p:cNvPr>
          <p:cNvSpPr/>
          <p:nvPr/>
        </p:nvSpPr>
        <p:spPr>
          <a:xfrm>
            <a:off x="1466849" y="3267075"/>
            <a:ext cx="6972293" cy="600075"/>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Bu basamakta tehlike kabul edilebilir düzeye indirilebilir veya tamamen elimine edilebilir mi?</a:t>
            </a:r>
          </a:p>
        </p:txBody>
      </p:sp>
      <p:sp>
        <p:nvSpPr>
          <p:cNvPr id="7" name="Dikdörtgen 6">
            <a:extLst>
              <a:ext uri="{FF2B5EF4-FFF2-40B4-BE49-F238E27FC236}">
                <a16:creationId xmlns:a16="http://schemas.microsoft.com/office/drawing/2014/main" id="{EA0ED69F-F10B-9E38-0869-7E9107D60BF9}"/>
              </a:ext>
            </a:extLst>
          </p:cNvPr>
          <p:cNvSpPr/>
          <p:nvPr/>
        </p:nvSpPr>
        <p:spPr>
          <a:xfrm>
            <a:off x="1466850" y="4586287"/>
            <a:ext cx="6972268" cy="500063"/>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Kontaminasyon çok yüksek düzeylerde midir? Veya zamanla artışlar olabilmekte midir?</a:t>
            </a:r>
          </a:p>
        </p:txBody>
      </p:sp>
      <p:sp>
        <p:nvSpPr>
          <p:cNvPr id="8" name="Dikdörtgen 7">
            <a:extLst>
              <a:ext uri="{FF2B5EF4-FFF2-40B4-BE49-F238E27FC236}">
                <a16:creationId xmlns:a16="http://schemas.microsoft.com/office/drawing/2014/main" id="{960D3577-2373-ED82-EC7D-DCFC8E253F81}"/>
              </a:ext>
            </a:extLst>
          </p:cNvPr>
          <p:cNvSpPr/>
          <p:nvPr/>
        </p:nvSpPr>
        <p:spPr>
          <a:xfrm>
            <a:off x="1733550" y="1619250"/>
            <a:ext cx="1219200" cy="457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Evet</a:t>
            </a:r>
          </a:p>
        </p:txBody>
      </p:sp>
      <p:sp>
        <p:nvSpPr>
          <p:cNvPr id="9" name="Dikdörtgen 8">
            <a:extLst>
              <a:ext uri="{FF2B5EF4-FFF2-40B4-BE49-F238E27FC236}">
                <a16:creationId xmlns:a16="http://schemas.microsoft.com/office/drawing/2014/main" id="{9D41D593-BB39-BEE1-1F15-B7E64CCA2592}"/>
              </a:ext>
            </a:extLst>
          </p:cNvPr>
          <p:cNvSpPr/>
          <p:nvPr/>
        </p:nvSpPr>
        <p:spPr>
          <a:xfrm>
            <a:off x="4038600" y="933450"/>
            <a:ext cx="1123950" cy="361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Hayır </a:t>
            </a:r>
          </a:p>
        </p:txBody>
      </p:sp>
      <p:sp>
        <p:nvSpPr>
          <p:cNvPr id="10" name="Dikdörtgen 9">
            <a:extLst>
              <a:ext uri="{FF2B5EF4-FFF2-40B4-BE49-F238E27FC236}">
                <a16:creationId xmlns:a16="http://schemas.microsoft.com/office/drawing/2014/main" id="{A41B777D-1D64-DB86-DA5E-70851431CCAF}"/>
              </a:ext>
            </a:extLst>
          </p:cNvPr>
          <p:cNvSpPr/>
          <p:nvPr/>
        </p:nvSpPr>
        <p:spPr>
          <a:xfrm>
            <a:off x="4038600" y="2838450"/>
            <a:ext cx="1123950" cy="361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Hayır </a:t>
            </a:r>
          </a:p>
        </p:txBody>
      </p:sp>
      <p:sp>
        <p:nvSpPr>
          <p:cNvPr id="11" name="Dikdörtgen 10">
            <a:extLst>
              <a:ext uri="{FF2B5EF4-FFF2-40B4-BE49-F238E27FC236}">
                <a16:creationId xmlns:a16="http://schemas.microsoft.com/office/drawing/2014/main" id="{436D0DCA-9292-A86E-3334-FF8D615F3E1C}"/>
              </a:ext>
            </a:extLst>
          </p:cNvPr>
          <p:cNvSpPr/>
          <p:nvPr/>
        </p:nvSpPr>
        <p:spPr>
          <a:xfrm>
            <a:off x="4038600" y="1714500"/>
            <a:ext cx="3752850" cy="7810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Bu basamak gıda güvenliği açısından önemli mi?</a:t>
            </a:r>
          </a:p>
        </p:txBody>
      </p:sp>
      <p:sp>
        <p:nvSpPr>
          <p:cNvPr id="12" name="Dikdörtgen 11">
            <a:extLst>
              <a:ext uri="{FF2B5EF4-FFF2-40B4-BE49-F238E27FC236}">
                <a16:creationId xmlns:a16="http://schemas.microsoft.com/office/drawing/2014/main" id="{19CC53A5-0E3A-B4A6-E177-3FE19188BBF7}"/>
              </a:ext>
            </a:extLst>
          </p:cNvPr>
          <p:cNvSpPr/>
          <p:nvPr/>
        </p:nvSpPr>
        <p:spPr>
          <a:xfrm>
            <a:off x="7981950" y="752475"/>
            <a:ext cx="3752850" cy="7810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Proseste, üründe veya işlem basamağında değişiklik yap</a:t>
            </a:r>
          </a:p>
        </p:txBody>
      </p:sp>
      <p:sp>
        <p:nvSpPr>
          <p:cNvPr id="13" name="Dikdörtgen 12">
            <a:extLst>
              <a:ext uri="{FF2B5EF4-FFF2-40B4-BE49-F238E27FC236}">
                <a16:creationId xmlns:a16="http://schemas.microsoft.com/office/drawing/2014/main" id="{E5D251BD-ED82-2421-4BE5-558913600241}"/>
              </a:ext>
            </a:extLst>
          </p:cNvPr>
          <p:cNvSpPr/>
          <p:nvPr/>
        </p:nvSpPr>
        <p:spPr>
          <a:xfrm>
            <a:off x="9486900" y="1947862"/>
            <a:ext cx="1123950" cy="361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Evet</a:t>
            </a:r>
          </a:p>
        </p:txBody>
      </p:sp>
      <p:sp>
        <p:nvSpPr>
          <p:cNvPr id="14" name="Dikdörtgen 13">
            <a:extLst>
              <a:ext uri="{FF2B5EF4-FFF2-40B4-BE49-F238E27FC236}">
                <a16:creationId xmlns:a16="http://schemas.microsoft.com/office/drawing/2014/main" id="{1A600AB4-FADB-0E76-B049-D4BACD6C78BB}"/>
              </a:ext>
            </a:extLst>
          </p:cNvPr>
          <p:cNvSpPr/>
          <p:nvPr/>
        </p:nvSpPr>
        <p:spPr>
          <a:xfrm>
            <a:off x="6858000" y="2857498"/>
            <a:ext cx="1447800" cy="342901"/>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KKN Değil</a:t>
            </a:r>
          </a:p>
        </p:txBody>
      </p:sp>
      <p:sp>
        <p:nvSpPr>
          <p:cNvPr id="15" name="Dikdörtgen 14">
            <a:extLst>
              <a:ext uri="{FF2B5EF4-FFF2-40B4-BE49-F238E27FC236}">
                <a16:creationId xmlns:a16="http://schemas.microsoft.com/office/drawing/2014/main" id="{CE1CCED8-7765-5E35-A918-E59F21C2C8B9}"/>
              </a:ext>
            </a:extLst>
          </p:cNvPr>
          <p:cNvSpPr/>
          <p:nvPr/>
        </p:nvSpPr>
        <p:spPr>
          <a:xfrm>
            <a:off x="1466849" y="5710241"/>
            <a:ext cx="7467593" cy="49053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Daha sonraki bir basamakta tehlike kontrol altına alınabiliyor mu?</a:t>
            </a:r>
          </a:p>
        </p:txBody>
      </p:sp>
      <p:sp>
        <p:nvSpPr>
          <p:cNvPr id="16" name="Dikdörtgen 15">
            <a:extLst>
              <a:ext uri="{FF2B5EF4-FFF2-40B4-BE49-F238E27FC236}">
                <a16:creationId xmlns:a16="http://schemas.microsoft.com/office/drawing/2014/main" id="{20732E6D-7EEE-0DB0-E08B-4801DB117CFA}"/>
              </a:ext>
            </a:extLst>
          </p:cNvPr>
          <p:cNvSpPr/>
          <p:nvPr/>
        </p:nvSpPr>
        <p:spPr>
          <a:xfrm>
            <a:off x="2000250" y="4095750"/>
            <a:ext cx="1123950" cy="361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Hayır </a:t>
            </a:r>
          </a:p>
        </p:txBody>
      </p:sp>
      <p:sp>
        <p:nvSpPr>
          <p:cNvPr id="17" name="Dikdörtgen 16">
            <a:extLst>
              <a:ext uri="{FF2B5EF4-FFF2-40B4-BE49-F238E27FC236}">
                <a16:creationId xmlns:a16="http://schemas.microsoft.com/office/drawing/2014/main" id="{2707BCA0-915C-7764-A61F-F9DA285F52FB}"/>
              </a:ext>
            </a:extLst>
          </p:cNvPr>
          <p:cNvSpPr/>
          <p:nvPr/>
        </p:nvSpPr>
        <p:spPr>
          <a:xfrm>
            <a:off x="2000250" y="5248275"/>
            <a:ext cx="1123950" cy="361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Evet</a:t>
            </a:r>
          </a:p>
        </p:txBody>
      </p:sp>
      <p:sp>
        <p:nvSpPr>
          <p:cNvPr id="18" name="Dikdörtgen 17">
            <a:extLst>
              <a:ext uri="{FF2B5EF4-FFF2-40B4-BE49-F238E27FC236}">
                <a16:creationId xmlns:a16="http://schemas.microsoft.com/office/drawing/2014/main" id="{7AF38FE7-4895-BED9-8E51-5DE104D92348}"/>
              </a:ext>
            </a:extLst>
          </p:cNvPr>
          <p:cNvSpPr/>
          <p:nvPr/>
        </p:nvSpPr>
        <p:spPr>
          <a:xfrm>
            <a:off x="8734425" y="4157664"/>
            <a:ext cx="1123950" cy="361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Evet</a:t>
            </a:r>
          </a:p>
        </p:txBody>
      </p:sp>
      <p:sp>
        <p:nvSpPr>
          <p:cNvPr id="19" name="Dikdörtgen 18">
            <a:extLst>
              <a:ext uri="{FF2B5EF4-FFF2-40B4-BE49-F238E27FC236}">
                <a16:creationId xmlns:a16="http://schemas.microsoft.com/office/drawing/2014/main" id="{097107C2-E187-0074-E08A-8E7030D5CF12}"/>
              </a:ext>
            </a:extLst>
          </p:cNvPr>
          <p:cNvSpPr/>
          <p:nvPr/>
        </p:nvSpPr>
        <p:spPr>
          <a:xfrm>
            <a:off x="1981200" y="6419850"/>
            <a:ext cx="1123950" cy="361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Evet</a:t>
            </a:r>
          </a:p>
        </p:txBody>
      </p:sp>
      <p:sp>
        <p:nvSpPr>
          <p:cNvPr id="20" name="Dikdörtgen 19">
            <a:extLst>
              <a:ext uri="{FF2B5EF4-FFF2-40B4-BE49-F238E27FC236}">
                <a16:creationId xmlns:a16="http://schemas.microsoft.com/office/drawing/2014/main" id="{3F26A8BE-D861-2A08-9033-86A7DAED6520}"/>
              </a:ext>
            </a:extLst>
          </p:cNvPr>
          <p:cNvSpPr/>
          <p:nvPr/>
        </p:nvSpPr>
        <p:spPr>
          <a:xfrm>
            <a:off x="4038600" y="6419850"/>
            <a:ext cx="1400176" cy="361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KNN Değil</a:t>
            </a:r>
          </a:p>
        </p:txBody>
      </p:sp>
      <p:sp>
        <p:nvSpPr>
          <p:cNvPr id="21" name="Dikdörtgen 20">
            <a:extLst>
              <a:ext uri="{FF2B5EF4-FFF2-40B4-BE49-F238E27FC236}">
                <a16:creationId xmlns:a16="http://schemas.microsoft.com/office/drawing/2014/main" id="{8521004E-E95D-F94A-098A-5B48905637DB}"/>
              </a:ext>
            </a:extLst>
          </p:cNvPr>
          <p:cNvSpPr/>
          <p:nvPr/>
        </p:nvSpPr>
        <p:spPr>
          <a:xfrm>
            <a:off x="6753225" y="6419850"/>
            <a:ext cx="1123950" cy="361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Hayır</a:t>
            </a:r>
          </a:p>
        </p:txBody>
      </p:sp>
      <p:sp>
        <p:nvSpPr>
          <p:cNvPr id="22" name="Dikdörtgen 21">
            <a:extLst>
              <a:ext uri="{FF2B5EF4-FFF2-40B4-BE49-F238E27FC236}">
                <a16:creationId xmlns:a16="http://schemas.microsoft.com/office/drawing/2014/main" id="{C1D6D979-DE50-F131-30DF-CF089DCD7329}"/>
              </a:ext>
            </a:extLst>
          </p:cNvPr>
          <p:cNvSpPr/>
          <p:nvPr/>
        </p:nvSpPr>
        <p:spPr>
          <a:xfrm>
            <a:off x="8791575" y="6419850"/>
            <a:ext cx="1123950" cy="361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KNN</a:t>
            </a:r>
          </a:p>
        </p:txBody>
      </p:sp>
      <p:sp>
        <p:nvSpPr>
          <p:cNvPr id="23" name="Dikdörtgen 22">
            <a:extLst>
              <a:ext uri="{FF2B5EF4-FFF2-40B4-BE49-F238E27FC236}">
                <a16:creationId xmlns:a16="http://schemas.microsoft.com/office/drawing/2014/main" id="{E38FFE59-5FE8-7B00-5EFF-9F65E241DABD}"/>
              </a:ext>
            </a:extLst>
          </p:cNvPr>
          <p:cNvSpPr/>
          <p:nvPr/>
        </p:nvSpPr>
        <p:spPr>
          <a:xfrm>
            <a:off x="4143375" y="5253038"/>
            <a:ext cx="1123950" cy="36195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Hayır</a:t>
            </a:r>
          </a:p>
        </p:txBody>
      </p:sp>
      <p:sp>
        <p:nvSpPr>
          <p:cNvPr id="24" name="Dikdörtgen 23">
            <a:extLst>
              <a:ext uri="{FF2B5EF4-FFF2-40B4-BE49-F238E27FC236}">
                <a16:creationId xmlns:a16="http://schemas.microsoft.com/office/drawing/2014/main" id="{E1F3784F-56CE-20E7-9706-07A5CB83BA96}"/>
              </a:ext>
            </a:extLst>
          </p:cNvPr>
          <p:cNvSpPr/>
          <p:nvPr/>
        </p:nvSpPr>
        <p:spPr>
          <a:xfrm>
            <a:off x="6191249" y="5262564"/>
            <a:ext cx="1552573" cy="35242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solidFill>
                  <a:schemeClr val="tx1"/>
                </a:solidFill>
                <a:latin typeface="Century Gothic" panose="020B0502020202020204" pitchFamily="34" charset="0"/>
              </a:rPr>
              <a:t>KNN Değil</a:t>
            </a:r>
          </a:p>
        </p:txBody>
      </p:sp>
      <p:cxnSp>
        <p:nvCxnSpPr>
          <p:cNvPr id="26" name="Düz Ok Bağlayıcısı 25">
            <a:extLst>
              <a:ext uri="{FF2B5EF4-FFF2-40B4-BE49-F238E27FC236}">
                <a16:creationId xmlns:a16="http://schemas.microsoft.com/office/drawing/2014/main" id="{A3AE1A64-8086-BCB9-414C-C13EDB0CF051}"/>
              </a:ext>
            </a:extLst>
          </p:cNvPr>
          <p:cNvCxnSpPr>
            <a:endCxn id="8" idx="0"/>
          </p:cNvCxnSpPr>
          <p:nvPr/>
        </p:nvCxnSpPr>
        <p:spPr>
          <a:xfrm>
            <a:off x="2343150" y="762000"/>
            <a:ext cx="0" cy="85725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28" name="Düz Ok Bağlayıcısı 27">
            <a:extLst>
              <a:ext uri="{FF2B5EF4-FFF2-40B4-BE49-F238E27FC236}">
                <a16:creationId xmlns:a16="http://schemas.microsoft.com/office/drawing/2014/main" id="{0ED83434-2395-55C1-7F8F-ED1E7A10ADCB}"/>
              </a:ext>
            </a:extLst>
          </p:cNvPr>
          <p:cNvCxnSpPr/>
          <p:nvPr/>
        </p:nvCxnSpPr>
        <p:spPr>
          <a:xfrm>
            <a:off x="2343150" y="2195512"/>
            <a:ext cx="0" cy="1004888"/>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0" name="Düz Ok Bağlayıcısı 29">
            <a:extLst>
              <a:ext uri="{FF2B5EF4-FFF2-40B4-BE49-F238E27FC236}">
                <a16:creationId xmlns:a16="http://schemas.microsoft.com/office/drawing/2014/main" id="{81DDC45D-356A-C7B7-6D17-F1D8E2EF672E}"/>
              </a:ext>
            </a:extLst>
          </p:cNvPr>
          <p:cNvCxnSpPr/>
          <p:nvPr/>
        </p:nvCxnSpPr>
        <p:spPr>
          <a:xfrm>
            <a:off x="4362450" y="571500"/>
            <a:ext cx="0" cy="36195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2" name="Düz Ok Bağlayıcısı 31">
            <a:extLst>
              <a:ext uri="{FF2B5EF4-FFF2-40B4-BE49-F238E27FC236}">
                <a16:creationId xmlns:a16="http://schemas.microsoft.com/office/drawing/2014/main" id="{C796EF6B-94C1-9A80-700B-2BF56A9600E9}"/>
              </a:ext>
            </a:extLst>
          </p:cNvPr>
          <p:cNvCxnSpPr/>
          <p:nvPr/>
        </p:nvCxnSpPr>
        <p:spPr>
          <a:xfrm>
            <a:off x="4343400" y="1295400"/>
            <a:ext cx="0" cy="4191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4" name="Düz Ok Bağlayıcısı 33">
            <a:extLst>
              <a:ext uri="{FF2B5EF4-FFF2-40B4-BE49-F238E27FC236}">
                <a16:creationId xmlns:a16="http://schemas.microsoft.com/office/drawing/2014/main" id="{6F1430F0-CFF6-3EEE-9EC5-6A41DD4717A0}"/>
              </a:ext>
            </a:extLst>
          </p:cNvPr>
          <p:cNvCxnSpPr/>
          <p:nvPr/>
        </p:nvCxnSpPr>
        <p:spPr>
          <a:xfrm>
            <a:off x="4362450" y="2495550"/>
            <a:ext cx="0" cy="3429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6" name="Düz Ok Bağlayıcısı 35">
            <a:extLst>
              <a:ext uri="{FF2B5EF4-FFF2-40B4-BE49-F238E27FC236}">
                <a16:creationId xmlns:a16="http://schemas.microsoft.com/office/drawing/2014/main" id="{04726E26-F37D-F924-C81F-5F47C073884F}"/>
              </a:ext>
            </a:extLst>
          </p:cNvPr>
          <p:cNvCxnSpPr>
            <a:stCxn id="10" idx="3"/>
          </p:cNvCxnSpPr>
          <p:nvPr/>
        </p:nvCxnSpPr>
        <p:spPr>
          <a:xfrm>
            <a:off x="5162550" y="3019425"/>
            <a:ext cx="1590675"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38" name="Düz Ok Bağlayıcısı 37">
            <a:extLst>
              <a:ext uri="{FF2B5EF4-FFF2-40B4-BE49-F238E27FC236}">
                <a16:creationId xmlns:a16="http://schemas.microsoft.com/office/drawing/2014/main" id="{4068AD71-A2BE-7F34-A1E1-DFF944ED4AF2}"/>
              </a:ext>
            </a:extLst>
          </p:cNvPr>
          <p:cNvCxnSpPr>
            <a:stCxn id="11" idx="3"/>
          </p:cNvCxnSpPr>
          <p:nvPr/>
        </p:nvCxnSpPr>
        <p:spPr>
          <a:xfrm>
            <a:off x="7791450" y="2105025"/>
            <a:ext cx="156210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0" name="Düz Ok Bağlayıcısı 39">
            <a:extLst>
              <a:ext uri="{FF2B5EF4-FFF2-40B4-BE49-F238E27FC236}">
                <a16:creationId xmlns:a16="http://schemas.microsoft.com/office/drawing/2014/main" id="{F5901AA8-22F4-F985-ACD2-5D0600C8B619}"/>
              </a:ext>
            </a:extLst>
          </p:cNvPr>
          <p:cNvCxnSpPr>
            <a:stCxn id="13" idx="0"/>
          </p:cNvCxnSpPr>
          <p:nvPr/>
        </p:nvCxnSpPr>
        <p:spPr>
          <a:xfrm flipV="1">
            <a:off x="10048875" y="1619250"/>
            <a:ext cx="0" cy="32861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4" name="Düz Bağlayıcı 43">
            <a:extLst>
              <a:ext uri="{FF2B5EF4-FFF2-40B4-BE49-F238E27FC236}">
                <a16:creationId xmlns:a16="http://schemas.microsoft.com/office/drawing/2014/main" id="{330B5E8C-AD4E-EF1F-8A30-5D6D84351E7A}"/>
              </a:ext>
            </a:extLst>
          </p:cNvPr>
          <p:cNvCxnSpPr/>
          <p:nvPr/>
        </p:nvCxnSpPr>
        <p:spPr>
          <a:xfrm>
            <a:off x="9915525" y="352425"/>
            <a:ext cx="0" cy="409575"/>
          </a:xfrm>
          <a:prstGeom prst="line">
            <a:avLst/>
          </a:prstGeom>
        </p:spPr>
        <p:style>
          <a:lnRef idx="3">
            <a:schemeClr val="accent6"/>
          </a:lnRef>
          <a:fillRef idx="0">
            <a:schemeClr val="accent6"/>
          </a:fillRef>
          <a:effectRef idx="2">
            <a:schemeClr val="accent6"/>
          </a:effectRef>
          <a:fontRef idx="minor">
            <a:schemeClr val="tx1"/>
          </a:fontRef>
        </p:style>
      </p:cxnSp>
      <p:cxnSp>
        <p:nvCxnSpPr>
          <p:cNvPr id="46" name="Düz Ok Bağlayıcısı 45">
            <a:extLst>
              <a:ext uri="{FF2B5EF4-FFF2-40B4-BE49-F238E27FC236}">
                <a16:creationId xmlns:a16="http://schemas.microsoft.com/office/drawing/2014/main" id="{2785A5E6-5D8F-577B-B50E-A02624211DC9}"/>
              </a:ext>
            </a:extLst>
          </p:cNvPr>
          <p:cNvCxnSpPr/>
          <p:nvPr/>
        </p:nvCxnSpPr>
        <p:spPr>
          <a:xfrm flipH="1">
            <a:off x="8305800" y="352425"/>
            <a:ext cx="1609725"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48" name="Düz Ok Bağlayıcısı 47">
            <a:extLst>
              <a:ext uri="{FF2B5EF4-FFF2-40B4-BE49-F238E27FC236}">
                <a16:creationId xmlns:a16="http://schemas.microsoft.com/office/drawing/2014/main" id="{A8D0D467-68B4-A930-BA17-F27BC136735A}"/>
              </a:ext>
            </a:extLst>
          </p:cNvPr>
          <p:cNvCxnSpPr/>
          <p:nvPr/>
        </p:nvCxnSpPr>
        <p:spPr>
          <a:xfrm>
            <a:off x="2343150" y="3867150"/>
            <a:ext cx="0" cy="2286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1" name="Düz Ok Bağlayıcısı 50">
            <a:extLst>
              <a:ext uri="{FF2B5EF4-FFF2-40B4-BE49-F238E27FC236}">
                <a16:creationId xmlns:a16="http://schemas.microsoft.com/office/drawing/2014/main" id="{21111CC2-1064-3F75-4756-5F7C29DDA651}"/>
              </a:ext>
            </a:extLst>
          </p:cNvPr>
          <p:cNvCxnSpPr/>
          <p:nvPr/>
        </p:nvCxnSpPr>
        <p:spPr>
          <a:xfrm>
            <a:off x="2343150" y="4462464"/>
            <a:ext cx="0" cy="2286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54" name="Düz Bağlayıcı 53">
            <a:extLst>
              <a:ext uri="{FF2B5EF4-FFF2-40B4-BE49-F238E27FC236}">
                <a16:creationId xmlns:a16="http://schemas.microsoft.com/office/drawing/2014/main" id="{3F8CFB09-CA35-3030-9476-F94395DB7D2D}"/>
              </a:ext>
            </a:extLst>
          </p:cNvPr>
          <p:cNvCxnSpPr/>
          <p:nvPr/>
        </p:nvCxnSpPr>
        <p:spPr>
          <a:xfrm>
            <a:off x="5957887" y="3924300"/>
            <a:ext cx="0" cy="414339"/>
          </a:xfrm>
          <a:prstGeom prst="line">
            <a:avLst/>
          </a:prstGeom>
        </p:spPr>
        <p:style>
          <a:lnRef idx="3">
            <a:schemeClr val="accent6"/>
          </a:lnRef>
          <a:fillRef idx="0">
            <a:schemeClr val="accent6"/>
          </a:fillRef>
          <a:effectRef idx="2">
            <a:schemeClr val="accent6"/>
          </a:effectRef>
          <a:fontRef idx="minor">
            <a:schemeClr val="tx1"/>
          </a:fontRef>
        </p:style>
      </p:cxnSp>
      <p:cxnSp>
        <p:nvCxnSpPr>
          <p:cNvPr id="56" name="Düz Ok Bağlayıcısı 55">
            <a:extLst>
              <a:ext uri="{FF2B5EF4-FFF2-40B4-BE49-F238E27FC236}">
                <a16:creationId xmlns:a16="http://schemas.microsoft.com/office/drawing/2014/main" id="{1A4F2E9B-BB24-862E-198F-DE58FE92CFAA}"/>
              </a:ext>
            </a:extLst>
          </p:cNvPr>
          <p:cNvCxnSpPr>
            <a:endCxn id="18" idx="1"/>
          </p:cNvCxnSpPr>
          <p:nvPr/>
        </p:nvCxnSpPr>
        <p:spPr>
          <a:xfrm>
            <a:off x="5957887" y="4338639"/>
            <a:ext cx="2776538"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0" name="Düz Ok Bağlayıcısı 59">
            <a:extLst>
              <a:ext uri="{FF2B5EF4-FFF2-40B4-BE49-F238E27FC236}">
                <a16:creationId xmlns:a16="http://schemas.microsoft.com/office/drawing/2014/main" id="{8F816B0C-427A-C17C-AF79-649ADB0C1368}"/>
              </a:ext>
            </a:extLst>
          </p:cNvPr>
          <p:cNvCxnSpPr>
            <a:stCxn id="18" idx="2"/>
          </p:cNvCxnSpPr>
          <p:nvPr/>
        </p:nvCxnSpPr>
        <p:spPr>
          <a:xfrm>
            <a:off x="9296400" y="4519614"/>
            <a:ext cx="0" cy="1900236"/>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1" name="Düz Ok Bağlayıcısı 60">
            <a:extLst>
              <a:ext uri="{FF2B5EF4-FFF2-40B4-BE49-F238E27FC236}">
                <a16:creationId xmlns:a16="http://schemas.microsoft.com/office/drawing/2014/main" id="{8B1CFA70-3EB0-8655-BA6E-BD2349CF16C2}"/>
              </a:ext>
            </a:extLst>
          </p:cNvPr>
          <p:cNvCxnSpPr/>
          <p:nvPr/>
        </p:nvCxnSpPr>
        <p:spPr>
          <a:xfrm>
            <a:off x="2524125" y="5595939"/>
            <a:ext cx="0" cy="2286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2" name="Düz Ok Bağlayıcısı 61">
            <a:extLst>
              <a:ext uri="{FF2B5EF4-FFF2-40B4-BE49-F238E27FC236}">
                <a16:creationId xmlns:a16="http://schemas.microsoft.com/office/drawing/2014/main" id="{6FBC8315-C4A0-E437-3990-26977DC3A895}"/>
              </a:ext>
            </a:extLst>
          </p:cNvPr>
          <p:cNvCxnSpPr/>
          <p:nvPr/>
        </p:nvCxnSpPr>
        <p:spPr>
          <a:xfrm>
            <a:off x="2505075" y="6191250"/>
            <a:ext cx="0" cy="2286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3" name="Düz Ok Bağlayıcısı 62">
            <a:extLst>
              <a:ext uri="{FF2B5EF4-FFF2-40B4-BE49-F238E27FC236}">
                <a16:creationId xmlns:a16="http://schemas.microsoft.com/office/drawing/2014/main" id="{D31BF930-406E-EF0A-DBA9-74325560B78F}"/>
              </a:ext>
            </a:extLst>
          </p:cNvPr>
          <p:cNvCxnSpPr/>
          <p:nvPr/>
        </p:nvCxnSpPr>
        <p:spPr>
          <a:xfrm>
            <a:off x="2524125" y="5086350"/>
            <a:ext cx="0" cy="2286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4" name="Düz Ok Bağlayıcısı 63">
            <a:extLst>
              <a:ext uri="{FF2B5EF4-FFF2-40B4-BE49-F238E27FC236}">
                <a16:creationId xmlns:a16="http://schemas.microsoft.com/office/drawing/2014/main" id="{1E23B72D-B067-1565-4BB4-8BBCD26979E9}"/>
              </a:ext>
            </a:extLst>
          </p:cNvPr>
          <p:cNvCxnSpPr/>
          <p:nvPr/>
        </p:nvCxnSpPr>
        <p:spPr>
          <a:xfrm>
            <a:off x="4676775" y="5033964"/>
            <a:ext cx="0" cy="2286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6" name="Düz Ok Bağlayıcısı 65">
            <a:extLst>
              <a:ext uri="{FF2B5EF4-FFF2-40B4-BE49-F238E27FC236}">
                <a16:creationId xmlns:a16="http://schemas.microsoft.com/office/drawing/2014/main" id="{2AAA8EF5-4133-F3C3-C8EF-02FA03FA94A0}"/>
              </a:ext>
            </a:extLst>
          </p:cNvPr>
          <p:cNvCxnSpPr/>
          <p:nvPr/>
        </p:nvCxnSpPr>
        <p:spPr>
          <a:xfrm>
            <a:off x="7305675" y="6191250"/>
            <a:ext cx="0" cy="22860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69" name="Düz Ok Bağlayıcısı 68">
            <a:extLst>
              <a:ext uri="{FF2B5EF4-FFF2-40B4-BE49-F238E27FC236}">
                <a16:creationId xmlns:a16="http://schemas.microsoft.com/office/drawing/2014/main" id="{E87F4CF4-5139-D257-1D19-07A44047CE66}"/>
              </a:ext>
            </a:extLst>
          </p:cNvPr>
          <p:cNvCxnSpPr>
            <a:cxnSpLocks/>
            <a:stCxn id="23" idx="3"/>
            <a:endCxn id="24" idx="1"/>
          </p:cNvCxnSpPr>
          <p:nvPr/>
        </p:nvCxnSpPr>
        <p:spPr>
          <a:xfrm>
            <a:off x="5267325" y="5434013"/>
            <a:ext cx="923924" cy="4763"/>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71" name="Düz Ok Bağlayıcısı 70">
            <a:extLst>
              <a:ext uri="{FF2B5EF4-FFF2-40B4-BE49-F238E27FC236}">
                <a16:creationId xmlns:a16="http://schemas.microsoft.com/office/drawing/2014/main" id="{E96D7448-54A0-F75C-7152-79F7923CB02E}"/>
              </a:ext>
            </a:extLst>
          </p:cNvPr>
          <p:cNvCxnSpPr>
            <a:cxnSpLocks/>
            <a:stCxn id="19" idx="3"/>
            <a:endCxn id="20" idx="1"/>
          </p:cNvCxnSpPr>
          <p:nvPr/>
        </p:nvCxnSpPr>
        <p:spPr>
          <a:xfrm>
            <a:off x="3105150" y="6600825"/>
            <a:ext cx="93345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cxnSp>
        <p:nvCxnSpPr>
          <p:cNvPr id="73" name="Düz Ok Bağlayıcısı 72">
            <a:extLst>
              <a:ext uri="{FF2B5EF4-FFF2-40B4-BE49-F238E27FC236}">
                <a16:creationId xmlns:a16="http://schemas.microsoft.com/office/drawing/2014/main" id="{E3BB485D-5020-65B4-F907-33DCF1E81840}"/>
              </a:ext>
            </a:extLst>
          </p:cNvPr>
          <p:cNvCxnSpPr>
            <a:stCxn id="21" idx="3"/>
            <a:endCxn id="22" idx="1"/>
          </p:cNvCxnSpPr>
          <p:nvPr/>
        </p:nvCxnSpPr>
        <p:spPr>
          <a:xfrm>
            <a:off x="7877175" y="6600825"/>
            <a:ext cx="914400" cy="0"/>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30396088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0" y="2967403"/>
            <a:ext cx="12192000" cy="1015663"/>
          </a:xfrm>
          <a:prstGeom prst="rect">
            <a:avLst/>
          </a:prstGeom>
          <a:noFill/>
        </p:spPr>
        <p:txBody>
          <a:bodyPr wrap="square" rtlCol="0">
            <a:spAutoFit/>
          </a:bodyPr>
          <a:lstStyle/>
          <a:p>
            <a:pPr algn="ctr"/>
            <a:r>
              <a:rPr lang="tr-TR" sz="6000" b="1" dirty="0">
                <a:solidFill>
                  <a:schemeClr val="bg1"/>
                </a:solidFill>
                <a:latin typeface="Century Gothic" panose="020B0502020202020204" pitchFamily="34" charset="0"/>
              </a:rPr>
              <a:t>HACCP KURULUŞ AŞAMALARI</a:t>
            </a:r>
          </a:p>
        </p:txBody>
      </p:sp>
    </p:spTree>
    <p:extLst>
      <p:ext uri="{BB962C8B-B14F-4D97-AF65-F5344CB8AC3E}">
        <p14:creationId xmlns:p14="http://schemas.microsoft.com/office/powerpoint/2010/main" val="30951741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ğ Ok 5">
            <a:extLst>
              <a:ext uri="{FF2B5EF4-FFF2-40B4-BE49-F238E27FC236}">
                <a16:creationId xmlns:a16="http://schemas.microsoft.com/office/drawing/2014/main" id="{AF72B377-6B72-FC85-4DF7-89AA3CD9770F}"/>
              </a:ext>
            </a:extLst>
          </p:cNvPr>
          <p:cNvSpPr/>
          <p:nvPr/>
        </p:nvSpPr>
        <p:spPr>
          <a:xfrm rot="5400000">
            <a:off x="5711278" y="2038473"/>
            <a:ext cx="769440" cy="472733"/>
          </a:xfrm>
          <a:prstGeom prst="rightArrow">
            <a:avLst/>
          </a:prstGeom>
          <a:solidFill>
            <a:srgbClr val="C00000"/>
          </a:soli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57A513B1-FA74-8249-B861-841DA5B522E2}"/>
              </a:ext>
            </a:extLst>
          </p:cNvPr>
          <p:cNvSpPr txBox="1"/>
          <p:nvPr/>
        </p:nvSpPr>
        <p:spPr>
          <a:xfrm>
            <a:off x="823862" y="3013501"/>
            <a:ext cx="11164938" cy="830997"/>
          </a:xfrm>
          <a:prstGeom prst="rect">
            <a:avLst/>
          </a:prstGeom>
          <a:noFill/>
        </p:spPr>
        <p:txBody>
          <a:bodyPr wrap="square" rtlCol="0">
            <a:spAutoFit/>
          </a:bodyPr>
          <a:lstStyle/>
          <a:p>
            <a:pPr algn="ctr"/>
            <a:r>
              <a:rPr lang="tr-TR" sz="4800" b="1" dirty="0">
                <a:latin typeface="Century Gothic" panose="020B0502020202020204" pitchFamily="34" charset="0"/>
              </a:rPr>
              <a:t>Terimlerin ve Amacın Tanımlanması</a:t>
            </a:r>
            <a:endParaRPr lang="tr-TR" sz="4800" b="1" dirty="0"/>
          </a:p>
        </p:txBody>
      </p:sp>
      <p:sp>
        <p:nvSpPr>
          <p:cNvPr id="9" name="Metin kutusu 8">
            <a:extLst>
              <a:ext uri="{FF2B5EF4-FFF2-40B4-BE49-F238E27FC236}">
                <a16:creationId xmlns:a16="http://schemas.microsoft.com/office/drawing/2014/main" id="{ADD0BD98-6271-4031-128A-7BE1CD46B7E3}"/>
              </a:ext>
            </a:extLst>
          </p:cNvPr>
          <p:cNvSpPr txBox="1"/>
          <p:nvPr/>
        </p:nvSpPr>
        <p:spPr>
          <a:xfrm>
            <a:off x="4363865" y="-720793"/>
            <a:ext cx="3937000" cy="455125"/>
          </a:xfrm>
          <a:prstGeom prst="rect">
            <a:avLst/>
          </a:prstGeom>
          <a:noFill/>
        </p:spPr>
        <p:txBody>
          <a:bodyPr wrap="square" rtlCol="0">
            <a:spAutoFit/>
          </a:bodyPr>
          <a:lstStyle/>
          <a:p>
            <a:pPr algn="ctr">
              <a:lnSpc>
                <a:spcPct val="150000"/>
              </a:lnSpc>
            </a:pPr>
            <a:r>
              <a:rPr lang="tr-TR" dirty="0">
                <a:latin typeface="Century Gothic" panose="020B0502020202020204" pitchFamily="34" charset="0"/>
              </a:rPr>
              <a:t>HACCP Ekibinin Oluşturulması</a:t>
            </a:r>
          </a:p>
        </p:txBody>
      </p:sp>
    </p:spTree>
    <p:extLst>
      <p:ext uri="{BB962C8B-B14F-4D97-AF65-F5344CB8AC3E}">
        <p14:creationId xmlns:p14="http://schemas.microsoft.com/office/powerpoint/2010/main" val="40011626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ğ Ok 5">
            <a:extLst>
              <a:ext uri="{FF2B5EF4-FFF2-40B4-BE49-F238E27FC236}">
                <a16:creationId xmlns:a16="http://schemas.microsoft.com/office/drawing/2014/main" id="{AF72B377-6B72-FC85-4DF7-89AA3CD9770F}"/>
              </a:ext>
            </a:extLst>
          </p:cNvPr>
          <p:cNvSpPr/>
          <p:nvPr/>
        </p:nvSpPr>
        <p:spPr>
          <a:xfrm rot="5400000">
            <a:off x="5711278" y="2038473"/>
            <a:ext cx="769440" cy="472733"/>
          </a:xfrm>
          <a:prstGeom prst="rightArrow">
            <a:avLst/>
          </a:prstGeom>
          <a:solidFill>
            <a:srgbClr val="C00000"/>
          </a:soli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57A513B1-FA74-8249-B861-841DA5B522E2}"/>
              </a:ext>
            </a:extLst>
          </p:cNvPr>
          <p:cNvSpPr txBox="1"/>
          <p:nvPr/>
        </p:nvSpPr>
        <p:spPr>
          <a:xfrm>
            <a:off x="1060229" y="2877156"/>
            <a:ext cx="10544271" cy="1059842"/>
          </a:xfrm>
          <a:prstGeom prst="rect">
            <a:avLst/>
          </a:prstGeom>
          <a:noFill/>
        </p:spPr>
        <p:txBody>
          <a:bodyPr wrap="square" rtlCol="0">
            <a:spAutoFit/>
          </a:bodyPr>
          <a:lstStyle/>
          <a:p>
            <a:pPr algn="ctr">
              <a:lnSpc>
                <a:spcPct val="150000"/>
              </a:lnSpc>
            </a:pPr>
            <a:r>
              <a:rPr lang="tr-TR" sz="4800" b="1" dirty="0">
                <a:latin typeface="Century Gothic" panose="020B0502020202020204" pitchFamily="34" charset="0"/>
              </a:rPr>
              <a:t>HACCP Ekibinin Oluşturulması</a:t>
            </a:r>
          </a:p>
        </p:txBody>
      </p:sp>
      <p:sp>
        <p:nvSpPr>
          <p:cNvPr id="9" name="Metin kutusu 8">
            <a:extLst>
              <a:ext uri="{FF2B5EF4-FFF2-40B4-BE49-F238E27FC236}">
                <a16:creationId xmlns:a16="http://schemas.microsoft.com/office/drawing/2014/main" id="{ADD0BD98-6271-4031-128A-7BE1CD46B7E3}"/>
              </a:ext>
            </a:extLst>
          </p:cNvPr>
          <p:cNvSpPr txBox="1"/>
          <p:nvPr/>
        </p:nvSpPr>
        <p:spPr>
          <a:xfrm>
            <a:off x="4363865" y="-720793"/>
            <a:ext cx="3937000" cy="455125"/>
          </a:xfrm>
          <a:prstGeom prst="rect">
            <a:avLst/>
          </a:prstGeom>
          <a:noFill/>
        </p:spPr>
        <p:txBody>
          <a:bodyPr wrap="square" rtlCol="0">
            <a:spAutoFit/>
          </a:bodyPr>
          <a:lstStyle/>
          <a:p>
            <a:pPr algn="ctr">
              <a:lnSpc>
                <a:spcPct val="150000"/>
              </a:lnSpc>
            </a:pPr>
            <a:r>
              <a:rPr lang="tr-TR" dirty="0">
                <a:latin typeface="Century Gothic" panose="020B0502020202020204" pitchFamily="34" charset="0"/>
              </a:rPr>
              <a:t>Ürünün Tanımlanması</a:t>
            </a:r>
          </a:p>
        </p:txBody>
      </p:sp>
      <p:sp>
        <p:nvSpPr>
          <p:cNvPr id="2" name="Metin kutusu 1">
            <a:extLst>
              <a:ext uri="{FF2B5EF4-FFF2-40B4-BE49-F238E27FC236}">
                <a16:creationId xmlns:a16="http://schemas.microsoft.com/office/drawing/2014/main" id="{48966BBE-71E2-48F5-6C90-937246EA46F3}"/>
              </a:ext>
            </a:extLst>
          </p:cNvPr>
          <p:cNvSpPr txBox="1"/>
          <p:nvPr/>
        </p:nvSpPr>
        <p:spPr>
          <a:xfrm>
            <a:off x="2870200" y="7123667"/>
            <a:ext cx="6654800" cy="369332"/>
          </a:xfrm>
          <a:prstGeom prst="rect">
            <a:avLst/>
          </a:prstGeom>
          <a:noFill/>
        </p:spPr>
        <p:txBody>
          <a:bodyPr wrap="square" rtlCol="0">
            <a:spAutoFit/>
          </a:bodyPr>
          <a:lstStyle/>
          <a:p>
            <a:pPr algn="ctr"/>
            <a:r>
              <a:rPr lang="tr-TR" sz="1800" b="1" dirty="0">
                <a:latin typeface="Century Gothic" panose="020B0502020202020204" pitchFamily="34" charset="0"/>
              </a:rPr>
              <a:t>Terimlerin ve Amacın Tanımlanması</a:t>
            </a:r>
            <a:endParaRPr lang="tr-TR" sz="1800" b="1" dirty="0"/>
          </a:p>
        </p:txBody>
      </p:sp>
    </p:spTree>
    <p:extLst>
      <p:ext uri="{BB962C8B-B14F-4D97-AF65-F5344CB8AC3E}">
        <p14:creationId xmlns:p14="http://schemas.microsoft.com/office/powerpoint/2010/main" val="32734733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ğ Ok 5">
            <a:extLst>
              <a:ext uri="{FF2B5EF4-FFF2-40B4-BE49-F238E27FC236}">
                <a16:creationId xmlns:a16="http://schemas.microsoft.com/office/drawing/2014/main" id="{AF72B377-6B72-FC85-4DF7-89AA3CD9770F}"/>
              </a:ext>
            </a:extLst>
          </p:cNvPr>
          <p:cNvSpPr/>
          <p:nvPr/>
        </p:nvSpPr>
        <p:spPr>
          <a:xfrm rot="5400000">
            <a:off x="5711278" y="2038473"/>
            <a:ext cx="769440" cy="472733"/>
          </a:xfrm>
          <a:prstGeom prst="rightArrow">
            <a:avLst/>
          </a:prstGeom>
          <a:solidFill>
            <a:srgbClr val="C00000"/>
          </a:soli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57A513B1-FA74-8249-B861-841DA5B522E2}"/>
              </a:ext>
            </a:extLst>
          </p:cNvPr>
          <p:cNvSpPr txBox="1"/>
          <p:nvPr/>
        </p:nvSpPr>
        <p:spPr>
          <a:xfrm>
            <a:off x="1060229" y="2899079"/>
            <a:ext cx="10544271" cy="1059842"/>
          </a:xfrm>
          <a:prstGeom prst="rect">
            <a:avLst/>
          </a:prstGeom>
          <a:noFill/>
        </p:spPr>
        <p:txBody>
          <a:bodyPr wrap="square" rtlCol="0">
            <a:spAutoFit/>
          </a:bodyPr>
          <a:lstStyle/>
          <a:p>
            <a:pPr algn="ctr">
              <a:lnSpc>
                <a:spcPct val="150000"/>
              </a:lnSpc>
            </a:pPr>
            <a:r>
              <a:rPr lang="tr-TR" sz="4800" b="1" dirty="0">
                <a:latin typeface="Century Gothic" panose="020B0502020202020204" pitchFamily="34" charset="0"/>
              </a:rPr>
              <a:t>Ürünün Tanımlanması</a:t>
            </a:r>
          </a:p>
        </p:txBody>
      </p:sp>
      <p:sp>
        <p:nvSpPr>
          <p:cNvPr id="9" name="Metin kutusu 8">
            <a:extLst>
              <a:ext uri="{FF2B5EF4-FFF2-40B4-BE49-F238E27FC236}">
                <a16:creationId xmlns:a16="http://schemas.microsoft.com/office/drawing/2014/main" id="{ADD0BD98-6271-4031-128A-7BE1CD46B7E3}"/>
              </a:ext>
            </a:extLst>
          </p:cNvPr>
          <p:cNvSpPr txBox="1"/>
          <p:nvPr/>
        </p:nvSpPr>
        <p:spPr>
          <a:xfrm>
            <a:off x="3172530" y="-998188"/>
            <a:ext cx="5846935" cy="870623"/>
          </a:xfrm>
          <a:prstGeom prst="rect">
            <a:avLst/>
          </a:prstGeom>
          <a:noFill/>
        </p:spPr>
        <p:txBody>
          <a:bodyPr wrap="square" rtlCol="0">
            <a:spAutoFit/>
          </a:bodyPr>
          <a:lstStyle/>
          <a:p>
            <a:pPr algn="ctr">
              <a:lnSpc>
                <a:spcPct val="150000"/>
              </a:lnSpc>
            </a:pPr>
            <a:r>
              <a:rPr lang="tr-TR" dirty="0">
                <a:latin typeface="Century Gothic" panose="020B0502020202020204" pitchFamily="34" charset="0"/>
              </a:rPr>
              <a:t>Ürünün Amaçlanan Kullanımı ve Tüketici Gruplarının Tanımlanması</a:t>
            </a:r>
          </a:p>
        </p:txBody>
      </p:sp>
      <p:sp>
        <p:nvSpPr>
          <p:cNvPr id="2" name="Metin kutusu 1">
            <a:extLst>
              <a:ext uri="{FF2B5EF4-FFF2-40B4-BE49-F238E27FC236}">
                <a16:creationId xmlns:a16="http://schemas.microsoft.com/office/drawing/2014/main" id="{48966BBE-71E2-48F5-6C90-937246EA46F3}"/>
              </a:ext>
            </a:extLst>
          </p:cNvPr>
          <p:cNvSpPr txBox="1"/>
          <p:nvPr/>
        </p:nvSpPr>
        <p:spPr>
          <a:xfrm>
            <a:off x="2870200" y="7123667"/>
            <a:ext cx="6654800" cy="454227"/>
          </a:xfrm>
          <a:prstGeom prst="rect">
            <a:avLst/>
          </a:prstGeom>
          <a:noFill/>
        </p:spPr>
        <p:txBody>
          <a:bodyPr wrap="square" rtlCol="0">
            <a:spAutoFit/>
          </a:bodyPr>
          <a:lstStyle/>
          <a:p>
            <a:pPr algn="ctr">
              <a:lnSpc>
                <a:spcPct val="150000"/>
              </a:lnSpc>
            </a:pPr>
            <a:r>
              <a:rPr lang="tr-TR" sz="1800" b="1" dirty="0">
                <a:latin typeface="Century Gothic" panose="020B0502020202020204" pitchFamily="34" charset="0"/>
              </a:rPr>
              <a:t>HACCP Ekibinin Oluşturulması</a:t>
            </a:r>
          </a:p>
        </p:txBody>
      </p:sp>
    </p:spTree>
    <p:extLst>
      <p:ext uri="{BB962C8B-B14F-4D97-AF65-F5344CB8AC3E}">
        <p14:creationId xmlns:p14="http://schemas.microsoft.com/office/powerpoint/2010/main" val="18465776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DFBF9F1-FF71-E009-8C21-23F71BB8B996}"/>
              </a:ext>
            </a:extLst>
          </p:cNvPr>
          <p:cNvSpPr>
            <a:spLocks noGrp="1"/>
          </p:cNvSpPr>
          <p:nvPr>
            <p:ph type="title"/>
          </p:nvPr>
        </p:nvSpPr>
        <p:spPr>
          <a:xfrm>
            <a:off x="15498" y="-30996"/>
            <a:ext cx="7886700" cy="994172"/>
          </a:xfrm>
        </p:spPr>
        <p:txBody>
          <a:bodyPr>
            <a:normAutofit/>
          </a:bodyPr>
          <a:lstStyle/>
          <a:p>
            <a:r>
              <a:rPr lang="tr-TR" sz="4000" b="1" dirty="0">
                <a:latin typeface="Century Gothic" panose="020B0502020202020204" pitchFamily="34" charset="0"/>
              </a:rPr>
              <a:t>İçerik;</a:t>
            </a:r>
          </a:p>
        </p:txBody>
      </p:sp>
      <p:sp>
        <p:nvSpPr>
          <p:cNvPr id="3" name="İçerik Yer Tutucusu 2">
            <a:extLst>
              <a:ext uri="{FF2B5EF4-FFF2-40B4-BE49-F238E27FC236}">
                <a16:creationId xmlns:a16="http://schemas.microsoft.com/office/drawing/2014/main" id="{68D494DA-1957-F9E3-04B1-BDD255509132}"/>
              </a:ext>
            </a:extLst>
          </p:cNvPr>
          <p:cNvSpPr>
            <a:spLocks noGrp="1"/>
          </p:cNvSpPr>
          <p:nvPr>
            <p:ph idx="1"/>
          </p:nvPr>
        </p:nvSpPr>
        <p:spPr>
          <a:xfrm>
            <a:off x="893828" y="806859"/>
            <a:ext cx="7886699" cy="6004504"/>
          </a:xfrm>
        </p:spPr>
        <p:txBody>
          <a:bodyPr>
            <a:noAutofit/>
          </a:bodyPr>
          <a:lstStyle/>
          <a:p>
            <a:pPr marL="277763" indent="-385763">
              <a:lnSpc>
                <a:spcPct val="150000"/>
              </a:lnSpc>
              <a:buFont typeface="+mj-lt"/>
              <a:buAutoNum type="arabicPeriod"/>
            </a:pPr>
            <a:r>
              <a:rPr lang="tr-TR" sz="2300" dirty="0">
                <a:latin typeface="Century Gothic" panose="020B0502020202020204" pitchFamily="34" charset="0"/>
              </a:rPr>
              <a:t>Gıda Güvenliği Nedir?</a:t>
            </a:r>
          </a:p>
          <a:p>
            <a:pPr marL="385763" indent="-385763">
              <a:lnSpc>
                <a:spcPct val="150000"/>
              </a:lnSpc>
              <a:buFont typeface="+mj-lt"/>
              <a:buAutoNum type="arabicPeriod"/>
            </a:pPr>
            <a:r>
              <a:rPr lang="tr-TR" sz="2300" dirty="0">
                <a:latin typeface="Century Gothic" panose="020B0502020202020204" pitchFamily="34" charset="0"/>
              </a:rPr>
              <a:t>Neden Gıda Güvenliği ?</a:t>
            </a:r>
          </a:p>
          <a:p>
            <a:pPr marL="385763" indent="-385763">
              <a:lnSpc>
                <a:spcPct val="150000"/>
              </a:lnSpc>
              <a:buFont typeface="+mj-lt"/>
              <a:buAutoNum type="arabicPeriod"/>
            </a:pPr>
            <a:r>
              <a:rPr lang="tr-TR" sz="2300" dirty="0">
                <a:latin typeface="Century Gothic" panose="020B0502020202020204" pitchFamily="34" charset="0"/>
              </a:rPr>
              <a:t>HACCP Sistemi</a:t>
            </a:r>
          </a:p>
          <a:p>
            <a:pPr lvl="1">
              <a:lnSpc>
                <a:spcPct val="150000"/>
              </a:lnSpc>
              <a:buFont typeface="Wingdings" pitchFamily="2" charset="2"/>
              <a:buChar char="ü"/>
            </a:pPr>
            <a:r>
              <a:rPr lang="tr-TR" sz="2300" dirty="0">
                <a:latin typeface="Century Gothic" panose="020B0502020202020204" pitchFamily="34" charset="0"/>
              </a:rPr>
              <a:t>HACCP nedir?</a:t>
            </a:r>
          </a:p>
          <a:p>
            <a:pPr lvl="1">
              <a:lnSpc>
                <a:spcPct val="150000"/>
              </a:lnSpc>
              <a:buFont typeface="Wingdings" pitchFamily="2" charset="2"/>
              <a:buChar char="ü"/>
            </a:pPr>
            <a:r>
              <a:rPr lang="tr-TR" sz="2300" dirty="0">
                <a:latin typeface="Century Gothic" panose="020B0502020202020204" pitchFamily="34" charset="0"/>
              </a:rPr>
              <a:t>Temel Prensipleri</a:t>
            </a:r>
          </a:p>
          <a:p>
            <a:pPr lvl="1">
              <a:lnSpc>
                <a:spcPct val="150000"/>
              </a:lnSpc>
              <a:buFont typeface="Wingdings" pitchFamily="2" charset="2"/>
              <a:buChar char="ü"/>
            </a:pPr>
            <a:r>
              <a:rPr lang="tr-TR" sz="2300" dirty="0">
                <a:latin typeface="Century Gothic" panose="020B0502020202020204" pitchFamily="34" charset="0"/>
              </a:rPr>
              <a:t>Faydaları</a:t>
            </a:r>
          </a:p>
          <a:p>
            <a:pPr marL="385763" indent="-385763">
              <a:lnSpc>
                <a:spcPct val="150000"/>
              </a:lnSpc>
              <a:buFont typeface="+mj-lt"/>
              <a:buAutoNum type="arabicPeriod"/>
            </a:pPr>
            <a:r>
              <a:rPr lang="tr-TR" sz="2300" dirty="0">
                <a:latin typeface="Century Gothic" panose="020B0502020202020204" pitchFamily="34" charset="0"/>
              </a:rPr>
              <a:t>Kalite Nedir?</a:t>
            </a:r>
          </a:p>
          <a:p>
            <a:pPr marL="385763" indent="-385763">
              <a:lnSpc>
                <a:spcPct val="150000"/>
              </a:lnSpc>
              <a:buFont typeface="+mj-lt"/>
              <a:buAutoNum type="arabicPeriod"/>
            </a:pPr>
            <a:r>
              <a:rPr lang="tr-TR" sz="2300" dirty="0">
                <a:latin typeface="Century Gothic" panose="020B0502020202020204" pitchFamily="34" charset="0"/>
              </a:rPr>
              <a:t>Kalite Sistemi Modülleri</a:t>
            </a:r>
          </a:p>
          <a:p>
            <a:pPr lvl="1">
              <a:lnSpc>
                <a:spcPct val="150000"/>
              </a:lnSpc>
            </a:pPr>
            <a:r>
              <a:rPr lang="tr-TR" sz="2300" dirty="0">
                <a:latin typeface="Century Gothic" panose="020B0502020202020204" pitchFamily="34" charset="0"/>
              </a:rPr>
              <a:t>ISO 9001- 22000</a:t>
            </a:r>
          </a:p>
          <a:p>
            <a:pPr marL="457200" lvl="1" indent="0">
              <a:lnSpc>
                <a:spcPct val="150000"/>
              </a:lnSpc>
              <a:buNone/>
            </a:pPr>
            <a:endParaRPr lang="tr-TR" sz="2300" dirty="0">
              <a:latin typeface="Century Gothic" panose="020B0502020202020204" pitchFamily="34" charset="0"/>
            </a:endParaRPr>
          </a:p>
        </p:txBody>
      </p:sp>
    </p:spTree>
    <p:extLst>
      <p:ext uri="{BB962C8B-B14F-4D97-AF65-F5344CB8AC3E}">
        <p14:creationId xmlns:p14="http://schemas.microsoft.com/office/powerpoint/2010/main" val="1196325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ğ Ok 5">
            <a:extLst>
              <a:ext uri="{FF2B5EF4-FFF2-40B4-BE49-F238E27FC236}">
                <a16:creationId xmlns:a16="http://schemas.microsoft.com/office/drawing/2014/main" id="{AF72B377-6B72-FC85-4DF7-89AA3CD9770F}"/>
              </a:ext>
            </a:extLst>
          </p:cNvPr>
          <p:cNvSpPr/>
          <p:nvPr/>
        </p:nvSpPr>
        <p:spPr>
          <a:xfrm rot="5400000">
            <a:off x="5711278" y="2038473"/>
            <a:ext cx="769440" cy="472733"/>
          </a:xfrm>
          <a:prstGeom prst="rightArrow">
            <a:avLst/>
          </a:prstGeom>
          <a:solidFill>
            <a:srgbClr val="C00000"/>
          </a:soli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57A513B1-FA74-8249-B861-841DA5B522E2}"/>
              </a:ext>
            </a:extLst>
          </p:cNvPr>
          <p:cNvSpPr txBox="1"/>
          <p:nvPr/>
        </p:nvSpPr>
        <p:spPr>
          <a:xfrm>
            <a:off x="-482600" y="2848279"/>
            <a:ext cx="13157199" cy="2167838"/>
          </a:xfrm>
          <a:prstGeom prst="rect">
            <a:avLst/>
          </a:prstGeom>
          <a:noFill/>
        </p:spPr>
        <p:txBody>
          <a:bodyPr wrap="square" rtlCol="0">
            <a:spAutoFit/>
          </a:bodyPr>
          <a:lstStyle/>
          <a:p>
            <a:pPr algn="ctr">
              <a:lnSpc>
                <a:spcPct val="150000"/>
              </a:lnSpc>
            </a:pPr>
            <a:r>
              <a:rPr lang="tr-TR" sz="4800" b="1" dirty="0">
                <a:latin typeface="Century Gothic" panose="020B0502020202020204" pitchFamily="34" charset="0"/>
              </a:rPr>
              <a:t>Ürünün Amaçlanan Kullanımı ve Tüketici Gruplarının Tanımlanması</a:t>
            </a:r>
          </a:p>
        </p:txBody>
      </p:sp>
      <p:sp>
        <p:nvSpPr>
          <p:cNvPr id="9" name="Metin kutusu 8">
            <a:extLst>
              <a:ext uri="{FF2B5EF4-FFF2-40B4-BE49-F238E27FC236}">
                <a16:creationId xmlns:a16="http://schemas.microsoft.com/office/drawing/2014/main" id="{ADD0BD98-6271-4031-128A-7BE1CD46B7E3}"/>
              </a:ext>
            </a:extLst>
          </p:cNvPr>
          <p:cNvSpPr txBox="1"/>
          <p:nvPr/>
        </p:nvSpPr>
        <p:spPr>
          <a:xfrm>
            <a:off x="3172530" y="-998188"/>
            <a:ext cx="5846935" cy="455125"/>
          </a:xfrm>
          <a:prstGeom prst="rect">
            <a:avLst/>
          </a:prstGeom>
          <a:noFill/>
        </p:spPr>
        <p:txBody>
          <a:bodyPr wrap="square" rtlCol="0">
            <a:spAutoFit/>
          </a:bodyPr>
          <a:lstStyle/>
          <a:p>
            <a:pPr algn="ctr">
              <a:lnSpc>
                <a:spcPct val="150000"/>
              </a:lnSpc>
            </a:pPr>
            <a:r>
              <a:rPr lang="tr-TR" dirty="0">
                <a:latin typeface="Century Gothic" panose="020B0502020202020204" pitchFamily="34" charset="0"/>
              </a:rPr>
              <a:t>Üretim Akış Şemasının Oluşturulması</a:t>
            </a:r>
          </a:p>
        </p:txBody>
      </p:sp>
      <p:sp>
        <p:nvSpPr>
          <p:cNvPr id="2" name="Metin kutusu 1">
            <a:extLst>
              <a:ext uri="{FF2B5EF4-FFF2-40B4-BE49-F238E27FC236}">
                <a16:creationId xmlns:a16="http://schemas.microsoft.com/office/drawing/2014/main" id="{48966BBE-71E2-48F5-6C90-937246EA46F3}"/>
              </a:ext>
            </a:extLst>
          </p:cNvPr>
          <p:cNvSpPr txBox="1"/>
          <p:nvPr/>
        </p:nvSpPr>
        <p:spPr>
          <a:xfrm>
            <a:off x="2870200" y="7123667"/>
            <a:ext cx="6654800" cy="454227"/>
          </a:xfrm>
          <a:prstGeom prst="rect">
            <a:avLst/>
          </a:prstGeom>
          <a:noFill/>
        </p:spPr>
        <p:txBody>
          <a:bodyPr wrap="square" rtlCol="0">
            <a:spAutoFit/>
          </a:bodyPr>
          <a:lstStyle/>
          <a:p>
            <a:pPr algn="ctr">
              <a:lnSpc>
                <a:spcPct val="150000"/>
              </a:lnSpc>
            </a:pPr>
            <a:r>
              <a:rPr lang="tr-TR" sz="1800" b="1" dirty="0">
                <a:latin typeface="Century Gothic" panose="020B0502020202020204" pitchFamily="34" charset="0"/>
              </a:rPr>
              <a:t>Ürünün Tanımlanması</a:t>
            </a:r>
          </a:p>
        </p:txBody>
      </p:sp>
    </p:spTree>
    <p:extLst>
      <p:ext uri="{BB962C8B-B14F-4D97-AF65-F5344CB8AC3E}">
        <p14:creationId xmlns:p14="http://schemas.microsoft.com/office/powerpoint/2010/main" val="15859323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ğ Ok 5">
            <a:extLst>
              <a:ext uri="{FF2B5EF4-FFF2-40B4-BE49-F238E27FC236}">
                <a16:creationId xmlns:a16="http://schemas.microsoft.com/office/drawing/2014/main" id="{AF72B377-6B72-FC85-4DF7-89AA3CD9770F}"/>
              </a:ext>
            </a:extLst>
          </p:cNvPr>
          <p:cNvSpPr/>
          <p:nvPr/>
        </p:nvSpPr>
        <p:spPr>
          <a:xfrm rot="5400000">
            <a:off x="5711278" y="2038473"/>
            <a:ext cx="769440" cy="472733"/>
          </a:xfrm>
          <a:prstGeom prst="rightArrow">
            <a:avLst/>
          </a:prstGeom>
          <a:solidFill>
            <a:srgbClr val="C00000"/>
          </a:soli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57A513B1-FA74-8249-B861-841DA5B522E2}"/>
              </a:ext>
            </a:extLst>
          </p:cNvPr>
          <p:cNvSpPr txBox="1"/>
          <p:nvPr/>
        </p:nvSpPr>
        <p:spPr>
          <a:xfrm>
            <a:off x="-482600" y="2848279"/>
            <a:ext cx="13157199" cy="1057469"/>
          </a:xfrm>
          <a:prstGeom prst="rect">
            <a:avLst/>
          </a:prstGeom>
          <a:noFill/>
        </p:spPr>
        <p:txBody>
          <a:bodyPr wrap="square" rtlCol="0">
            <a:spAutoFit/>
          </a:bodyPr>
          <a:lstStyle/>
          <a:p>
            <a:pPr algn="ctr">
              <a:lnSpc>
                <a:spcPct val="150000"/>
              </a:lnSpc>
            </a:pPr>
            <a:r>
              <a:rPr lang="tr-TR" sz="4800" b="1" dirty="0">
                <a:latin typeface="Century Gothic" panose="020B0502020202020204" pitchFamily="34" charset="0"/>
              </a:rPr>
              <a:t>Üretim Akış Şemasının Oluşturulması</a:t>
            </a:r>
          </a:p>
        </p:txBody>
      </p:sp>
      <p:sp>
        <p:nvSpPr>
          <p:cNvPr id="9" name="Metin kutusu 8">
            <a:extLst>
              <a:ext uri="{FF2B5EF4-FFF2-40B4-BE49-F238E27FC236}">
                <a16:creationId xmlns:a16="http://schemas.microsoft.com/office/drawing/2014/main" id="{ADD0BD98-6271-4031-128A-7BE1CD46B7E3}"/>
              </a:ext>
            </a:extLst>
          </p:cNvPr>
          <p:cNvSpPr txBox="1"/>
          <p:nvPr/>
        </p:nvSpPr>
        <p:spPr>
          <a:xfrm>
            <a:off x="3172530" y="-794988"/>
            <a:ext cx="5846935" cy="455125"/>
          </a:xfrm>
          <a:prstGeom prst="rect">
            <a:avLst/>
          </a:prstGeom>
          <a:noFill/>
        </p:spPr>
        <p:txBody>
          <a:bodyPr wrap="square" rtlCol="0">
            <a:spAutoFit/>
          </a:bodyPr>
          <a:lstStyle/>
          <a:p>
            <a:pPr algn="ctr">
              <a:lnSpc>
                <a:spcPct val="150000"/>
              </a:lnSpc>
            </a:pPr>
            <a:r>
              <a:rPr lang="tr-TR" dirty="0">
                <a:latin typeface="Century Gothic" panose="020B0502020202020204" pitchFamily="34" charset="0"/>
              </a:rPr>
              <a:t>Akış Şemasının Üretim Hattında Kontrolü</a:t>
            </a:r>
          </a:p>
        </p:txBody>
      </p:sp>
      <p:sp>
        <p:nvSpPr>
          <p:cNvPr id="2" name="Metin kutusu 1">
            <a:extLst>
              <a:ext uri="{FF2B5EF4-FFF2-40B4-BE49-F238E27FC236}">
                <a16:creationId xmlns:a16="http://schemas.microsoft.com/office/drawing/2014/main" id="{48966BBE-71E2-48F5-6C90-937246EA46F3}"/>
              </a:ext>
            </a:extLst>
          </p:cNvPr>
          <p:cNvSpPr txBox="1"/>
          <p:nvPr/>
        </p:nvSpPr>
        <p:spPr>
          <a:xfrm>
            <a:off x="2870200" y="7123667"/>
            <a:ext cx="6654800" cy="869725"/>
          </a:xfrm>
          <a:prstGeom prst="rect">
            <a:avLst/>
          </a:prstGeom>
          <a:noFill/>
        </p:spPr>
        <p:txBody>
          <a:bodyPr wrap="square" rtlCol="0">
            <a:spAutoFit/>
          </a:bodyPr>
          <a:lstStyle/>
          <a:p>
            <a:pPr algn="ctr">
              <a:lnSpc>
                <a:spcPct val="150000"/>
              </a:lnSpc>
            </a:pPr>
            <a:r>
              <a:rPr lang="tr-TR" sz="1800" b="1" dirty="0">
                <a:latin typeface="Century Gothic" panose="020B0502020202020204" pitchFamily="34" charset="0"/>
              </a:rPr>
              <a:t>Ürünün Amaçlanan Kullanımı ve Tüketici Gruplarının Tanımlanması</a:t>
            </a:r>
          </a:p>
        </p:txBody>
      </p:sp>
    </p:spTree>
    <p:extLst>
      <p:ext uri="{BB962C8B-B14F-4D97-AF65-F5344CB8AC3E}">
        <p14:creationId xmlns:p14="http://schemas.microsoft.com/office/powerpoint/2010/main" val="42053033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ğ Ok 5">
            <a:extLst>
              <a:ext uri="{FF2B5EF4-FFF2-40B4-BE49-F238E27FC236}">
                <a16:creationId xmlns:a16="http://schemas.microsoft.com/office/drawing/2014/main" id="{AF72B377-6B72-FC85-4DF7-89AA3CD9770F}"/>
              </a:ext>
            </a:extLst>
          </p:cNvPr>
          <p:cNvSpPr/>
          <p:nvPr/>
        </p:nvSpPr>
        <p:spPr>
          <a:xfrm rot="5400000">
            <a:off x="5711278" y="2038473"/>
            <a:ext cx="769440" cy="472733"/>
          </a:xfrm>
          <a:prstGeom prst="rightArrow">
            <a:avLst/>
          </a:prstGeom>
          <a:solidFill>
            <a:srgbClr val="C00000"/>
          </a:soli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57A513B1-FA74-8249-B861-841DA5B522E2}"/>
              </a:ext>
            </a:extLst>
          </p:cNvPr>
          <p:cNvSpPr txBox="1"/>
          <p:nvPr/>
        </p:nvSpPr>
        <p:spPr>
          <a:xfrm>
            <a:off x="-482600" y="2848279"/>
            <a:ext cx="13157199" cy="1057469"/>
          </a:xfrm>
          <a:prstGeom prst="rect">
            <a:avLst/>
          </a:prstGeom>
          <a:noFill/>
        </p:spPr>
        <p:txBody>
          <a:bodyPr wrap="square" rtlCol="0">
            <a:spAutoFit/>
          </a:bodyPr>
          <a:lstStyle/>
          <a:p>
            <a:pPr algn="ctr">
              <a:lnSpc>
                <a:spcPct val="150000"/>
              </a:lnSpc>
            </a:pPr>
            <a:r>
              <a:rPr lang="tr-TR" sz="4800" b="1" dirty="0">
                <a:latin typeface="Century Gothic" panose="020B0502020202020204" pitchFamily="34" charset="0"/>
              </a:rPr>
              <a:t>Akış Şemasının Üretim Hattında Kontrolü</a:t>
            </a:r>
          </a:p>
        </p:txBody>
      </p:sp>
      <p:sp>
        <p:nvSpPr>
          <p:cNvPr id="2" name="Metin kutusu 1">
            <a:extLst>
              <a:ext uri="{FF2B5EF4-FFF2-40B4-BE49-F238E27FC236}">
                <a16:creationId xmlns:a16="http://schemas.microsoft.com/office/drawing/2014/main" id="{48966BBE-71E2-48F5-6C90-937246EA46F3}"/>
              </a:ext>
            </a:extLst>
          </p:cNvPr>
          <p:cNvSpPr txBox="1"/>
          <p:nvPr/>
        </p:nvSpPr>
        <p:spPr>
          <a:xfrm>
            <a:off x="2870200" y="7123667"/>
            <a:ext cx="6654800" cy="454227"/>
          </a:xfrm>
          <a:prstGeom prst="rect">
            <a:avLst/>
          </a:prstGeom>
          <a:noFill/>
        </p:spPr>
        <p:txBody>
          <a:bodyPr wrap="square" rtlCol="0">
            <a:spAutoFit/>
          </a:bodyPr>
          <a:lstStyle/>
          <a:p>
            <a:pPr algn="ctr">
              <a:lnSpc>
                <a:spcPct val="150000"/>
              </a:lnSpc>
            </a:pPr>
            <a:r>
              <a:rPr lang="tr-TR" sz="1800" b="1" dirty="0">
                <a:latin typeface="Century Gothic" panose="020B0502020202020204" pitchFamily="34" charset="0"/>
              </a:rPr>
              <a:t>Üretim Akış Şemasının Oluşturulması</a:t>
            </a:r>
          </a:p>
        </p:txBody>
      </p:sp>
      <p:sp>
        <p:nvSpPr>
          <p:cNvPr id="5" name="Metin kutusu 4">
            <a:extLst>
              <a:ext uri="{FF2B5EF4-FFF2-40B4-BE49-F238E27FC236}">
                <a16:creationId xmlns:a16="http://schemas.microsoft.com/office/drawing/2014/main" id="{223FAF40-9543-52D7-1E0B-00A7EA7EB04D}"/>
              </a:ext>
            </a:extLst>
          </p:cNvPr>
          <p:cNvSpPr txBox="1"/>
          <p:nvPr/>
        </p:nvSpPr>
        <p:spPr>
          <a:xfrm>
            <a:off x="2798931" y="-1404000"/>
            <a:ext cx="6578600" cy="1286121"/>
          </a:xfrm>
          <a:prstGeom prst="rect">
            <a:avLst/>
          </a:prstGeom>
          <a:noFill/>
        </p:spPr>
        <p:txBody>
          <a:bodyPr wrap="square">
            <a:spAutoFit/>
          </a:bodyPr>
          <a:lstStyle/>
          <a:p>
            <a:pPr algn="ctr">
              <a:lnSpc>
                <a:spcPct val="150000"/>
              </a:lnSpc>
            </a:pPr>
            <a:r>
              <a:rPr lang="tr-TR" dirty="0">
                <a:latin typeface="Century Gothic" panose="020B0502020202020204" pitchFamily="34" charset="0"/>
              </a:rPr>
              <a:t>Tehlike Analizi : Gıdanın Hasadından Üretimine Kadar Geçen Her Aşamada Tehlikelerin Saptanması ve Önlemlerin Belirlenmesi</a:t>
            </a:r>
          </a:p>
        </p:txBody>
      </p:sp>
    </p:spTree>
    <p:extLst>
      <p:ext uri="{BB962C8B-B14F-4D97-AF65-F5344CB8AC3E}">
        <p14:creationId xmlns:p14="http://schemas.microsoft.com/office/powerpoint/2010/main" val="20830420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ğ Ok 5">
            <a:extLst>
              <a:ext uri="{FF2B5EF4-FFF2-40B4-BE49-F238E27FC236}">
                <a16:creationId xmlns:a16="http://schemas.microsoft.com/office/drawing/2014/main" id="{AF72B377-6B72-FC85-4DF7-89AA3CD9770F}"/>
              </a:ext>
            </a:extLst>
          </p:cNvPr>
          <p:cNvSpPr/>
          <p:nvPr/>
        </p:nvSpPr>
        <p:spPr>
          <a:xfrm rot="5400000">
            <a:off x="5711278" y="2038473"/>
            <a:ext cx="769440" cy="472733"/>
          </a:xfrm>
          <a:prstGeom prst="rightArrow">
            <a:avLst/>
          </a:prstGeom>
          <a:solidFill>
            <a:srgbClr val="C00000"/>
          </a:soli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57A513B1-FA74-8249-B861-841DA5B522E2}"/>
              </a:ext>
            </a:extLst>
          </p:cNvPr>
          <p:cNvSpPr txBox="1"/>
          <p:nvPr/>
        </p:nvSpPr>
        <p:spPr>
          <a:xfrm>
            <a:off x="-482602" y="2397971"/>
            <a:ext cx="13157199" cy="4383829"/>
          </a:xfrm>
          <a:prstGeom prst="rect">
            <a:avLst/>
          </a:prstGeom>
          <a:noFill/>
        </p:spPr>
        <p:txBody>
          <a:bodyPr wrap="square" rtlCol="0">
            <a:spAutoFit/>
          </a:bodyPr>
          <a:lstStyle/>
          <a:p>
            <a:pPr algn="ctr">
              <a:lnSpc>
                <a:spcPct val="150000"/>
              </a:lnSpc>
            </a:pPr>
            <a:r>
              <a:rPr lang="tr-TR" sz="4800" b="1" dirty="0">
                <a:latin typeface="Century Gothic" panose="020B0502020202020204" pitchFamily="34" charset="0"/>
              </a:rPr>
              <a:t>Tehlike Analizi : Gıdanın Hasadından Üretimine Kadar Geçen Her Aşamada Tehlikelerin Saptanması ve Önlemlerin Belirlenmesi</a:t>
            </a:r>
          </a:p>
        </p:txBody>
      </p:sp>
      <p:sp>
        <p:nvSpPr>
          <p:cNvPr id="2" name="Metin kutusu 1">
            <a:extLst>
              <a:ext uri="{FF2B5EF4-FFF2-40B4-BE49-F238E27FC236}">
                <a16:creationId xmlns:a16="http://schemas.microsoft.com/office/drawing/2014/main" id="{48966BBE-71E2-48F5-6C90-937246EA46F3}"/>
              </a:ext>
            </a:extLst>
          </p:cNvPr>
          <p:cNvSpPr txBox="1"/>
          <p:nvPr/>
        </p:nvSpPr>
        <p:spPr>
          <a:xfrm>
            <a:off x="2870200" y="7123667"/>
            <a:ext cx="6654800" cy="454227"/>
          </a:xfrm>
          <a:prstGeom prst="rect">
            <a:avLst/>
          </a:prstGeom>
          <a:noFill/>
        </p:spPr>
        <p:txBody>
          <a:bodyPr wrap="square" rtlCol="0">
            <a:spAutoFit/>
          </a:bodyPr>
          <a:lstStyle/>
          <a:p>
            <a:pPr algn="ctr">
              <a:lnSpc>
                <a:spcPct val="150000"/>
              </a:lnSpc>
            </a:pPr>
            <a:r>
              <a:rPr lang="tr-TR" sz="1800" b="1" dirty="0">
                <a:latin typeface="Century Gothic" panose="020B0502020202020204" pitchFamily="34" charset="0"/>
              </a:rPr>
              <a:t>Akış Şemasının Üretim Hattında Kontrolü</a:t>
            </a:r>
          </a:p>
        </p:txBody>
      </p:sp>
      <p:sp>
        <p:nvSpPr>
          <p:cNvPr id="5" name="Metin kutusu 4">
            <a:extLst>
              <a:ext uri="{FF2B5EF4-FFF2-40B4-BE49-F238E27FC236}">
                <a16:creationId xmlns:a16="http://schemas.microsoft.com/office/drawing/2014/main" id="{223FAF40-9543-52D7-1E0B-00A7EA7EB04D}"/>
              </a:ext>
            </a:extLst>
          </p:cNvPr>
          <p:cNvSpPr txBox="1"/>
          <p:nvPr/>
        </p:nvSpPr>
        <p:spPr>
          <a:xfrm>
            <a:off x="2478965" y="-657422"/>
            <a:ext cx="7234069" cy="455125"/>
          </a:xfrm>
          <a:prstGeom prst="rect">
            <a:avLst/>
          </a:prstGeom>
          <a:noFill/>
        </p:spPr>
        <p:txBody>
          <a:bodyPr wrap="square">
            <a:spAutoFit/>
          </a:bodyPr>
          <a:lstStyle/>
          <a:p>
            <a:pPr algn="ctr">
              <a:lnSpc>
                <a:spcPct val="150000"/>
              </a:lnSpc>
            </a:pPr>
            <a:r>
              <a:rPr lang="tr-TR" dirty="0">
                <a:latin typeface="Century Gothic" panose="020B0502020202020204" pitchFamily="34" charset="0"/>
              </a:rPr>
              <a:t>KKN’nin Saptanması</a:t>
            </a:r>
          </a:p>
        </p:txBody>
      </p:sp>
    </p:spTree>
    <p:extLst>
      <p:ext uri="{BB962C8B-B14F-4D97-AF65-F5344CB8AC3E}">
        <p14:creationId xmlns:p14="http://schemas.microsoft.com/office/powerpoint/2010/main" val="1064901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ğ Ok 5">
            <a:extLst>
              <a:ext uri="{FF2B5EF4-FFF2-40B4-BE49-F238E27FC236}">
                <a16:creationId xmlns:a16="http://schemas.microsoft.com/office/drawing/2014/main" id="{AF72B377-6B72-FC85-4DF7-89AA3CD9770F}"/>
              </a:ext>
            </a:extLst>
          </p:cNvPr>
          <p:cNvSpPr/>
          <p:nvPr/>
        </p:nvSpPr>
        <p:spPr>
          <a:xfrm rot="5400000">
            <a:off x="5711278" y="2038473"/>
            <a:ext cx="769440" cy="472733"/>
          </a:xfrm>
          <a:prstGeom prst="rightArrow">
            <a:avLst/>
          </a:prstGeom>
          <a:solidFill>
            <a:srgbClr val="C00000"/>
          </a:soli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57A513B1-FA74-8249-B861-841DA5B522E2}"/>
              </a:ext>
            </a:extLst>
          </p:cNvPr>
          <p:cNvSpPr txBox="1"/>
          <p:nvPr/>
        </p:nvSpPr>
        <p:spPr>
          <a:xfrm>
            <a:off x="-482602" y="2728171"/>
            <a:ext cx="13157199" cy="1057469"/>
          </a:xfrm>
          <a:prstGeom prst="rect">
            <a:avLst/>
          </a:prstGeom>
          <a:noFill/>
        </p:spPr>
        <p:txBody>
          <a:bodyPr wrap="square" rtlCol="0">
            <a:spAutoFit/>
          </a:bodyPr>
          <a:lstStyle/>
          <a:p>
            <a:pPr algn="ctr">
              <a:lnSpc>
                <a:spcPct val="150000"/>
              </a:lnSpc>
            </a:pPr>
            <a:r>
              <a:rPr lang="tr-TR" sz="4800" b="1" dirty="0">
                <a:latin typeface="Century Gothic" panose="020B0502020202020204" pitchFamily="34" charset="0"/>
              </a:rPr>
              <a:t>KKN’nin Saptanması</a:t>
            </a:r>
          </a:p>
        </p:txBody>
      </p:sp>
      <p:sp>
        <p:nvSpPr>
          <p:cNvPr id="2" name="Metin kutusu 1">
            <a:extLst>
              <a:ext uri="{FF2B5EF4-FFF2-40B4-BE49-F238E27FC236}">
                <a16:creationId xmlns:a16="http://schemas.microsoft.com/office/drawing/2014/main" id="{48966BBE-71E2-48F5-6C90-937246EA46F3}"/>
              </a:ext>
            </a:extLst>
          </p:cNvPr>
          <p:cNvSpPr txBox="1"/>
          <p:nvPr/>
        </p:nvSpPr>
        <p:spPr>
          <a:xfrm>
            <a:off x="2870200" y="7123667"/>
            <a:ext cx="6654800" cy="1285224"/>
          </a:xfrm>
          <a:prstGeom prst="rect">
            <a:avLst/>
          </a:prstGeom>
          <a:noFill/>
        </p:spPr>
        <p:txBody>
          <a:bodyPr wrap="square" rtlCol="0">
            <a:spAutoFit/>
          </a:bodyPr>
          <a:lstStyle/>
          <a:p>
            <a:pPr algn="ctr">
              <a:lnSpc>
                <a:spcPct val="150000"/>
              </a:lnSpc>
            </a:pPr>
            <a:r>
              <a:rPr lang="tr-TR" sz="1800" b="1" dirty="0">
                <a:latin typeface="Century Gothic" panose="020B0502020202020204" pitchFamily="34" charset="0"/>
              </a:rPr>
              <a:t>Tehlike Analizi : Gıdanın Hasadından Üretimine Kadar Geçen Her Aşamada Tehlikelerin Saptanması ve Önlemlerin Belirlenmesi</a:t>
            </a:r>
          </a:p>
        </p:txBody>
      </p:sp>
      <p:sp>
        <p:nvSpPr>
          <p:cNvPr id="5" name="Metin kutusu 4">
            <a:extLst>
              <a:ext uri="{FF2B5EF4-FFF2-40B4-BE49-F238E27FC236}">
                <a16:creationId xmlns:a16="http://schemas.microsoft.com/office/drawing/2014/main" id="{223FAF40-9543-52D7-1E0B-00A7EA7EB04D}"/>
              </a:ext>
            </a:extLst>
          </p:cNvPr>
          <p:cNvSpPr txBox="1"/>
          <p:nvPr/>
        </p:nvSpPr>
        <p:spPr>
          <a:xfrm>
            <a:off x="2478962" y="-1311521"/>
            <a:ext cx="7234069" cy="870623"/>
          </a:xfrm>
          <a:prstGeom prst="rect">
            <a:avLst/>
          </a:prstGeom>
          <a:noFill/>
        </p:spPr>
        <p:txBody>
          <a:bodyPr wrap="square">
            <a:spAutoFit/>
          </a:bodyPr>
          <a:lstStyle/>
          <a:p>
            <a:pPr algn="ctr">
              <a:lnSpc>
                <a:spcPct val="150000"/>
              </a:lnSpc>
            </a:pPr>
            <a:r>
              <a:rPr lang="tr-TR" dirty="0">
                <a:latin typeface="Century Gothic" panose="020B0502020202020204" pitchFamily="34" charset="0"/>
              </a:rPr>
              <a:t>Tanımlanan Her Bir KKN İçin Kullanılacak Limit ve Kontrol Kriterlerinin Belirlenmesi (Hedef Düzey ve Tolerans)</a:t>
            </a:r>
          </a:p>
        </p:txBody>
      </p:sp>
    </p:spTree>
    <p:extLst>
      <p:ext uri="{BB962C8B-B14F-4D97-AF65-F5344CB8AC3E}">
        <p14:creationId xmlns:p14="http://schemas.microsoft.com/office/powerpoint/2010/main" val="3022320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ğ Ok 5">
            <a:extLst>
              <a:ext uri="{FF2B5EF4-FFF2-40B4-BE49-F238E27FC236}">
                <a16:creationId xmlns:a16="http://schemas.microsoft.com/office/drawing/2014/main" id="{AF72B377-6B72-FC85-4DF7-89AA3CD9770F}"/>
              </a:ext>
            </a:extLst>
          </p:cNvPr>
          <p:cNvSpPr/>
          <p:nvPr/>
        </p:nvSpPr>
        <p:spPr>
          <a:xfrm rot="5400000">
            <a:off x="5711278" y="2038473"/>
            <a:ext cx="769440" cy="472733"/>
          </a:xfrm>
          <a:prstGeom prst="rightArrow">
            <a:avLst/>
          </a:prstGeom>
          <a:solidFill>
            <a:srgbClr val="C00000"/>
          </a:soli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57A513B1-FA74-8249-B861-841DA5B522E2}"/>
              </a:ext>
            </a:extLst>
          </p:cNvPr>
          <p:cNvSpPr txBox="1"/>
          <p:nvPr/>
        </p:nvSpPr>
        <p:spPr>
          <a:xfrm>
            <a:off x="-482602" y="2728171"/>
            <a:ext cx="13157199" cy="3275833"/>
          </a:xfrm>
          <a:prstGeom prst="rect">
            <a:avLst/>
          </a:prstGeom>
          <a:noFill/>
        </p:spPr>
        <p:txBody>
          <a:bodyPr wrap="square" rtlCol="0">
            <a:spAutoFit/>
          </a:bodyPr>
          <a:lstStyle/>
          <a:p>
            <a:pPr algn="ctr">
              <a:lnSpc>
                <a:spcPct val="150000"/>
              </a:lnSpc>
            </a:pPr>
            <a:r>
              <a:rPr lang="tr-TR" sz="4800" b="1" dirty="0">
                <a:latin typeface="Century Gothic" panose="020B0502020202020204" pitchFamily="34" charset="0"/>
              </a:rPr>
              <a:t>Tanımlanan Her Bir KKN İçin Kullanılacak Limit ve Kontrol Kriterlerinin Belirlenmesi (Hedef Düzey ve Tolerans)</a:t>
            </a:r>
          </a:p>
        </p:txBody>
      </p:sp>
      <p:sp>
        <p:nvSpPr>
          <p:cNvPr id="2" name="Metin kutusu 1">
            <a:extLst>
              <a:ext uri="{FF2B5EF4-FFF2-40B4-BE49-F238E27FC236}">
                <a16:creationId xmlns:a16="http://schemas.microsoft.com/office/drawing/2014/main" id="{48966BBE-71E2-48F5-6C90-937246EA46F3}"/>
              </a:ext>
            </a:extLst>
          </p:cNvPr>
          <p:cNvSpPr txBox="1"/>
          <p:nvPr/>
        </p:nvSpPr>
        <p:spPr>
          <a:xfrm>
            <a:off x="2870200" y="7123667"/>
            <a:ext cx="6654800" cy="454227"/>
          </a:xfrm>
          <a:prstGeom prst="rect">
            <a:avLst/>
          </a:prstGeom>
          <a:noFill/>
        </p:spPr>
        <p:txBody>
          <a:bodyPr wrap="square" rtlCol="0">
            <a:spAutoFit/>
          </a:bodyPr>
          <a:lstStyle/>
          <a:p>
            <a:pPr algn="ctr">
              <a:lnSpc>
                <a:spcPct val="150000"/>
              </a:lnSpc>
            </a:pPr>
            <a:r>
              <a:rPr lang="tr-TR" sz="1800" b="1" dirty="0">
                <a:latin typeface="Century Gothic" panose="020B0502020202020204" pitchFamily="34" charset="0"/>
              </a:rPr>
              <a:t>KKN’nin Saptanması</a:t>
            </a:r>
          </a:p>
        </p:txBody>
      </p:sp>
      <p:sp>
        <p:nvSpPr>
          <p:cNvPr id="5" name="Metin kutusu 4">
            <a:extLst>
              <a:ext uri="{FF2B5EF4-FFF2-40B4-BE49-F238E27FC236}">
                <a16:creationId xmlns:a16="http://schemas.microsoft.com/office/drawing/2014/main" id="{223FAF40-9543-52D7-1E0B-00A7EA7EB04D}"/>
              </a:ext>
            </a:extLst>
          </p:cNvPr>
          <p:cNvSpPr txBox="1"/>
          <p:nvPr/>
        </p:nvSpPr>
        <p:spPr>
          <a:xfrm>
            <a:off x="2064979" y="-841968"/>
            <a:ext cx="8062035" cy="455125"/>
          </a:xfrm>
          <a:prstGeom prst="rect">
            <a:avLst/>
          </a:prstGeom>
          <a:noFill/>
        </p:spPr>
        <p:txBody>
          <a:bodyPr wrap="square">
            <a:spAutoFit/>
          </a:bodyPr>
          <a:lstStyle/>
          <a:p>
            <a:pPr algn="ctr">
              <a:lnSpc>
                <a:spcPct val="150000"/>
              </a:lnSpc>
            </a:pPr>
            <a:r>
              <a:rPr lang="tr-TR" dirty="0">
                <a:latin typeface="Century Gothic" panose="020B0502020202020204" pitchFamily="34" charset="0"/>
              </a:rPr>
              <a:t>KKN’nin ve Kriterlerin Kontrol ve İzlenmesi İçin Sistem Oluşturulması</a:t>
            </a:r>
          </a:p>
        </p:txBody>
      </p:sp>
    </p:spTree>
    <p:extLst>
      <p:ext uri="{BB962C8B-B14F-4D97-AF65-F5344CB8AC3E}">
        <p14:creationId xmlns:p14="http://schemas.microsoft.com/office/powerpoint/2010/main" val="116038629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ğ Ok 5">
            <a:extLst>
              <a:ext uri="{FF2B5EF4-FFF2-40B4-BE49-F238E27FC236}">
                <a16:creationId xmlns:a16="http://schemas.microsoft.com/office/drawing/2014/main" id="{AF72B377-6B72-FC85-4DF7-89AA3CD9770F}"/>
              </a:ext>
            </a:extLst>
          </p:cNvPr>
          <p:cNvSpPr/>
          <p:nvPr/>
        </p:nvSpPr>
        <p:spPr>
          <a:xfrm rot="5400000">
            <a:off x="5711278" y="2038473"/>
            <a:ext cx="769440" cy="472733"/>
          </a:xfrm>
          <a:prstGeom prst="rightArrow">
            <a:avLst/>
          </a:prstGeom>
          <a:solidFill>
            <a:srgbClr val="C00000"/>
          </a:soli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57A513B1-FA74-8249-B861-841DA5B522E2}"/>
              </a:ext>
            </a:extLst>
          </p:cNvPr>
          <p:cNvSpPr txBox="1"/>
          <p:nvPr/>
        </p:nvSpPr>
        <p:spPr>
          <a:xfrm>
            <a:off x="-482602" y="2728171"/>
            <a:ext cx="13157199" cy="2167838"/>
          </a:xfrm>
          <a:prstGeom prst="rect">
            <a:avLst/>
          </a:prstGeom>
          <a:noFill/>
        </p:spPr>
        <p:txBody>
          <a:bodyPr wrap="square" rtlCol="0">
            <a:spAutoFit/>
          </a:bodyPr>
          <a:lstStyle/>
          <a:p>
            <a:pPr algn="ctr">
              <a:lnSpc>
                <a:spcPct val="150000"/>
              </a:lnSpc>
            </a:pPr>
            <a:r>
              <a:rPr lang="tr-TR" sz="4800" b="1" dirty="0">
                <a:latin typeface="Century Gothic" panose="020B0502020202020204" pitchFamily="34" charset="0"/>
              </a:rPr>
              <a:t>KKN’nin ve Kriterlerin Kontrol ve İzlenmesi İçin Sistem Oluşturulması</a:t>
            </a:r>
          </a:p>
        </p:txBody>
      </p:sp>
      <p:sp>
        <p:nvSpPr>
          <p:cNvPr id="2" name="Metin kutusu 1">
            <a:extLst>
              <a:ext uri="{FF2B5EF4-FFF2-40B4-BE49-F238E27FC236}">
                <a16:creationId xmlns:a16="http://schemas.microsoft.com/office/drawing/2014/main" id="{48966BBE-71E2-48F5-6C90-937246EA46F3}"/>
              </a:ext>
            </a:extLst>
          </p:cNvPr>
          <p:cNvSpPr txBox="1"/>
          <p:nvPr/>
        </p:nvSpPr>
        <p:spPr>
          <a:xfrm>
            <a:off x="2870200" y="7123667"/>
            <a:ext cx="6654800" cy="869725"/>
          </a:xfrm>
          <a:prstGeom prst="rect">
            <a:avLst/>
          </a:prstGeom>
          <a:noFill/>
        </p:spPr>
        <p:txBody>
          <a:bodyPr wrap="square" rtlCol="0">
            <a:spAutoFit/>
          </a:bodyPr>
          <a:lstStyle/>
          <a:p>
            <a:pPr algn="ctr">
              <a:lnSpc>
                <a:spcPct val="150000"/>
              </a:lnSpc>
            </a:pPr>
            <a:r>
              <a:rPr lang="tr-TR" sz="1800" b="1" dirty="0">
                <a:latin typeface="Century Gothic" panose="020B0502020202020204" pitchFamily="34" charset="0"/>
              </a:rPr>
              <a:t>Tanımlanan Her Bir KKN İçin Kullanılacak Limit ve Kontrol Kriterlerinin Belirlenmesi (Hedef Düzey ve Tolerans)</a:t>
            </a:r>
          </a:p>
        </p:txBody>
      </p:sp>
      <p:sp>
        <p:nvSpPr>
          <p:cNvPr id="5" name="Metin kutusu 4">
            <a:extLst>
              <a:ext uri="{FF2B5EF4-FFF2-40B4-BE49-F238E27FC236}">
                <a16:creationId xmlns:a16="http://schemas.microsoft.com/office/drawing/2014/main" id="{223FAF40-9543-52D7-1E0B-00A7EA7EB04D}"/>
              </a:ext>
            </a:extLst>
          </p:cNvPr>
          <p:cNvSpPr txBox="1"/>
          <p:nvPr/>
        </p:nvSpPr>
        <p:spPr>
          <a:xfrm>
            <a:off x="2064979" y="-841968"/>
            <a:ext cx="8062035" cy="455125"/>
          </a:xfrm>
          <a:prstGeom prst="rect">
            <a:avLst/>
          </a:prstGeom>
          <a:noFill/>
        </p:spPr>
        <p:txBody>
          <a:bodyPr wrap="square">
            <a:spAutoFit/>
          </a:bodyPr>
          <a:lstStyle/>
          <a:p>
            <a:pPr algn="ctr">
              <a:lnSpc>
                <a:spcPct val="150000"/>
              </a:lnSpc>
            </a:pPr>
            <a:r>
              <a:rPr lang="tr-TR" dirty="0">
                <a:latin typeface="Century Gothic" panose="020B0502020202020204" pitchFamily="34" charset="0"/>
              </a:rPr>
              <a:t>Gerekli Olduğu Durumlarda </a:t>
            </a:r>
            <a:r>
              <a:rPr lang="tr-TR" dirty="0" err="1">
                <a:latin typeface="Century Gothic" panose="020B0502020202020204" pitchFamily="34" charset="0"/>
              </a:rPr>
              <a:t>KKN’lerde</a:t>
            </a:r>
            <a:r>
              <a:rPr lang="tr-TR" dirty="0">
                <a:latin typeface="Century Gothic" panose="020B0502020202020204" pitchFamily="34" charset="0"/>
              </a:rPr>
              <a:t> Düzeltici Önlemlerin Alınması</a:t>
            </a:r>
          </a:p>
        </p:txBody>
      </p:sp>
    </p:spTree>
    <p:extLst>
      <p:ext uri="{BB962C8B-B14F-4D97-AF65-F5344CB8AC3E}">
        <p14:creationId xmlns:p14="http://schemas.microsoft.com/office/powerpoint/2010/main" val="21893697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ğ Ok 5">
            <a:extLst>
              <a:ext uri="{FF2B5EF4-FFF2-40B4-BE49-F238E27FC236}">
                <a16:creationId xmlns:a16="http://schemas.microsoft.com/office/drawing/2014/main" id="{AF72B377-6B72-FC85-4DF7-89AA3CD9770F}"/>
              </a:ext>
            </a:extLst>
          </p:cNvPr>
          <p:cNvSpPr/>
          <p:nvPr/>
        </p:nvSpPr>
        <p:spPr>
          <a:xfrm rot="5400000">
            <a:off x="5711278" y="2038473"/>
            <a:ext cx="769440" cy="472733"/>
          </a:xfrm>
          <a:prstGeom prst="rightArrow">
            <a:avLst/>
          </a:prstGeom>
          <a:solidFill>
            <a:srgbClr val="C00000"/>
          </a:soli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57A513B1-FA74-8249-B861-841DA5B522E2}"/>
              </a:ext>
            </a:extLst>
          </p:cNvPr>
          <p:cNvSpPr txBox="1"/>
          <p:nvPr/>
        </p:nvSpPr>
        <p:spPr>
          <a:xfrm>
            <a:off x="-482602" y="2728171"/>
            <a:ext cx="13157199" cy="2167838"/>
          </a:xfrm>
          <a:prstGeom prst="rect">
            <a:avLst/>
          </a:prstGeom>
          <a:noFill/>
        </p:spPr>
        <p:txBody>
          <a:bodyPr wrap="square" rtlCol="0">
            <a:spAutoFit/>
          </a:bodyPr>
          <a:lstStyle/>
          <a:p>
            <a:pPr algn="ctr">
              <a:lnSpc>
                <a:spcPct val="150000"/>
              </a:lnSpc>
            </a:pPr>
            <a:r>
              <a:rPr lang="tr-TR" sz="4800" b="1" dirty="0">
                <a:latin typeface="Century Gothic" panose="020B0502020202020204" pitchFamily="34" charset="0"/>
              </a:rPr>
              <a:t>Gerekli Olduğu Durumlarda </a:t>
            </a:r>
            <a:r>
              <a:rPr lang="tr-TR" sz="4800" b="1" dirty="0" err="1">
                <a:latin typeface="Century Gothic" panose="020B0502020202020204" pitchFamily="34" charset="0"/>
              </a:rPr>
              <a:t>KKN’lerde</a:t>
            </a:r>
            <a:r>
              <a:rPr lang="tr-TR" sz="4800" b="1" dirty="0">
                <a:latin typeface="Century Gothic" panose="020B0502020202020204" pitchFamily="34" charset="0"/>
              </a:rPr>
              <a:t> Düzeltici Önlemlerin Alınması</a:t>
            </a:r>
          </a:p>
        </p:txBody>
      </p:sp>
      <p:sp>
        <p:nvSpPr>
          <p:cNvPr id="2" name="Metin kutusu 1">
            <a:extLst>
              <a:ext uri="{FF2B5EF4-FFF2-40B4-BE49-F238E27FC236}">
                <a16:creationId xmlns:a16="http://schemas.microsoft.com/office/drawing/2014/main" id="{48966BBE-71E2-48F5-6C90-937246EA46F3}"/>
              </a:ext>
            </a:extLst>
          </p:cNvPr>
          <p:cNvSpPr txBox="1"/>
          <p:nvPr/>
        </p:nvSpPr>
        <p:spPr>
          <a:xfrm>
            <a:off x="2870200" y="7123667"/>
            <a:ext cx="6654800" cy="869725"/>
          </a:xfrm>
          <a:prstGeom prst="rect">
            <a:avLst/>
          </a:prstGeom>
          <a:noFill/>
        </p:spPr>
        <p:txBody>
          <a:bodyPr wrap="square" rtlCol="0">
            <a:spAutoFit/>
          </a:bodyPr>
          <a:lstStyle/>
          <a:p>
            <a:pPr algn="ctr">
              <a:lnSpc>
                <a:spcPct val="150000"/>
              </a:lnSpc>
            </a:pPr>
            <a:r>
              <a:rPr lang="tr-TR" sz="1800" b="1" dirty="0">
                <a:latin typeface="Century Gothic" panose="020B0502020202020204" pitchFamily="34" charset="0"/>
              </a:rPr>
              <a:t>KKN’nin ve Kriterlerin Kontrol ve İzlenmesi İçin Sistem Oluşturulması</a:t>
            </a:r>
          </a:p>
        </p:txBody>
      </p:sp>
      <p:sp>
        <p:nvSpPr>
          <p:cNvPr id="5" name="Metin kutusu 4">
            <a:extLst>
              <a:ext uri="{FF2B5EF4-FFF2-40B4-BE49-F238E27FC236}">
                <a16:creationId xmlns:a16="http://schemas.microsoft.com/office/drawing/2014/main" id="{223FAF40-9543-52D7-1E0B-00A7EA7EB04D}"/>
              </a:ext>
            </a:extLst>
          </p:cNvPr>
          <p:cNvSpPr txBox="1"/>
          <p:nvPr/>
        </p:nvSpPr>
        <p:spPr>
          <a:xfrm>
            <a:off x="2064979" y="-791168"/>
            <a:ext cx="8062035" cy="455125"/>
          </a:xfrm>
          <a:prstGeom prst="rect">
            <a:avLst/>
          </a:prstGeom>
          <a:noFill/>
        </p:spPr>
        <p:txBody>
          <a:bodyPr wrap="square">
            <a:spAutoFit/>
          </a:bodyPr>
          <a:lstStyle/>
          <a:p>
            <a:pPr algn="ctr">
              <a:lnSpc>
                <a:spcPct val="150000"/>
              </a:lnSpc>
            </a:pPr>
            <a:r>
              <a:rPr lang="tr-TR" dirty="0">
                <a:latin typeface="Century Gothic" panose="020B0502020202020204" pitchFamily="34" charset="0"/>
              </a:rPr>
              <a:t>Kayıtların Tutulması</a:t>
            </a:r>
          </a:p>
        </p:txBody>
      </p:sp>
    </p:spTree>
    <p:extLst>
      <p:ext uri="{BB962C8B-B14F-4D97-AF65-F5344CB8AC3E}">
        <p14:creationId xmlns:p14="http://schemas.microsoft.com/office/powerpoint/2010/main" val="3763359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ğ Ok 5">
            <a:extLst>
              <a:ext uri="{FF2B5EF4-FFF2-40B4-BE49-F238E27FC236}">
                <a16:creationId xmlns:a16="http://schemas.microsoft.com/office/drawing/2014/main" id="{AF72B377-6B72-FC85-4DF7-89AA3CD9770F}"/>
              </a:ext>
            </a:extLst>
          </p:cNvPr>
          <p:cNvSpPr/>
          <p:nvPr/>
        </p:nvSpPr>
        <p:spPr>
          <a:xfrm rot="5400000">
            <a:off x="5711278" y="2038473"/>
            <a:ext cx="769440" cy="472733"/>
          </a:xfrm>
          <a:prstGeom prst="rightArrow">
            <a:avLst/>
          </a:prstGeom>
          <a:solidFill>
            <a:srgbClr val="C00000"/>
          </a:soli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57A513B1-FA74-8249-B861-841DA5B522E2}"/>
              </a:ext>
            </a:extLst>
          </p:cNvPr>
          <p:cNvSpPr txBox="1"/>
          <p:nvPr/>
        </p:nvSpPr>
        <p:spPr>
          <a:xfrm>
            <a:off x="-482602" y="2728171"/>
            <a:ext cx="13157199" cy="1059842"/>
          </a:xfrm>
          <a:prstGeom prst="rect">
            <a:avLst/>
          </a:prstGeom>
          <a:noFill/>
        </p:spPr>
        <p:txBody>
          <a:bodyPr wrap="square" rtlCol="0">
            <a:spAutoFit/>
          </a:bodyPr>
          <a:lstStyle/>
          <a:p>
            <a:pPr algn="ctr">
              <a:lnSpc>
                <a:spcPct val="150000"/>
              </a:lnSpc>
            </a:pPr>
            <a:r>
              <a:rPr lang="tr-TR" sz="4800" b="1" dirty="0">
                <a:latin typeface="Century Gothic" panose="020B0502020202020204" pitchFamily="34" charset="0"/>
              </a:rPr>
              <a:t>Kayıtların Tutulması</a:t>
            </a:r>
          </a:p>
        </p:txBody>
      </p:sp>
      <p:sp>
        <p:nvSpPr>
          <p:cNvPr id="2" name="Metin kutusu 1">
            <a:extLst>
              <a:ext uri="{FF2B5EF4-FFF2-40B4-BE49-F238E27FC236}">
                <a16:creationId xmlns:a16="http://schemas.microsoft.com/office/drawing/2014/main" id="{48966BBE-71E2-48F5-6C90-937246EA46F3}"/>
              </a:ext>
            </a:extLst>
          </p:cNvPr>
          <p:cNvSpPr txBox="1"/>
          <p:nvPr/>
        </p:nvSpPr>
        <p:spPr>
          <a:xfrm>
            <a:off x="2870200" y="7123667"/>
            <a:ext cx="6654800" cy="869725"/>
          </a:xfrm>
          <a:prstGeom prst="rect">
            <a:avLst/>
          </a:prstGeom>
          <a:noFill/>
        </p:spPr>
        <p:txBody>
          <a:bodyPr wrap="square" rtlCol="0">
            <a:spAutoFit/>
          </a:bodyPr>
          <a:lstStyle/>
          <a:p>
            <a:pPr algn="ctr">
              <a:lnSpc>
                <a:spcPct val="150000"/>
              </a:lnSpc>
            </a:pPr>
            <a:r>
              <a:rPr lang="tr-TR" sz="1800" b="1" dirty="0">
                <a:latin typeface="Century Gothic" panose="020B0502020202020204" pitchFamily="34" charset="0"/>
              </a:rPr>
              <a:t>Gerekli Olduğu Durumlarda </a:t>
            </a:r>
            <a:r>
              <a:rPr lang="tr-TR" sz="1800" b="1" dirty="0" err="1">
                <a:latin typeface="Century Gothic" panose="020B0502020202020204" pitchFamily="34" charset="0"/>
              </a:rPr>
              <a:t>KKN’lerde</a:t>
            </a:r>
            <a:r>
              <a:rPr lang="tr-TR" sz="1800" b="1" dirty="0">
                <a:latin typeface="Century Gothic" panose="020B0502020202020204" pitchFamily="34" charset="0"/>
              </a:rPr>
              <a:t> Düzeltici Önlemlerin Alınması</a:t>
            </a:r>
          </a:p>
        </p:txBody>
      </p:sp>
      <p:sp>
        <p:nvSpPr>
          <p:cNvPr id="5" name="Metin kutusu 4">
            <a:extLst>
              <a:ext uri="{FF2B5EF4-FFF2-40B4-BE49-F238E27FC236}">
                <a16:creationId xmlns:a16="http://schemas.microsoft.com/office/drawing/2014/main" id="{223FAF40-9543-52D7-1E0B-00A7EA7EB04D}"/>
              </a:ext>
            </a:extLst>
          </p:cNvPr>
          <p:cNvSpPr txBox="1"/>
          <p:nvPr/>
        </p:nvSpPr>
        <p:spPr>
          <a:xfrm>
            <a:off x="2064979" y="-791168"/>
            <a:ext cx="8062035" cy="455125"/>
          </a:xfrm>
          <a:prstGeom prst="rect">
            <a:avLst/>
          </a:prstGeom>
          <a:noFill/>
        </p:spPr>
        <p:txBody>
          <a:bodyPr wrap="square">
            <a:spAutoFit/>
          </a:bodyPr>
          <a:lstStyle/>
          <a:p>
            <a:pPr algn="ctr">
              <a:lnSpc>
                <a:spcPct val="150000"/>
              </a:lnSpc>
            </a:pPr>
            <a:r>
              <a:rPr lang="tr-TR" dirty="0">
                <a:latin typeface="Century Gothic" panose="020B0502020202020204" pitchFamily="34" charset="0"/>
              </a:rPr>
              <a:t>Sistem Etkinliğinin Kanıtlanması</a:t>
            </a:r>
          </a:p>
        </p:txBody>
      </p:sp>
    </p:spTree>
    <p:extLst>
      <p:ext uri="{BB962C8B-B14F-4D97-AF65-F5344CB8AC3E}">
        <p14:creationId xmlns:p14="http://schemas.microsoft.com/office/powerpoint/2010/main" val="38286117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ğ Ok 5">
            <a:extLst>
              <a:ext uri="{FF2B5EF4-FFF2-40B4-BE49-F238E27FC236}">
                <a16:creationId xmlns:a16="http://schemas.microsoft.com/office/drawing/2014/main" id="{AF72B377-6B72-FC85-4DF7-89AA3CD9770F}"/>
              </a:ext>
            </a:extLst>
          </p:cNvPr>
          <p:cNvSpPr/>
          <p:nvPr/>
        </p:nvSpPr>
        <p:spPr>
          <a:xfrm rot="5400000">
            <a:off x="5711278" y="2038473"/>
            <a:ext cx="769440" cy="472733"/>
          </a:xfrm>
          <a:prstGeom prst="rightArrow">
            <a:avLst/>
          </a:prstGeom>
          <a:solidFill>
            <a:srgbClr val="C00000"/>
          </a:soli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57A513B1-FA74-8249-B861-841DA5B522E2}"/>
              </a:ext>
            </a:extLst>
          </p:cNvPr>
          <p:cNvSpPr txBox="1"/>
          <p:nvPr/>
        </p:nvSpPr>
        <p:spPr>
          <a:xfrm>
            <a:off x="-482602" y="2728171"/>
            <a:ext cx="13157199" cy="1059842"/>
          </a:xfrm>
          <a:prstGeom prst="rect">
            <a:avLst/>
          </a:prstGeom>
          <a:noFill/>
        </p:spPr>
        <p:txBody>
          <a:bodyPr wrap="square" rtlCol="0">
            <a:spAutoFit/>
          </a:bodyPr>
          <a:lstStyle/>
          <a:p>
            <a:pPr algn="ctr">
              <a:lnSpc>
                <a:spcPct val="150000"/>
              </a:lnSpc>
            </a:pPr>
            <a:r>
              <a:rPr lang="tr-TR" sz="4800" b="1" dirty="0">
                <a:latin typeface="Century Gothic" panose="020B0502020202020204" pitchFamily="34" charset="0"/>
              </a:rPr>
              <a:t>Sistem Etkinliğinin Kanıtlanması</a:t>
            </a:r>
          </a:p>
        </p:txBody>
      </p:sp>
      <p:sp>
        <p:nvSpPr>
          <p:cNvPr id="2" name="Metin kutusu 1">
            <a:extLst>
              <a:ext uri="{FF2B5EF4-FFF2-40B4-BE49-F238E27FC236}">
                <a16:creationId xmlns:a16="http://schemas.microsoft.com/office/drawing/2014/main" id="{48966BBE-71E2-48F5-6C90-937246EA46F3}"/>
              </a:ext>
            </a:extLst>
          </p:cNvPr>
          <p:cNvSpPr txBox="1"/>
          <p:nvPr/>
        </p:nvSpPr>
        <p:spPr>
          <a:xfrm>
            <a:off x="2870200" y="7123667"/>
            <a:ext cx="6654800" cy="454227"/>
          </a:xfrm>
          <a:prstGeom prst="rect">
            <a:avLst/>
          </a:prstGeom>
          <a:noFill/>
        </p:spPr>
        <p:txBody>
          <a:bodyPr wrap="square" rtlCol="0">
            <a:spAutoFit/>
          </a:bodyPr>
          <a:lstStyle/>
          <a:p>
            <a:pPr algn="ctr">
              <a:lnSpc>
                <a:spcPct val="150000"/>
              </a:lnSpc>
            </a:pPr>
            <a:r>
              <a:rPr lang="tr-TR" sz="1800" b="1" dirty="0">
                <a:latin typeface="Century Gothic" panose="020B0502020202020204" pitchFamily="34" charset="0"/>
              </a:rPr>
              <a:t>Kayıtların Tutulması</a:t>
            </a:r>
          </a:p>
        </p:txBody>
      </p:sp>
      <p:sp>
        <p:nvSpPr>
          <p:cNvPr id="5" name="Metin kutusu 4">
            <a:extLst>
              <a:ext uri="{FF2B5EF4-FFF2-40B4-BE49-F238E27FC236}">
                <a16:creationId xmlns:a16="http://schemas.microsoft.com/office/drawing/2014/main" id="{223FAF40-9543-52D7-1E0B-00A7EA7EB04D}"/>
              </a:ext>
            </a:extLst>
          </p:cNvPr>
          <p:cNvSpPr txBox="1"/>
          <p:nvPr/>
        </p:nvSpPr>
        <p:spPr>
          <a:xfrm>
            <a:off x="2064979" y="-791168"/>
            <a:ext cx="8062035" cy="455125"/>
          </a:xfrm>
          <a:prstGeom prst="rect">
            <a:avLst/>
          </a:prstGeom>
          <a:noFill/>
        </p:spPr>
        <p:txBody>
          <a:bodyPr wrap="square">
            <a:spAutoFit/>
          </a:bodyPr>
          <a:lstStyle/>
          <a:p>
            <a:pPr algn="ctr">
              <a:lnSpc>
                <a:spcPct val="150000"/>
              </a:lnSpc>
            </a:pPr>
            <a:r>
              <a:rPr lang="tr-TR" sz="1800" b="1" dirty="0">
                <a:latin typeface="Century Gothic" panose="020B0502020202020204" pitchFamily="34" charset="0"/>
              </a:rPr>
              <a:t>HACCP Planının Gözden Geçirilmesi</a:t>
            </a:r>
          </a:p>
        </p:txBody>
      </p:sp>
    </p:spTree>
    <p:extLst>
      <p:ext uri="{BB962C8B-B14F-4D97-AF65-F5344CB8AC3E}">
        <p14:creationId xmlns:p14="http://schemas.microsoft.com/office/powerpoint/2010/main" val="13758709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1524001" y="2967403"/>
            <a:ext cx="9144000" cy="923330"/>
          </a:xfrm>
          <a:prstGeom prst="rect">
            <a:avLst/>
          </a:prstGeom>
          <a:noFill/>
        </p:spPr>
        <p:txBody>
          <a:bodyPr wrap="square" rtlCol="0">
            <a:spAutoFit/>
          </a:bodyPr>
          <a:lstStyle/>
          <a:p>
            <a:pPr algn="ctr"/>
            <a:r>
              <a:rPr lang="tr-TR" sz="5400" b="1" dirty="0">
                <a:solidFill>
                  <a:schemeClr val="bg1"/>
                </a:solidFill>
                <a:latin typeface="Century Gothic" panose="020B0502020202020204" pitchFamily="34" charset="0"/>
              </a:rPr>
              <a:t>GIDA GÜVENLİĞİ NEDİR?</a:t>
            </a:r>
          </a:p>
        </p:txBody>
      </p:sp>
    </p:spTree>
    <p:extLst>
      <p:ext uri="{BB962C8B-B14F-4D97-AF65-F5344CB8AC3E}">
        <p14:creationId xmlns:p14="http://schemas.microsoft.com/office/powerpoint/2010/main" val="12356855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ağ Ok 5">
            <a:extLst>
              <a:ext uri="{FF2B5EF4-FFF2-40B4-BE49-F238E27FC236}">
                <a16:creationId xmlns:a16="http://schemas.microsoft.com/office/drawing/2014/main" id="{AF72B377-6B72-FC85-4DF7-89AA3CD9770F}"/>
              </a:ext>
            </a:extLst>
          </p:cNvPr>
          <p:cNvSpPr/>
          <p:nvPr/>
        </p:nvSpPr>
        <p:spPr>
          <a:xfrm rot="5400000">
            <a:off x="5711278" y="2038473"/>
            <a:ext cx="769440" cy="472733"/>
          </a:xfrm>
          <a:prstGeom prst="rightArrow">
            <a:avLst/>
          </a:prstGeom>
          <a:solidFill>
            <a:srgbClr val="C00000"/>
          </a:solidFill>
          <a:ln>
            <a:noFill/>
          </a:ln>
          <a:effectLst>
            <a:outerShdw blurRad="50800" dist="38100" dir="18900000" algn="bl" rotWithShape="0">
              <a:prstClr val="black">
                <a:alpha val="4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tr-TR"/>
          </a:p>
        </p:txBody>
      </p:sp>
      <p:sp>
        <p:nvSpPr>
          <p:cNvPr id="7" name="Metin kutusu 6">
            <a:extLst>
              <a:ext uri="{FF2B5EF4-FFF2-40B4-BE49-F238E27FC236}">
                <a16:creationId xmlns:a16="http://schemas.microsoft.com/office/drawing/2014/main" id="{57A513B1-FA74-8249-B861-841DA5B522E2}"/>
              </a:ext>
            </a:extLst>
          </p:cNvPr>
          <p:cNvSpPr txBox="1"/>
          <p:nvPr/>
        </p:nvSpPr>
        <p:spPr>
          <a:xfrm>
            <a:off x="-482602" y="2728171"/>
            <a:ext cx="13157199" cy="1059842"/>
          </a:xfrm>
          <a:prstGeom prst="rect">
            <a:avLst/>
          </a:prstGeom>
          <a:noFill/>
        </p:spPr>
        <p:txBody>
          <a:bodyPr wrap="square" rtlCol="0">
            <a:spAutoFit/>
          </a:bodyPr>
          <a:lstStyle/>
          <a:p>
            <a:pPr algn="ctr">
              <a:lnSpc>
                <a:spcPct val="150000"/>
              </a:lnSpc>
            </a:pPr>
            <a:r>
              <a:rPr lang="tr-TR" sz="4800" b="1" dirty="0">
                <a:latin typeface="Century Gothic" panose="020B0502020202020204" pitchFamily="34" charset="0"/>
              </a:rPr>
              <a:t>HACCP Planının Gözden Geçirilmesi</a:t>
            </a:r>
          </a:p>
        </p:txBody>
      </p:sp>
      <p:sp>
        <p:nvSpPr>
          <p:cNvPr id="4" name="Metin kutusu 3">
            <a:extLst>
              <a:ext uri="{FF2B5EF4-FFF2-40B4-BE49-F238E27FC236}">
                <a16:creationId xmlns:a16="http://schemas.microsoft.com/office/drawing/2014/main" id="{FE3B226E-6D0C-3B06-EB02-B7BC272D24B6}"/>
              </a:ext>
            </a:extLst>
          </p:cNvPr>
          <p:cNvSpPr txBox="1"/>
          <p:nvPr/>
        </p:nvSpPr>
        <p:spPr>
          <a:xfrm>
            <a:off x="2298700" y="7138887"/>
            <a:ext cx="6578600" cy="454227"/>
          </a:xfrm>
          <a:prstGeom prst="rect">
            <a:avLst/>
          </a:prstGeom>
          <a:noFill/>
        </p:spPr>
        <p:txBody>
          <a:bodyPr wrap="square">
            <a:spAutoFit/>
          </a:bodyPr>
          <a:lstStyle/>
          <a:p>
            <a:pPr algn="ctr">
              <a:lnSpc>
                <a:spcPct val="150000"/>
              </a:lnSpc>
            </a:pPr>
            <a:r>
              <a:rPr lang="tr-TR" sz="1800" b="1" dirty="0">
                <a:latin typeface="Century Gothic" panose="020B0502020202020204" pitchFamily="34" charset="0"/>
              </a:rPr>
              <a:t>Sistem Etkinliğinin Kanıtlanması</a:t>
            </a:r>
          </a:p>
        </p:txBody>
      </p:sp>
    </p:spTree>
    <p:extLst>
      <p:ext uri="{BB962C8B-B14F-4D97-AF65-F5344CB8AC3E}">
        <p14:creationId xmlns:p14="http://schemas.microsoft.com/office/powerpoint/2010/main" val="30470574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0" y="2967403"/>
            <a:ext cx="12192000" cy="1015663"/>
          </a:xfrm>
          <a:prstGeom prst="rect">
            <a:avLst/>
          </a:prstGeom>
          <a:noFill/>
        </p:spPr>
        <p:txBody>
          <a:bodyPr wrap="square" rtlCol="0">
            <a:spAutoFit/>
          </a:bodyPr>
          <a:lstStyle/>
          <a:p>
            <a:pPr algn="ctr"/>
            <a:r>
              <a:rPr lang="tr-TR" sz="6000" b="1" dirty="0">
                <a:solidFill>
                  <a:schemeClr val="bg1"/>
                </a:solidFill>
                <a:latin typeface="Century Gothic" panose="020B0502020202020204" pitchFamily="34" charset="0"/>
              </a:rPr>
              <a:t>HACCP SİSTEMİNİN FAYDALARI</a:t>
            </a:r>
          </a:p>
        </p:txBody>
      </p:sp>
    </p:spTree>
    <p:extLst>
      <p:ext uri="{BB962C8B-B14F-4D97-AF65-F5344CB8AC3E}">
        <p14:creationId xmlns:p14="http://schemas.microsoft.com/office/powerpoint/2010/main" val="41611345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B1526608-664A-7D77-B7A2-E58326D5A5D9}"/>
              </a:ext>
            </a:extLst>
          </p:cNvPr>
          <p:cNvSpPr>
            <a:spLocks noGrp="1"/>
          </p:cNvSpPr>
          <p:nvPr>
            <p:ph idx="1"/>
          </p:nvPr>
        </p:nvSpPr>
        <p:spPr>
          <a:xfrm>
            <a:off x="0" y="0"/>
            <a:ext cx="12192000" cy="6858000"/>
          </a:xfrm>
        </p:spPr>
        <p:txBody>
          <a:bodyPr anchor="ctr">
            <a:normAutofit/>
          </a:bodyPr>
          <a:lstStyle/>
          <a:p>
            <a:pPr marL="0" indent="0" algn="ctr">
              <a:buNone/>
            </a:pPr>
            <a:r>
              <a:rPr lang="tr-TR" sz="6000" b="1" dirty="0">
                <a:solidFill>
                  <a:schemeClr val="bg1"/>
                </a:solidFill>
                <a:latin typeface="Century Gothic" panose="020B0502020202020204" pitchFamily="34" charset="0"/>
              </a:rPr>
              <a:t>Grup Çalışması</a:t>
            </a:r>
          </a:p>
        </p:txBody>
      </p:sp>
    </p:spTree>
    <p:extLst>
      <p:ext uri="{BB962C8B-B14F-4D97-AF65-F5344CB8AC3E}">
        <p14:creationId xmlns:p14="http://schemas.microsoft.com/office/powerpoint/2010/main" val="42297666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0D68D3-D9BE-0F0F-D1A5-83D5D5F862C8}"/>
              </a:ext>
            </a:extLst>
          </p:cNvPr>
          <p:cNvSpPr>
            <a:spLocks noGrp="1"/>
          </p:cNvSpPr>
          <p:nvPr>
            <p:ph type="title"/>
          </p:nvPr>
        </p:nvSpPr>
        <p:spPr>
          <a:xfrm>
            <a:off x="0" y="-149225"/>
            <a:ext cx="10515600" cy="1325563"/>
          </a:xfrm>
        </p:spPr>
        <p:txBody>
          <a:bodyPr>
            <a:normAutofit/>
          </a:bodyPr>
          <a:lstStyle/>
          <a:p>
            <a:r>
              <a:rPr lang="tr-TR" sz="3600" b="1" dirty="0">
                <a:latin typeface="Century Gothic" panose="020B0502020202020204" pitchFamily="34" charset="0"/>
              </a:rPr>
              <a:t>HACCP Sisteminin Faydaları</a:t>
            </a:r>
          </a:p>
        </p:txBody>
      </p:sp>
      <p:sp>
        <p:nvSpPr>
          <p:cNvPr id="3" name="İçerik Yer Tutucusu 2">
            <a:extLst>
              <a:ext uri="{FF2B5EF4-FFF2-40B4-BE49-F238E27FC236}">
                <a16:creationId xmlns:a16="http://schemas.microsoft.com/office/drawing/2014/main" id="{8ABC4491-E0AC-ED1B-3E81-9E4159A09D67}"/>
              </a:ext>
            </a:extLst>
          </p:cNvPr>
          <p:cNvSpPr>
            <a:spLocks noGrp="1"/>
          </p:cNvSpPr>
          <p:nvPr>
            <p:ph idx="1"/>
          </p:nvPr>
        </p:nvSpPr>
        <p:spPr>
          <a:xfrm>
            <a:off x="533400" y="1143000"/>
            <a:ext cx="11502656" cy="5148263"/>
          </a:xfrm>
        </p:spPr>
        <p:txBody>
          <a:bodyPr>
            <a:noAutofit/>
          </a:bodyPr>
          <a:lstStyle/>
          <a:p>
            <a:pPr marL="358775" lvl="0" indent="-358775">
              <a:lnSpc>
                <a:spcPct val="160000"/>
              </a:lnSpc>
              <a:buFont typeface="Wingdings" pitchFamily="2" charset="2"/>
              <a:buChar char="ü"/>
            </a:pPr>
            <a:r>
              <a:rPr lang="tr-TR" sz="2700" dirty="0">
                <a:effectLst/>
                <a:latin typeface="Century Gothic" panose="020B0502020202020204" pitchFamily="34" charset="0"/>
                <a:ea typeface="Calibri" panose="020F0502020204030204" pitchFamily="34" charset="0"/>
                <a:cs typeface="Times New Roman" panose="02020603050405020304" pitchFamily="18" charset="0"/>
              </a:rPr>
              <a:t>Operasyondaki kritik adımların yapılan kontrollerle belirlenmesi,</a:t>
            </a:r>
          </a:p>
          <a:p>
            <a:pPr marL="358775" lvl="0" indent="-358775">
              <a:lnSpc>
                <a:spcPct val="160000"/>
              </a:lnSpc>
              <a:buFont typeface="Wingdings" pitchFamily="2" charset="2"/>
              <a:buChar char="ü"/>
            </a:pPr>
            <a:r>
              <a:rPr lang="tr-TR" sz="2700" dirty="0">
                <a:effectLst/>
                <a:latin typeface="Century Gothic" panose="020B0502020202020204" pitchFamily="34" charset="0"/>
                <a:ea typeface="Calibri" panose="020F0502020204030204" pitchFamily="34" charset="0"/>
                <a:cs typeface="Times New Roman" panose="02020603050405020304" pitchFamily="18" charset="0"/>
              </a:rPr>
              <a:t>Kontamine gıdalara bağlı tehlikelerin bilinmesi ve koruma,</a:t>
            </a:r>
          </a:p>
          <a:p>
            <a:pPr marL="358775" lvl="0" indent="-358775">
              <a:lnSpc>
                <a:spcPct val="160000"/>
              </a:lnSpc>
              <a:buFont typeface="Wingdings" pitchFamily="2" charset="2"/>
              <a:buChar char="ü"/>
            </a:pPr>
            <a:r>
              <a:rPr lang="tr-TR" sz="2700" dirty="0">
                <a:effectLst/>
                <a:latin typeface="Century Gothic" panose="020B0502020202020204" pitchFamily="34" charset="0"/>
                <a:ea typeface="Calibri" panose="020F0502020204030204" pitchFamily="34" charset="0"/>
                <a:cs typeface="Times New Roman" panose="02020603050405020304" pitchFamily="18" charset="0"/>
              </a:rPr>
              <a:t>Sağlam bilimsel temellere dayanması,</a:t>
            </a:r>
          </a:p>
          <a:p>
            <a:pPr marL="358775" lvl="0" indent="-358775">
              <a:lnSpc>
                <a:spcPct val="160000"/>
              </a:lnSpc>
              <a:buFont typeface="Wingdings" pitchFamily="2" charset="2"/>
              <a:buChar char="ü"/>
            </a:pPr>
            <a:r>
              <a:rPr lang="tr-TR" sz="2700" dirty="0">
                <a:effectLst/>
                <a:latin typeface="Century Gothic" panose="020B0502020202020204" pitchFamily="34" charset="0"/>
                <a:ea typeface="Calibri" panose="020F0502020204030204" pitchFamily="34" charset="0"/>
                <a:cs typeface="Times New Roman" panose="02020603050405020304" pitchFamily="18" charset="0"/>
              </a:rPr>
              <a:t>Zaman, sıcaklık gibi kolay görüntülenen parametrelerin sıklıkla kontrolü yapılması,</a:t>
            </a:r>
          </a:p>
          <a:p>
            <a:pPr marL="358775" lvl="0" indent="-358775">
              <a:lnSpc>
                <a:spcPct val="160000"/>
              </a:lnSpc>
              <a:buFont typeface="Wingdings" pitchFamily="2" charset="2"/>
              <a:buChar char="ü"/>
            </a:pPr>
            <a:r>
              <a:rPr lang="tr-TR" sz="2700" dirty="0">
                <a:effectLst/>
                <a:latin typeface="Century Gothic" panose="020B0502020202020204" pitchFamily="34" charset="0"/>
                <a:ea typeface="Calibri" panose="020F0502020204030204" pitchFamily="34" charset="0"/>
                <a:cs typeface="Times New Roman" panose="02020603050405020304" pitchFamily="18" charset="0"/>
              </a:rPr>
              <a:t>Hatalı sonuçlarda hemen iyileştirici hareketin yapılması,</a:t>
            </a:r>
          </a:p>
        </p:txBody>
      </p:sp>
    </p:spTree>
    <p:extLst>
      <p:ext uri="{BB962C8B-B14F-4D97-AF65-F5344CB8AC3E}">
        <p14:creationId xmlns:p14="http://schemas.microsoft.com/office/powerpoint/2010/main" val="2710756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0D68D3-D9BE-0F0F-D1A5-83D5D5F862C8}"/>
              </a:ext>
            </a:extLst>
          </p:cNvPr>
          <p:cNvSpPr>
            <a:spLocks noGrp="1"/>
          </p:cNvSpPr>
          <p:nvPr>
            <p:ph type="title"/>
          </p:nvPr>
        </p:nvSpPr>
        <p:spPr>
          <a:xfrm>
            <a:off x="0" y="-149225"/>
            <a:ext cx="10515600" cy="1325563"/>
          </a:xfrm>
        </p:spPr>
        <p:txBody>
          <a:bodyPr>
            <a:normAutofit/>
          </a:bodyPr>
          <a:lstStyle/>
          <a:p>
            <a:r>
              <a:rPr lang="tr-TR" sz="3600" b="1" dirty="0">
                <a:latin typeface="Century Gothic" panose="020B0502020202020204" pitchFamily="34" charset="0"/>
              </a:rPr>
              <a:t>HACCP Sisteminin Faydaları</a:t>
            </a:r>
          </a:p>
        </p:txBody>
      </p:sp>
      <p:sp>
        <p:nvSpPr>
          <p:cNvPr id="3" name="İçerik Yer Tutucusu 2">
            <a:extLst>
              <a:ext uri="{FF2B5EF4-FFF2-40B4-BE49-F238E27FC236}">
                <a16:creationId xmlns:a16="http://schemas.microsoft.com/office/drawing/2014/main" id="{8ABC4491-E0AC-ED1B-3E81-9E4159A09D67}"/>
              </a:ext>
            </a:extLst>
          </p:cNvPr>
          <p:cNvSpPr>
            <a:spLocks noGrp="1"/>
          </p:cNvSpPr>
          <p:nvPr>
            <p:ph idx="1"/>
          </p:nvPr>
        </p:nvSpPr>
        <p:spPr>
          <a:xfrm>
            <a:off x="533400" y="1162050"/>
            <a:ext cx="10820400" cy="5148263"/>
          </a:xfrm>
        </p:spPr>
        <p:txBody>
          <a:bodyPr>
            <a:noAutofit/>
          </a:bodyPr>
          <a:lstStyle/>
          <a:p>
            <a:pPr marL="358775" lvl="0" indent="-358775">
              <a:lnSpc>
                <a:spcPct val="160000"/>
              </a:lnSpc>
              <a:buFont typeface="Wingdings" pitchFamily="2" charset="2"/>
              <a:buChar char="ü"/>
            </a:pPr>
            <a:r>
              <a:rPr lang="tr-TR" sz="2800" dirty="0">
                <a:effectLst/>
                <a:latin typeface="Century Gothic" panose="020B0502020202020204" pitchFamily="34" charset="0"/>
                <a:ea typeface="Calibri" panose="020F0502020204030204" pitchFamily="34" charset="0"/>
                <a:cs typeface="Times New Roman" panose="02020603050405020304" pitchFamily="18" charset="0"/>
              </a:rPr>
              <a:t>Önemli tehlikelerin rapor edilmesi,</a:t>
            </a:r>
          </a:p>
          <a:p>
            <a:pPr marL="358775" lvl="0" indent="-358775">
              <a:lnSpc>
                <a:spcPct val="160000"/>
              </a:lnSpc>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Sistemin esnek olması ve değişik yapılabilmesi,</a:t>
            </a:r>
          </a:p>
          <a:p>
            <a:pPr marL="358775" lvl="0" indent="-358775">
              <a:lnSpc>
                <a:spcPct val="160000"/>
              </a:lnSpc>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Üretim giderlerinde azalma (yaklaşık %30),</a:t>
            </a:r>
          </a:p>
          <a:p>
            <a:pPr marL="358775" lvl="0" indent="-358775">
              <a:lnSpc>
                <a:spcPct val="160000"/>
              </a:lnSpc>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Yönetime kritik bilgilerin sunulması suretiyle kolay karar verebilme olanağı sağlanması,</a:t>
            </a:r>
          </a:p>
        </p:txBody>
      </p:sp>
    </p:spTree>
    <p:extLst>
      <p:ext uri="{BB962C8B-B14F-4D97-AF65-F5344CB8AC3E}">
        <p14:creationId xmlns:p14="http://schemas.microsoft.com/office/powerpoint/2010/main" val="2650796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50D68D3-D9BE-0F0F-D1A5-83D5D5F862C8}"/>
              </a:ext>
            </a:extLst>
          </p:cNvPr>
          <p:cNvSpPr>
            <a:spLocks noGrp="1"/>
          </p:cNvSpPr>
          <p:nvPr>
            <p:ph type="title"/>
          </p:nvPr>
        </p:nvSpPr>
        <p:spPr>
          <a:xfrm>
            <a:off x="0" y="-149225"/>
            <a:ext cx="10515600" cy="1325563"/>
          </a:xfrm>
        </p:spPr>
        <p:txBody>
          <a:bodyPr>
            <a:normAutofit/>
          </a:bodyPr>
          <a:lstStyle/>
          <a:p>
            <a:r>
              <a:rPr lang="tr-TR" sz="3600" b="1" dirty="0">
                <a:latin typeface="Century Gothic" panose="020B0502020202020204" pitchFamily="34" charset="0"/>
              </a:rPr>
              <a:t>HACCP Sisteminin Faydaları</a:t>
            </a:r>
          </a:p>
        </p:txBody>
      </p:sp>
      <p:sp>
        <p:nvSpPr>
          <p:cNvPr id="3" name="İçerik Yer Tutucusu 2">
            <a:extLst>
              <a:ext uri="{FF2B5EF4-FFF2-40B4-BE49-F238E27FC236}">
                <a16:creationId xmlns:a16="http://schemas.microsoft.com/office/drawing/2014/main" id="{8ABC4491-E0AC-ED1B-3E81-9E4159A09D67}"/>
              </a:ext>
            </a:extLst>
          </p:cNvPr>
          <p:cNvSpPr>
            <a:spLocks noGrp="1"/>
          </p:cNvSpPr>
          <p:nvPr>
            <p:ph idx="1"/>
          </p:nvPr>
        </p:nvSpPr>
        <p:spPr>
          <a:xfrm>
            <a:off x="495300" y="818356"/>
            <a:ext cx="10820400" cy="5148263"/>
          </a:xfrm>
        </p:spPr>
        <p:txBody>
          <a:bodyPr anchor="ctr">
            <a:noAutofit/>
          </a:bodyPr>
          <a:lstStyle/>
          <a:p>
            <a:pPr marL="358775" lvl="0" indent="-358775">
              <a:lnSpc>
                <a:spcPct val="160000"/>
              </a:lnSpc>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Tüketicilerin gıda güvenliği ile ilgili taleplerinin tamamının karşılanması,</a:t>
            </a:r>
          </a:p>
          <a:p>
            <a:pPr marL="415925" lvl="0" indent="-415925">
              <a:lnSpc>
                <a:spcPct val="160000"/>
              </a:lnSpc>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Uluslararası düzeyde tanınan bir program olması nedeniyle ihracat kolaylığı,</a:t>
            </a:r>
          </a:p>
          <a:p>
            <a:pPr marL="415925" lvl="0" indent="-415925">
              <a:lnSpc>
                <a:spcPct val="160000"/>
              </a:lnSpc>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Ürün geri toplama riskinin azaltılması,</a:t>
            </a:r>
          </a:p>
          <a:p>
            <a:pPr marL="415925" lvl="0" indent="-415925">
              <a:lnSpc>
                <a:spcPct val="160000"/>
              </a:lnSpc>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Çalışanların iş veriminin ve memnuniyetinin artırılması.</a:t>
            </a:r>
          </a:p>
        </p:txBody>
      </p:sp>
    </p:spTree>
    <p:extLst>
      <p:ext uri="{BB962C8B-B14F-4D97-AF65-F5344CB8AC3E}">
        <p14:creationId xmlns:p14="http://schemas.microsoft.com/office/powerpoint/2010/main" val="154795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ACCP Nedir, Ne işe yarar - Mühendis Beyinl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9679" y="0"/>
            <a:ext cx="1112626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3563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0" y="2509859"/>
            <a:ext cx="12192000" cy="1200329"/>
          </a:xfrm>
          <a:prstGeom prst="rect">
            <a:avLst/>
          </a:prstGeom>
          <a:noFill/>
        </p:spPr>
        <p:txBody>
          <a:bodyPr wrap="square" rtlCol="0">
            <a:spAutoFit/>
          </a:bodyPr>
          <a:lstStyle/>
          <a:p>
            <a:pPr algn="ctr"/>
            <a:r>
              <a:rPr lang="tr-TR" sz="7200" b="1" dirty="0">
                <a:solidFill>
                  <a:schemeClr val="bg1"/>
                </a:solidFill>
                <a:latin typeface="Century Gothic" panose="020B0502020202020204" pitchFamily="34" charset="0"/>
              </a:rPr>
              <a:t>KALİTE</a:t>
            </a:r>
          </a:p>
        </p:txBody>
      </p:sp>
    </p:spTree>
    <p:extLst>
      <p:ext uri="{BB962C8B-B14F-4D97-AF65-F5344CB8AC3E}">
        <p14:creationId xmlns:p14="http://schemas.microsoft.com/office/powerpoint/2010/main" val="25367142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C4DF373D-AE64-3007-822D-A55297E4F14F}"/>
              </a:ext>
            </a:extLst>
          </p:cNvPr>
          <p:cNvSpPr>
            <a:spLocks noGrp="1"/>
          </p:cNvSpPr>
          <p:nvPr>
            <p:ph idx="1"/>
          </p:nvPr>
        </p:nvSpPr>
        <p:spPr>
          <a:xfrm>
            <a:off x="0" y="0"/>
            <a:ext cx="12192000" cy="6858000"/>
          </a:xfrm>
        </p:spPr>
        <p:txBody>
          <a:bodyPr anchor="ctr">
            <a:normAutofit/>
          </a:bodyPr>
          <a:lstStyle/>
          <a:p>
            <a:pPr marL="0" indent="0" algn="ctr">
              <a:buNone/>
            </a:pPr>
            <a:r>
              <a:rPr lang="tr-TR" sz="6600" b="1" dirty="0">
                <a:solidFill>
                  <a:schemeClr val="bg1"/>
                </a:solidFill>
                <a:latin typeface="Century Gothic" panose="020B0502020202020204" pitchFamily="34" charset="0"/>
              </a:rPr>
              <a:t>Grup Çalışması</a:t>
            </a:r>
          </a:p>
        </p:txBody>
      </p:sp>
    </p:spTree>
    <p:extLst>
      <p:ext uri="{BB962C8B-B14F-4D97-AF65-F5344CB8AC3E}">
        <p14:creationId xmlns:p14="http://schemas.microsoft.com/office/powerpoint/2010/main" val="23947723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ABC4491-E0AC-ED1B-3E81-9E4159A09D67}"/>
              </a:ext>
            </a:extLst>
          </p:cNvPr>
          <p:cNvSpPr>
            <a:spLocks noGrp="1"/>
          </p:cNvSpPr>
          <p:nvPr>
            <p:ph idx="1"/>
          </p:nvPr>
        </p:nvSpPr>
        <p:spPr>
          <a:xfrm>
            <a:off x="495300" y="818356"/>
            <a:ext cx="10820400" cy="5148263"/>
          </a:xfrm>
        </p:spPr>
        <p:txBody>
          <a:bodyPr anchor="ctr">
            <a:noAutofit/>
          </a:bodyPr>
          <a:lstStyle/>
          <a:p>
            <a:pPr marL="0" indent="0" algn="ctr">
              <a:lnSpc>
                <a:spcPct val="160000"/>
              </a:lnSpc>
              <a:buNone/>
            </a:pPr>
            <a:r>
              <a:rPr lang="tr-TR" sz="4400" dirty="0">
                <a:effectLst/>
                <a:latin typeface="Century Gothic" panose="020B0502020202020204" pitchFamily="34" charset="0"/>
                <a:ea typeface="Calibri" panose="020F0502020204030204" pitchFamily="34" charset="0"/>
                <a:cs typeface="Times New Roman" panose="02020603050405020304" pitchFamily="18" charset="0"/>
              </a:rPr>
              <a:t>Kalite, bir ürün veya hizmet ile ilgili özelliklerin belirlenen veya olabilecek ihtiyaçları karşılama derecesidir. </a:t>
            </a:r>
          </a:p>
        </p:txBody>
      </p:sp>
    </p:spTree>
    <p:extLst>
      <p:ext uri="{BB962C8B-B14F-4D97-AF65-F5344CB8AC3E}">
        <p14:creationId xmlns:p14="http://schemas.microsoft.com/office/powerpoint/2010/main" val="3705016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8449508-594F-6A85-A7E6-62476354756A}"/>
              </a:ext>
            </a:extLst>
          </p:cNvPr>
          <p:cNvSpPr>
            <a:spLocks noGrp="1"/>
          </p:cNvSpPr>
          <p:nvPr>
            <p:ph idx="1"/>
          </p:nvPr>
        </p:nvSpPr>
        <p:spPr>
          <a:xfrm>
            <a:off x="0" y="0"/>
            <a:ext cx="12192000" cy="6858000"/>
          </a:xfrm>
        </p:spPr>
        <p:txBody>
          <a:bodyPr anchor="ctr"/>
          <a:lstStyle/>
          <a:p>
            <a:pPr marL="0" indent="0" algn="ctr">
              <a:lnSpc>
                <a:spcPct val="150000"/>
              </a:lnSpc>
              <a:buNone/>
            </a:pPr>
            <a:r>
              <a:rPr lang="tr-TR" sz="3000" dirty="0">
                <a:latin typeface="Century Gothic" panose="020B0502020202020204" pitchFamily="34" charset="0"/>
              </a:rPr>
              <a:t>Sağlıklı gıda üretimini sağlamak amacıyla gıdaların üretim, işleme, saklama, taşıma ve dağıtım aşamalarında gerekli kurallara uyulması ve önlemlerin alınmasına </a:t>
            </a:r>
            <a:r>
              <a:rPr lang="tr-TR" sz="3000" b="1" dirty="0">
                <a:latin typeface="Century Gothic" panose="020B0502020202020204" pitchFamily="34" charset="0"/>
              </a:rPr>
              <a:t>"Gıda Güvenliği"</a:t>
            </a:r>
          </a:p>
          <a:p>
            <a:pPr marL="0" indent="0" algn="ctr">
              <a:lnSpc>
                <a:spcPct val="150000"/>
              </a:lnSpc>
              <a:buNone/>
            </a:pPr>
            <a:r>
              <a:rPr lang="tr-TR" sz="3000" dirty="0">
                <a:latin typeface="Century Gothic" panose="020B0502020202020204" pitchFamily="34" charset="0"/>
              </a:rPr>
              <a:t> denir.</a:t>
            </a:r>
          </a:p>
        </p:txBody>
      </p:sp>
    </p:spTree>
    <p:extLst>
      <p:ext uri="{BB962C8B-B14F-4D97-AF65-F5344CB8AC3E}">
        <p14:creationId xmlns:p14="http://schemas.microsoft.com/office/powerpoint/2010/main" val="30513004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1524000" y="2721082"/>
            <a:ext cx="9144000" cy="1107996"/>
          </a:xfrm>
          <a:prstGeom prst="rect">
            <a:avLst/>
          </a:prstGeom>
          <a:noFill/>
        </p:spPr>
        <p:txBody>
          <a:bodyPr wrap="square" rtlCol="0">
            <a:spAutoFit/>
          </a:bodyPr>
          <a:lstStyle/>
          <a:p>
            <a:pPr algn="ctr"/>
            <a:r>
              <a:rPr lang="tr-TR" sz="6600" b="1" dirty="0">
                <a:solidFill>
                  <a:schemeClr val="bg1"/>
                </a:solidFill>
                <a:latin typeface="Century Gothic" panose="020B0502020202020204" pitchFamily="34" charset="0"/>
              </a:rPr>
              <a:t>KALİTE YÖNETİMİ</a:t>
            </a:r>
          </a:p>
        </p:txBody>
      </p:sp>
    </p:spTree>
    <p:extLst>
      <p:ext uri="{BB962C8B-B14F-4D97-AF65-F5344CB8AC3E}">
        <p14:creationId xmlns:p14="http://schemas.microsoft.com/office/powerpoint/2010/main" val="23108867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ABC4491-E0AC-ED1B-3E81-9E4159A09D67}"/>
              </a:ext>
            </a:extLst>
          </p:cNvPr>
          <p:cNvSpPr>
            <a:spLocks noGrp="1"/>
          </p:cNvSpPr>
          <p:nvPr>
            <p:ph idx="1"/>
          </p:nvPr>
        </p:nvSpPr>
        <p:spPr>
          <a:xfrm>
            <a:off x="495300" y="818356"/>
            <a:ext cx="10820400" cy="5148263"/>
          </a:xfrm>
        </p:spPr>
        <p:txBody>
          <a:bodyPr anchor="ctr">
            <a:noAutofit/>
          </a:bodyPr>
          <a:lstStyle/>
          <a:p>
            <a:pPr marL="0" indent="0" algn="ctr">
              <a:lnSpc>
                <a:spcPct val="160000"/>
              </a:lnSpc>
              <a:buNone/>
            </a:pPr>
            <a:r>
              <a:rPr lang="tr-TR" dirty="0">
                <a:effectLst/>
                <a:latin typeface="Century Gothic" panose="020B0502020202020204" pitchFamily="34" charset="0"/>
                <a:ea typeface="Calibri" panose="020F0502020204030204" pitchFamily="34" charset="0"/>
                <a:cs typeface="Times New Roman" panose="02020603050405020304" pitchFamily="18" charset="0"/>
              </a:rPr>
              <a:t>TKY, tüm proseslerin, ürünlerin ve hizmetlerin tam katılımıyla geliştirilmesi, müşteri tatmininin arttırılması ve müşteri bağlılığının yaratılması amacıyla işletmede alınan sonuçların sürekli iyileştirilmesine dayanan, müşteri beklentilerini her şeyin üzerinde tutan ve müşteri tarafından tanımlanan kaliteyi, tüm faaliyetlerin yürütülmesi sırasında ürün ve hizmet bünyesinde oluşturan modem bir yönetim tarzı olarak da tanımlanabilir.</a:t>
            </a:r>
          </a:p>
        </p:txBody>
      </p:sp>
    </p:spTree>
    <p:extLst>
      <p:ext uri="{BB962C8B-B14F-4D97-AF65-F5344CB8AC3E}">
        <p14:creationId xmlns:p14="http://schemas.microsoft.com/office/powerpoint/2010/main" val="27607471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1524001" y="1961298"/>
            <a:ext cx="9144000" cy="2942922"/>
          </a:xfrm>
          <a:prstGeom prst="rect">
            <a:avLst/>
          </a:prstGeom>
          <a:noFill/>
        </p:spPr>
        <p:txBody>
          <a:bodyPr wrap="square" rtlCol="0">
            <a:spAutoFit/>
          </a:bodyPr>
          <a:lstStyle/>
          <a:p>
            <a:pPr algn="ctr">
              <a:lnSpc>
                <a:spcPct val="150000"/>
              </a:lnSpc>
            </a:pPr>
            <a:r>
              <a:rPr lang="tr-TR" sz="6600" b="1" dirty="0">
                <a:solidFill>
                  <a:schemeClr val="bg1"/>
                </a:solidFill>
                <a:latin typeface="Century Gothic" panose="020B0502020202020204" pitchFamily="34" charset="0"/>
              </a:rPr>
              <a:t>KALİTE YÖNETİMİ NASIL SAĞLANIR?</a:t>
            </a:r>
          </a:p>
        </p:txBody>
      </p:sp>
    </p:spTree>
    <p:extLst>
      <p:ext uri="{BB962C8B-B14F-4D97-AF65-F5344CB8AC3E}">
        <p14:creationId xmlns:p14="http://schemas.microsoft.com/office/powerpoint/2010/main" val="262519764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ABC4491-E0AC-ED1B-3E81-9E4159A09D67}"/>
              </a:ext>
            </a:extLst>
          </p:cNvPr>
          <p:cNvSpPr>
            <a:spLocks noGrp="1"/>
          </p:cNvSpPr>
          <p:nvPr>
            <p:ph idx="1"/>
          </p:nvPr>
        </p:nvSpPr>
        <p:spPr>
          <a:xfrm>
            <a:off x="495300" y="400050"/>
            <a:ext cx="11315700" cy="6210300"/>
          </a:xfrm>
        </p:spPr>
        <p:txBody>
          <a:bodyPr anchor="ctr">
            <a:noAutofit/>
          </a:bodyPr>
          <a:lstStyle/>
          <a:p>
            <a:pPr marL="454025" lvl="0" indent="-454025">
              <a:lnSpc>
                <a:spcPct val="150000"/>
              </a:lnSpc>
              <a:spcAft>
                <a:spcPts val="800"/>
              </a:spcAft>
              <a:buSzPct val="100000"/>
              <a:buFont typeface="Wingdings" pitchFamily="2" charset="2"/>
              <a:buChar char="ü"/>
              <a:tabLst>
                <a:tab pos="457200" algn="l"/>
              </a:tabLst>
            </a:pPr>
            <a:r>
              <a:rPr lang="tr-TR" dirty="0">
                <a:solidFill>
                  <a:srgbClr val="1E1E1E"/>
                </a:solidFill>
                <a:effectLst/>
                <a:latin typeface="Century Gothic" panose="020B0502020202020204" pitchFamily="34" charset="0"/>
                <a:ea typeface="Times New Roman" panose="02020603050405020304" pitchFamily="18" charset="0"/>
                <a:cs typeface="Times New Roman" panose="02020603050405020304" pitchFamily="18" charset="0"/>
              </a:rPr>
              <a:t>Tüm ürün ve süreçler için sürekli olarak üst düzey kalitenin devamlılığını sağlama,</a:t>
            </a:r>
            <a:endParaRPr lang="tr-TR" dirty="0">
              <a:solidFill>
                <a:srgbClr val="1E1E1E"/>
              </a:solidFill>
              <a:latin typeface="Century Gothic" panose="020B0502020202020204" pitchFamily="34" charset="0"/>
              <a:ea typeface="Times New Roman" panose="02020603050405020304" pitchFamily="18" charset="0"/>
              <a:cs typeface="Times New Roman" panose="02020603050405020304" pitchFamily="18" charset="0"/>
            </a:endParaRPr>
          </a:p>
          <a:p>
            <a:pPr marL="454025" lvl="0" indent="-454025">
              <a:lnSpc>
                <a:spcPct val="150000"/>
              </a:lnSpc>
              <a:spcAft>
                <a:spcPts val="800"/>
              </a:spcAft>
              <a:buSzPct val="100000"/>
              <a:buFont typeface="Wingdings" pitchFamily="2" charset="2"/>
              <a:buChar char="ü"/>
              <a:tabLst>
                <a:tab pos="457200" algn="l"/>
              </a:tabLst>
            </a:pPr>
            <a:r>
              <a:rPr lang="tr-TR" dirty="0">
                <a:solidFill>
                  <a:srgbClr val="1E1E1E"/>
                </a:solidFill>
                <a:effectLst/>
                <a:latin typeface="Century Gothic" panose="020B0502020202020204" pitchFamily="34" charset="0"/>
                <a:ea typeface="Times New Roman" panose="02020603050405020304" pitchFamily="18" charset="0"/>
                <a:cs typeface="Times New Roman" panose="02020603050405020304" pitchFamily="18" charset="0"/>
              </a:rPr>
              <a:t>Çok yönlü bir işgücü inşa etmek için tüm çalışan, müşteri ve tedarikçileri sürece dahil etme,</a:t>
            </a:r>
            <a:endParaRPr lang="tr-TR" dirty="0">
              <a:solidFill>
                <a:srgbClr val="1E1E1E"/>
              </a:solidFill>
              <a:latin typeface="Century Gothic" panose="020B0502020202020204" pitchFamily="34" charset="0"/>
              <a:ea typeface="Times New Roman" panose="02020603050405020304" pitchFamily="18" charset="0"/>
              <a:cs typeface="Times New Roman" panose="02020603050405020304" pitchFamily="18" charset="0"/>
            </a:endParaRPr>
          </a:p>
          <a:p>
            <a:pPr marL="454025" lvl="0" indent="-454025">
              <a:lnSpc>
                <a:spcPct val="150000"/>
              </a:lnSpc>
              <a:spcAft>
                <a:spcPts val="800"/>
              </a:spcAft>
              <a:buSzPct val="100000"/>
              <a:buFont typeface="Wingdings" pitchFamily="2" charset="2"/>
              <a:buChar char="ü"/>
              <a:tabLst>
                <a:tab pos="457200" algn="l"/>
              </a:tabLst>
            </a:pPr>
            <a:r>
              <a:rPr lang="tr-TR" dirty="0">
                <a:solidFill>
                  <a:srgbClr val="1E1E1E"/>
                </a:solidFill>
                <a:effectLst/>
                <a:latin typeface="Century Gothic" panose="020B0502020202020204" pitchFamily="34" charset="0"/>
                <a:ea typeface="Times New Roman" panose="02020603050405020304" pitchFamily="18" charset="0"/>
                <a:cs typeface="Times New Roman" panose="02020603050405020304" pitchFamily="18" charset="0"/>
              </a:rPr>
              <a:t>Herkesin ortak bir paydada buluşması adına departmanlar arası iletişimi teşvik etme,</a:t>
            </a:r>
            <a:endParaRPr lang="tr-TR" dirty="0">
              <a:solidFill>
                <a:srgbClr val="1E1E1E"/>
              </a:solidFill>
              <a:latin typeface="Century Gothic" panose="020B0502020202020204" pitchFamily="34" charset="0"/>
              <a:ea typeface="Times New Roman" panose="02020603050405020304" pitchFamily="18" charset="0"/>
              <a:cs typeface="Times New Roman" panose="02020603050405020304" pitchFamily="18" charset="0"/>
            </a:endParaRPr>
          </a:p>
          <a:p>
            <a:pPr marL="454025" lvl="0" indent="-454025">
              <a:lnSpc>
                <a:spcPct val="150000"/>
              </a:lnSpc>
              <a:spcAft>
                <a:spcPts val="800"/>
              </a:spcAft>
              <a:buSzPct val="100000"/>
              <a:buFont typeface="Wingdings" pitchFamily="2" charset="2"/>
              <a:buChar char="ü"/>
              <a:tabLst>
                <a:tab pos="457200" algn="l"/>
              </a:tabLst>
            </a:pPr>
            <a:r>
              <a:rPr lang="tr-TR" dirty="0">
                <a:solidFill>
                  <a:srgbClr val="1E1E1E"/>
                </a:solidFill>
                <a:effectLst/>
                <a:latin typeface="Century Gothic" panose="020B0502020202020204" pitchFamily="34" charset="0"/>
                <a:ea typeface="Times New Roman" panose="02020603050405020304" pitchFamily="18" charset="0"/>
                <a:cs typeface="Times New Roman" panose="02020603050405020304" pitchFamily="18" charset="0"/>
              </a:rPr>
              <a:t>Müşteri ihtiyaç ve gereksinimlerinin karşılandığından emin olma,</a:t>
            </a:r>
          </a:p>
        </p:txBody>
      </p:sp>
    </p:spTree>
    <p:extLst>
      <p:ext uri="{BB962C8B-B14F-4D97-AF65-F5344CB8AC3E}">
        <p14:creationId xmlns:p14="http://schemas.microsoft.com/office/powerpoint/2010/main" val="2690225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ABC4491-E0AC-ED1B-3E81-9E4159A09D67}"/>
              </a:ext>
            </a:extLst>
          </p:cNvPr>
          <p:cNvSpPr>
            <a:spLocks noGrp="1"/>
          </p:cNvSpPr>
          <p:nvPr>
            <p:ph idx="1"/>
          </p:nvPr>
        </p:nvSpPr>
        <p:spPr>
          <a:xfrm>
            <a:off x="495300" y="818356"/>
            <a:ext cx="11115453" cy="5148263"/>
          </a:xfrm>
        </p:spPr>
        <p:txBody>
          <a:bodyPr anchor="ctr">
            <a:noAutofit/>
          </a:bodyPr>
          <a:lstStyle/>
          <a:p>
            <a:pPr marL="358775" lvl="0" indent="-358775">
              <a:lnSpc>
                <a:spcPct val="150000"/>
              </a:lnSpc>
              <a:spcAft>
                <a:spcPts val="800"/>
              </a:spcAft>
              <a:buSzPct val="100000"/>
              <a:buFont typeface="Wingdings" pitchFamily="2" charset="2"/>
              <a:buChar char="ü"/>
              <a:tabLst>
                <a:tab pos="457200" algn="l"/>
              </a:tabLst>
            </a:pPr>
            <a:r>
              <a:rPr lang="tr-TR" dirty="0">
                <a:solidFill>
                  <a:srgbClr val="1E1E1E"/>
                </a:solidFill>
                <a:effectLst/>
                <a:latin typeface="Century Gothic" panose="020B0502020202020204" pitchFamily="34" charset="0"/>
                <a:ea typeface="Times New Roman" panose="02020603050405020304" pitchFamily="18" charset="0"/>
                <a:cs typeface="Times New Roman" panose="02020603050405020304" pitchFamily="18" charset="0"/>
              </a:rPr>
              <a:t>Daima satış yöntemleri, üretim teknikleri, çalışan mutluluğu ve genel büyümeyi geliştirmeye çaba gösterme,</a:t>
            </a:r>
            <a:endParaRPr lang="tr-TR" dirty="0">
              <a:solidFill>
                <a:srgbClr val="1E1E1E"/>
              </a:solidFill>
              <a:latin typeface="Century Gothic" panose="020B0502020202020204" pitchFamily="34" charset="0"/>
              <a:ea typeface="Times New Roman" panose="02020603050405020304" pitchFamily="18" charset="0"/>
              <a:cs typeface="Times New Roman" panose="02020603050405020304" pitchFamily="18" charset="0"/>
            </a:endParaRPr>
          </a:p>
          <a:p>
            <a:pPr marL="358775" lvl="0" indent="-358775">
              <a:lnSpc>
                <a:spcPct val="150000"/>
              </a:lnSpc>
              <a:spcAft>
                <a:spcPts val="800"/>
              </a:spcAft>
              <a:buSzPct val="100000"/>
              <a:buFont typeface="Wingdings" pitchFamily="2" charset="2"/>
              <a:buChar char="ü"/>
              <a:tabLst>
                <a:tab pos="457200" algn="l"/>
              </a:tabLst>
            </a:pPr>
            <a:r>
              <a:rPr lang="tr-TR" dirty="0">
                <a:solidFill>
                  <a:srgbClr val="1E1E1E"/>
                </a:solidFill>
                <a:effectLst/>
                <a:latin typeface="Century Gothic" panose="020B0502020202020204" pitchFamily="34" charset="0"/>
                <a:ea typeface="Times New Roman" panose="02020603050405020304" pitchFamily="18" charset="0"/>
                <a:cs typeface="Times New Roman" panose="02020603050405020304" pitchFamily="18" charset="0"/>
              </a:rPr>
              <a:t>Zaman veya kaynağın hiçbir zaman israf edilmediğinden emin olma,</a:t>
            </a:r>
            <a:endParaRPr lang="tr-TR" dirty="0">
              <a:solidFill>
                <a:srgbClr val="1E1E1E"/>
              </a:solidFill>
              <a:latin typeface="Century Gothic" panose="020B0502020202020204" pitchFamily="34" charset="0"/>
              <a:ea typeface="Times New Roman" panose="02020603050405020304" pitchFamily="18" charset="0"/>
              <a:cs typeface="Times New Roman" panose="02020603050405020304" pitchFamily="18" charset="0"/>
            </a:endParaRPr>
          </a:p>
          <a:p>
            <a:pPr marL="358775" lvl="0" indent="-358775">
              <a:lnSpc>
                <a:spcPct val="150000"/>
              </a:lnSpc>
              <a:spcAft>
                <a:spcPts val="800"/>
              </a:spcAft>
              <a:buSzPct val="100000"/>
              <a:buFont typeface="Wingdings" pitchFamily="2" charset="2"/>
              <a:buChar char="ü"/>
              <a:tabLst>
                <a:tab pos="457200" algn="l"/>
              </a:tabLst>
            </a:pPr>
            <a:r>
              <a:rPr lang="tr-TR" dirty="0">
                <a:solidFill>
                  <a:srgbClr val="1E1E1E"/>
                </a:solidFill>
                <a:effectLst/>
                <a:latin typeface="Century Gothic" panose="020B0502020202020204" pitchFamily="34" charset="0"/>
                <a:ea typeface="Times New Roman" panose="02020603050405020304" pitchFamily="18" charset="0"/>
                <a:cs typeface="Times New Roman" panose="02020603050405020304" pitchFamily="18" charset="0"/>
              </a:rPr>
              <a:t>İş ilişkilerini geliştirerek faaliyetleri genişletmeye devam etme,</a:t>
            </a:r>
            <a:endParaRPr lang="tr-TR" dirty="0">
              <a:solidFill>
                <a:srgbClr val="1E1E1E"/>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22363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ABC4491-E0AC-ED1B-3E81-9E4159A09D67}"/>
              </a:ext>
            </a:extLst>
          </p:cNvPr>
          <p:cNvSpPr>
            <a:spLocks noGrp="1"/>
          </p:cNvSpPr>
          <p:nvPr>
            <p:ph idx="1"/>
          </p:nvPr>
        </p:nvSpPr>
        <p:spPr>
          <a:xfrm>
            <a:off x="495300" y="818356"/>
            <a:ext cx="10820400" cy="5148263"/>
          </a:xfrm>
        </p:spPr>
        <p:txBody>
          <a:bodyPr anchor="ctr">
            <a:noAutofit/>
          </a:bodyPr>
          <a:lstStyle/>
          <a:p>
            <a:pPr marL="415925" lvl="0" indent="-415925">
              <a:lnSpc>
                <a:spcPct val="150000"/>
              </a:lnSpc>
              <a:spcAft>
                <a:spcPts val="800"/>
              </a:spcAft>
              <a:buSzPct val="100000"/>
              <a:buFont typeface="Wingdings" pitchFamily="2" charset="2"/>
              <a:buChar char="ü"/>
              <a:tabLst>
                <a:tab pos="457200" algn="l"/>
              </a:tabLst>
            </a:pPr>
            <a:r>
              <a:rPr lang="tr-TR" dirty="0">
                <a:solidFill>
                  <a:srgbClr val="1E1E1E"/>
                </a:solidFill>
                <a:effectLst/>
                <a:latin typeface="Century Gothic" panose="020B0502020202020204" pitchFamily="34" charset="0"/>
                <a:ea typeface="Times New Roman" panose="02020603050405020304" pitchFamily="18" charset="0"/>
                <a:cs typeface="Times New Roman" panose="02020603050405020304" pitchFamily="18" charset="0"/>
              </a:rPr>
              <a:t>Geleceğe yönelik iş kararlarını somut ve güvenilir verilere dayanarak almak için gerekli zaman ayırma,</a:t>
            </a:r>
            <a:endParaRPr lang="tr-TR" dirty="0">
              <a:solidFill>
                <a:srgbClr val="1E1E1E"/>
              </a:solidFill>
              <a:latin typeface="Century Gothic" panose="020B0502020202020204" pitchFamily="34" charset="0"/>
              <a:ea typeface="Times New Roman" panose="02020603050405020304" pitchFamily="18" charset="0"/>
              <a:cs typeface="Times New Roman" panose="02020603050405020304" pitchFamily="18" charset="0"/>
            </a:endParaRPr>
          </a:p>
          <a:p>
            <a:pPr marL="415925" lvl="0" indent="-415925">
              <a:lnSpc>
                <a:spcPct val="150000"/>
              </a:lnSpc>
              <a:spcAft>
                <a:spcPts val="800"/>
              </a:spcAft>
              <a:buSzPct val="100000"/>
              <a:buFont typeface="Wingdings" pitchFamily="2" charset="2"/>
              <a:buChar char="ü"/>
              <a:tabLst>
                <a:tab pos="457200" algn="l"/>
              </a:tabLst>
            </a:pPr>
            <a:r>
              <a:rPr lang="tr-TR" dirty="0">
                <a:solidFill>
                  <a:srgbClr val="1E1E1E"/>
                </a:solidFill>
                <a:effectLst/>
                <a:latin typeface="Century Gothic" panose="020B0502020202020204" pitchFamily="34" charset="0"/>
                <a:ea typeface="Times New Roman" panose="02020603050405020304" pitchFamily="18" charset="0"/>
                <a:cs typeface="Times New Roman" panose="02020603050405020304" pitchFamily="18" charset="0"/>
              </a:rPr>
              <a:t>Ürün ya da hizmeti kullanan herkesin olumlu ve tatmin edici bir deneyim yaşamasını sağlama.</a:t>
            </a:r>
            <a:endParaRPr lang="tr-TR" dirty="0">
              <a:solidFill>
                <a:srgbClr val="1E1E1E"/>
              </a:solidFill>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20816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1339702" y="1977656"/>
            <a:ext cx="9328299" cy="2942922"/>
          </a:xfrm>
          <a:prstGeom prst="rect">
            <a:avLst/>
          </a:prstGeom>
          <a:noFill/>
        </p:spPr>
        <p:txBody>
          <a:bodyPr wrap="square" rtlCol="0">
            <a:spAutoFit/>
          </a:bodyPr>
          <a:lstStyle/>
          <a:p>
            <a:pPr algn="ctr">
              <a:lnSpc>
                <a:spcPct val="150000"/>
              </a:lnSpc>
            </a:pPr>
            <a:r>
              <a:rPr lang="tr-TR" sz="6600" b="1" dirty="0">
                <a:solidFill>
                  <a:schemeClr val="bg1"/>
                </a:solidFill>
                <a:latin typeface="Century Gothic" panose="020B0502020202020204" pitchFamily="34" charset="0"/>
              </a:rPr>
              <a:t>KALİTE YÖNETİM İLKELERİ</a:t>
            </a:r>
          </a:p>
        </p:txBody>
      </p:sp>
    </p:spTree>
    <p:extLst>
      <p:ext uri="{BB962C8B-B14F-4D97-AF65-F5344CB8AC3E}">
        <p14:creationId xmlns:p14="http://schemas.microsoft.com/office/powerpoint/2010/main" val="29063825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3">
            <a:extLst>
              <a:ext uri="{FF2B5EF4-FFF2-40B4-BE49-F238E27FC236}">
                <a16:creationId xmlns:a16="http://schemas.microsoft.com/office/drawing/2014/main" id="{C965E029-D4AD-DC69-1B53-8978DE90ADA3}"/>
              </a:ext>
            </a:extLst>
          </p:cNvPr>
          <p:cNvGraphicFramePr>
            <a:graphicFrameLocks noGrp="1"/>
          </p:cNvGraphicFramePr>
          <p:nvPr>
            <p:ph idx="1"/>
          </p:nvPr>
        </p:nvGraphicFramePr>
        <p:xfrm>
          <a:off x="0" y="0"/>
          <a:ext cx="12192000" cy="6858000"/>
        </p:xfrm>
        <a:graphic>
          <a:graphicData uri="http://schemas.openxmlformats.org/drawingml/2006/table">
            <a:tbl>
              <a:tblPr firstRow="1" bandRow="1">
                <a:tableStyleId>{E8B1032C-EA38-4F05-BA0D-38AFFFC7BED3}</a:tableStyleId>
              </a:tblPr>
              <a:tblGrid>
                <a:gridCol w="6096000">
                  <a:extLst>
                    <a:ext uri="{9D8B030D-6E8A-4147-A177-3AD203B41FA5}">
                      <a16:colId xmlns:a16="http://schemas.microsoft.com/office/drawing/2014/main" val="2919311119"/>
                    </a:ext>
                  </a:extLst>
                </a:gridCol>
                <a:gridCol w="6096000">
                  <a:extLst>
                    <a:ext uri="{9D8B030D-6E8A-4147-A177-3AD203B41FA5}">
                      <a16:colId xmlns:a16="http://schemas.microsoft.com/office/drawing/2014/main" val="66184087"/>
                    </a:ext>
                  </a:extLst>
                </a:gridCol>
              </a:tblGrid>
              <a:tr h="1714500">
                <a:tc>
                  <a:txBody>
                    <a:bodyPr/>
                    <a:lstStyle/>
                    <a:p>
                      <a:pPr algn="ctr">
                        <a:lnSpc>
                          <a:spcPct val="150000"/>
                        </a:lnSpc>
                      </a:pPr>
                      <a:r>
                        <a:rPr lang="tr-TR" sz="4000" b="1" dirty="0">
                          <a:solidFill>
                            <a:srgbClr val="C00000"/>
                          </a:solidFill>
                          <a:latin typeface="Century Gothic" panose="020B0502020202020204" pitchFamily="34" charset="0"/>
                        </a:rPr>
                        <a:t>Müşteri Odaklılık</a:t>
                      </a:r>
                    </a:p>
                  </a:txBody>
                  <a:tcPr anchor="ctr"/>
                </a:tc>
                <a:tc>
                  <a:txBody>
                    <a:bodyPr/>
                    <a:lstStyle/>
                    <a:p>
                      <a:pPr algn="ctr">
                        <a:lnSpc>
                          <a:spcPct val="150000"/>
                        </a:lnSpc>
                      </a:pPr>
                      <a:r>
                        <a:rPr lang="tr-TR" sz="3200" b="0" dirty="0">
                          <a:latin typeface="Century Gothic" panose="020B0502020202020204" pitchFamily="34" charset="0"/>
                        </a:rPr>
                        <a:t>Yönetime Sistemsel Yaklaşım</a:t>
                      </a:r>
                    </a:p>
                  </a:txBody>
                  <a:tcPr anchor="ctr"/>
                </a:tc>
                <a:extLst>
                  <a:ext uri="{0D108BD9-81ED-4DB2-BD59-A6C34878D82A}">
                    <a16:rowId xmlns:a16="http://schemas.microsoft.com/office/drawing/2014/main" val="3543586698"/>
                  </a:ext>
                </a:extLst>
              </a:tr>
              <a:tr h="1714500">
                <a:tc>
                  <a:txBody>
                    <a:bodyPr/>
                    <a:lstStyle/>
                    <a:p>
                      <a:pPr algn="ctr">
                        <a:lnSpc>
                          <a:spcPct val="150000"/>
                        </a:lnSpc>
                      </a:pPr>
                      <a:r>
                        <a:rPr lang="tr-TR" sz="3200" dirty="0">
                          <a:latin typeface="Century Gothic" panose="020B0502020202020204" pitchFamily="34" charset="0"/>
                        </a:rPr>
                        <a:t>Liderlik</a:t>
                      </a:r>
                    </a:p>
                  </a:txBody>
                  <a:tcPr anchor="ctr"/>
                </a:tc>
                <a:tc>
                  <a:txBody>
                    <a:bodyPr/>
                    <a:lstStyle/>
                    <a:p>
                      <a:pPr algn="ctr">
                        <a:lnSpc>
                          <a:spcPct val="150000"/>
                        </a:lnSpc>
                      </a:pPr>
                      <a:r>
                        <a:rPr lang="tr-TR" sz="3200" b="0" dirty="0">
                          <a:latin typeface="Century Gothic" panose="020B0502020202020204" pitchFamily="34" charset="0"/>
                        </a:rPr>
                        <a:t>Sürekli İyileştirme</a:t>
                      </a:r>
                    </a:p>
                  </a:txBody>
                  <a:tcPr anchor="ctr"/>
                </a:tc>
                <a:extLst>
                  <a:ext uri="{0D108BD9-81ED-4DB2-BD59-A6C34878D82A}">
                    <a16:rowId xmlns:a16="http://schemas.microsoft.com/office/drawing/2014/main" val="2472631247"/>
                  </a:ext>
                </a:extLst>
              </a:tr>
              <a:tr h="1714500">
                <a:tc>
                  <a:txBody>
                    <a:bodyPr/>
                    <a:lstStyle/>
                    <a:p>
                      <a:pPr algn="ctr">
                        <a:lnSpc>
                          <a:spcPct val="150000"/>
                        </a:lnSpc>
                      </a:pPr>
                      <a:r>
                        <a:rPr lang="tr-TR" sz="3200" dirty="0">
                          <a:latin typeface="Century Gothic" panose="020B0502020202020204" pitchFamily="34" charset="0"/>
                        </a:rPr>
                        <a:t>Çalışanların Katılımının Sağlanması</a:t>
                      </a:r>
                    </a:p>
                  </a:txBody>
                  <a:tcPr anchor="ctr"/>
                </a:tc>
                <a:tc>
                  <a:txBody>
                    <a:bodyPr/>
                    <a:lstStyle/>
                    <a:p>
                      <a:pPr algn="ctr">
                        <a:lnSpc>
                          <a:spcPct val="150000"/>
                        </a:lnSpc>
                      </a:pPr>
                      <a:r>
                        <a:rPr lang="tr-TR" sz="3200" b="0" dirty="0">
                          <a:latin typeface="Century Gothic" panose="020B0502020202020204" pitchFamily="34" charset="0"/>
                        </a:rPr>
                        <a:t>Karar Verme İşleminde Gerçekçi Yaklaşım</a:t>
                      </a:r>
                    </a:p>
                  </a:txBody>
                  <a:tcPr anchor="ctr"/>
                </a:tc>
                <a:extLst>
                  <a:ext uri="{0D108BD9-81ED-4DB2-BD59-A6C34878D82A}">
                    <a16:rowId xmlns:a16="http://schemas.microsoft.com/office/drawing/2014/main" val="3521309223"/>
                  </a:ext>
                </a:extLst>
              </a:tr>
              <a:tr h="1714500">
                <a:tc>
                  <a:txBody>
                    <a:bodyPr/>
                    <a:lstStyle/>
                    <a:p>
                      <a:pPr algn="ctr">
                        <a:lnSpc>
                          <a:spcPct val="150000"/>
                        </a:lnSpc>
                      </a:pPr>
                      <a:r>
                        <a:rPr lang="tr-TR" sz="3200" dirty="0">
                          <a:latin typeface="Century Gothic" panose="020B0502020202020204" pitchFamily="34" charset="0"/>
                        </a:rPr>
                        <a:t>Proses Yaklaşımı</a:t>
                      </a:r>
                    </a:p>
                  </a:txBody>
                  <a:tcPr anchor="ctr"/>
                </a:tc>
                <a:tc>
                  <a:txBody>
                    <a:bodyPr/>
                    <a:lstStyle/>
                    <a:p>
                      <a:pPr algn="ctr">
                        <a:lnSpc>
                          <a:spcPct val="150000"/>
                        </a:lnSpc>
                      </a:pPr>
                      <a:r>
                        <a:rPr lang="tr-TR" sz="3200" b="0" dirty="0">
                          <a:latin typeface="Century Gothic" panose="020B0502020202020204" pitchFamily="34" charset="0"/>
                        </a:rPr>
                        <a:t>İki Yönlü Fayda Oluşturmaya Yönelik Tedarikçi İlişkileri</a:t>
                      </a:r>
                    </a:p>
                  </a:txBody>
                  <a:tcPr anchor="ctr"/>
                </a:tc>
                <a:extLst>
                  <a:ext uri="{0D108BD9-81ED-4DB2-BD59-A6C34878D82A}">
                    <a16:rowId xmlns:a16="http://schemas.microsoft.com/office/drawing/2014/main" val="2217718043"/>
                  </a:ext>
                </a:extLst>
              </a:tr>
            </a:tbl>
          </a:graphicData>
        </a:graphic>
      </p:graphicFrame>
    </p:spTree>
    <p:extLst>
      <p:ext uri="{BB962C8B-B14F-4D97-AF65-F5344CB8AC3E}">
        <p14:creationId xmlns:p14="http://schemas.microsoft.com/office/powerpoint/2010/main" val="20450594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3">
            <a:extLst>
              <a:ext uri="{FF2B5EF4-FFF2-40B4-BE49-F238E27FC236}">
                <a16:creationId xmlns:a16="http://schemas.microsoft.com/office/drawing/2014/main" id="{C965E029-D4AD-DC69-1B53-8978DE90ADA3}"/>
              </a:ext>
            </a:extLst>
          </p:cNvPr>
          <p:cNvGraphicFramePr>
            <a:graphicFrameLocks noGrp="1"/>
          </p:cNvGraphicFramePr>
          <p:nvPr>
            <p:ph idx="1"/>
            <p:extLst>
              <p:ext uri="{D42A27DB-BD31-4B8C-83A1-F6EECF244321}">
                <p14:modId xmlns:p14="http://schemas.microsoft.com/office/powerpoint/2010/main" val="1451228283"/>
              </p:ext>
            </p:extLst>
          </p:nvPr>
        </p:nvGraphicFramePr>
        <p:xfrm>
          <a:off x="0" y="0"/>
          <a:ext cx="12192000" cy="6858000"/>
        </p:xfrm>
        <a:graphic>
          <a:graphicData uri="http://schemas.openxmlformats.org/drawingml/2006/table">
            <a:tbl>
              <a:tblPr firstRow="1" bandRow="1">
                <a:tableStyleId>{E8B1032C-EA38-4F05-BA0D-38AFFFC7BED3}</a:tableStyleId>
              </a:tblPr>
              <a:tblGrid>
                <a:gridCol w="6096000">
                  <a:extLst>
                    <a:ext uri="{9D8B030D-6E8A-4147-A177-3AD203B41FA5}">
                      <a16:colId xmlns:a16="http://schemas.microsoft.com/office/drawing/2014/main" val="2919311119"/>
                    </a:ext>
                  </a:extLst>
                </a:gridCol>
                <a:gridCol w="6096000">
                  <a:extLst>
                    <a:ext uri="{9D8B030D-6E8A-4147-A177-3AD203B41FA5}">
                      <a16:colId xmlns:a16="http://schemas.microsoft.com/office/drawing/2014/main" val="66184087"/>
                    </a:ext>
                  </a:extLst>
                </a:gridCol>
              </a:tblGrid>
              <a:tr h="1714500">
                <a:tc>
                  <a:txBody>
                    <a:bodyPr/>
                    <a:lstStyle/>
                    <a:p>
                      <a:pPr algn="ctr">
                        <a:lnSpc>
                          <a:spcPct val="150000"/>
                        </a:lnSpc>
                      </a:pPr>
                      <a:r>
                        <a:rPr lang="tr-TR" sz="3200" b="0" kern="1200" dirty="0">
                          <a:solidFill>
                            <a:schemeClr val="tx1"/>
                          </a:solidFill>
                          <a:latin typeface="Century Gothic" panose="020B0502020202020204" pitchFamily="34" charset="0"/>
                          <a:ea typeface="+mn-ea"/>
                          <a:cs typeface="+mn-cs"/>
                        </a:rPr>
                        <a:t>Müşteri Odaklılık</a:t>
                      </a:r>
                    </a:p>
                  </a:txBody>
                  <a:tcPr anchor="ctr"/>
                </a:tc>
                <a:tc>
                  <a:txBody>
                    <a:bodyPr/>
                    <a:lstStyle/>
                    <a:p>
                      <a:pPr algn="ctr">
                        <a:lnSpc>
                          <a:spcPct val="150000"/>
                        </a:lnSpc>
                      </a:pPr>
                      <a:r>
                        <a:rPr lang="tr-TR" sz="3200" b="0" dirty="0">
                          <a:latin typeface="Century Gothic" panose="020B0502020202020204" pitchFamily="34" charset="0"/>
                        </a:rPr>
                        <a:t>Yönetime Sistemsel Yaklaşım</a:t>
                      </a:r>
                    </a:p>
                  </a:txBody>
                  <a:tcPr anchor="ctr"/>
                </a:tc>
                <a:extLst>
                  <a:ext uri="{0D108BD9-81ED-4DB2-BD59-A6C34878D82A}">
                    <a16:rowId xmlns:a16="http://schemas.microsoft.com/office/drawing/2014/main" val="3543586698"/>
                  </a:ext>
                </a:extLst>
              </a:tr>
              <a:tr h="1714500">
                <a:tc>
                  <a:txBody>
                    <a:bodyPr/>
                    <a:lstStyle/>
                    <a:p>
                      <a:pPr algn="ctr">
                        <a:lnSpc>
                          <a:spcPct val="150000"/>
                        </a:lnSpc>
                      </a:pPr>
                      <a:r>
                        <a:rPr lang="tr-TR" sz="4000" b="1" dirty="0">
                          <a:solidFill>
                            <a:srgbClr val="C00000"/>
                          </a:solidFill>
                          <a:latin typeface="Century Gothic" panose="020B0502020202020204" pitchFamily="34" charset="0"/>
                        </a:rPr>
                        <a:t>Liderlik</a:t>
                      </a:r>
                    </a:p>
                  </a:txBody>
                  <a:tcPr anchor="ctr"/>
                </a:tc>
                <a:tc>
                  <a:txBody>
                    <a:bodyPr/>
                    <a:lstStyle/>
                    <a:p>
                      <a:pPr algn="ctr">
                        <a:lnSpc>
                          <a:spcPct val="150000"/>
                        </a:lnSpc>
                      </a:pPr>
                      <a:r>
                        <a:rPr lang="tr-TR" sz="3200" b="0" dirty="0">
                          <a:latin typeface="Century Gothic" panose="020B0502020202020204" pitchFamily="34" charset="0"/>
                        </a:rPr>
                        <a:t>Sürekli İyileştirme</a:t>
                      </a:r>
                    </a:p>
                  </a:txBody>
                  <a:tcPr anchor="ctr"/>
                </a:tc>
                <a:extLst>
                  <a:ext uri="{0D108BD9-81ED-4DB2-BD59-A6C34878D82A}">
                    <a16:rowId xmlns:a16="http://schemas.microsoft.com/office/drawing/2014/main" val="2472631247"/>
                  </a:ext>
                </a:extLst>
              </a:tr>
              <a:tr h="1714500">
                <a:tc>
                  <a:txBody>
                    <a:bodyPr/>
                    <a:lstStyle/>
                    <a:p>
                      <a:pPr algn="ctr">
                        <a:lnSpc>
                          <a:spcPct val="150000"/>
                        </a:lnSpc>
                      </a:pPr>
                      <a:r>
                        <a:rPr lang="tr-TR" sz="3200" dirty="0">
                          <a:latin typeface="Century Gothic" panose="020B0502020202020204" pitchFamily="34" charset="0"/>
                        </a:rPr>
                        <a:t>Çalışanların Katılımının Sağlanması</a:t>
                      </a:r>
                    </a:p>
                  </a:txBody>
                  <a:tcPr anchor="ctr"/>
                </a:tc>
                <a:tc>
                  <a:txBody>
                    <a:bodyPr/>
                    <a:lstStyle/>
                    <a:p>
                      <a:pPr algn="ctr">
                        <a:lnSpc>
                          <a:spcPct val="150000"/>
                        </a:lnSpc>
                      </a:pPr>
                      <a:r>
                        <a:rPr lang="tr-TR" sz="3200" b="0" dirty="0">
                          <a:latin typeface="Century Gothic" panose="020B0502020202020204" pitchFamily="34" charset="0"/>
                        </a:rPr>
                        <a:t>Karar Verme İşleminde Gerçekçi Yaklaşım</a:t>
                      </a:r>
                    </a:p>
                  </a:txBody>
                  <a:tcPr anchor="ctr"/>
                </a:tc>
                <a:extLst>
                  <a:ext uri="{0D108BD9-81ED-4DB2-BD59-A6C34878D82A}">
                    <a16:rowId xmlns:a16="http://schemas.microsoft.com/office/drawing/2014/main" val="3521309223"/>
                  </a:ext>
                </a:extLst>
              </a:tr>
              <a:tr h="1714500">
                <a:tc>
                  <a:txBody>
                    <a:bodyPr/>
                    <a:lstStyle/>
                    <a:p>
                      <a:pPr algn="ctr">
                        <a:lnSpc>
                          <a:spcPct val="150000"/>
                        </a:lnSpc>
                      </a:pPr>
                      <a:r>
                        <a:rPr lang="tr-TR" sz="3200" dirty="0">
                          <a:latin typeface="Century Gothic" panose="020B0502020202020204" pitchFamily="34" charset="0"/>
                        </a:rPr>
                        <a:t>Proses Yaklaşımı</a:t>
                      </a:r>
                    </a:p>
                  </a:txBody>
                  <a:tcPr anchor="ctr"/>
                </a:tc>
                <a:tc>
                  <a:txBody>
                    <a:bodyPr/>
                    <a:lstStyle/>
                    <a:p>
                      <a:pPr algn="ctr">
                        <a:lnSpc>
                          <a:spcPct val="150000"/>
                        </a:lnSpc>
                      </a:pPr>
                      <a:r>
                        <a:rPr lang="tr-TR" sz="3200" b="0" dirty="0">
                          <a:latin typeface="Century Gothic" panose="020B0502020202020204" pitchFamily="34" charset="0"/>
                        </a:rPr>
                        <a:t>İki Yönlü Fayda Oluşturmaya Yönelik Tedarikçi İlişkileri</a:t>
                      </a:r>
                    </a:p>
                  </a:txBody>
                  <a:tcPr anchor="ctr"/>
                </a:tc>
                <a:extLst>
                  <a:ext uri="{0D108BD9-81ED-4DB2-BD59-A6C34878D82A}">
                    <a16:rowId xmlns:a16="http://schemas.microsoft.com/office/drawing/2014/main" val="2217718043"/>
                  </a:ext>
                </a:extLst>
              </a:tr>
            </a:tbl>
          </a:graphicData>
        </a:graphic>
      </p:graphicFrame>
    </p:spTree>
    <p:extLst>
      <p:ext uri="{BB962C8B-B14F-4D97-AF65-F5344CB8AC3E}">
        <p14:creationId xmlns:p14="http://schemas.microsoft.com/office/powerpoint/2010/main" val="381686219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3">
            <a:extLst>
              <a:ext uri="{FF2B5EF4-FFF2-40B4-BE49-F238E27FC236}">
                <a16:creationId xmlns:a16="http://schemas.microsoft.com/office/drawing/2014/main" id="{C965E029-D4AD-DC69-1B53-8978DE90ADA3}"/>
              </a:ext>
            </a:extLst>
          </p:cNvPr>
          <p:cNvGraphicFramePr>
            <a:graphicFrameLocks noGrp="1"/>
          </p:cNvGraphicFramePr>
          <p:nvPr>
            <p:ph idx="1"/>
            <p:extLst>
              <p:ext uri="{D42A27DB-BD31-4B8C-83A1-F6EECF244321}">
                <p14:modId xmlns:p14="http://schemas.microsoft.com/office/powerpoint/2010/main" val="2017730270"/>
              </p:ext>
            </p:extLst>
          </p:nvPr>
        </p:nvGraphicFramePr>
        <p:xfrm>
          <a:off x="0" y="0"/>
          <a:ext cx="12192000" cy="6945884"/>
        </p:xfrm>
        <a:graphic>
          <a:graphicData uri="http://schemas.openxmlformats.org/drawingml/2006/table">
            <a:tbl>
              <a:tblPr firstRow="1" bandRow="1">
                <a:tableStyleId>{E8B1032C-EA38-4F05-BA0D-38AFFFC7BED3}</a:tableStyleId>
              </a:tblPr>
              <a:tblGrid>
                <a:gridCol w="6096000">
                  <a:extLst>
                    <a:ext uri="{9D8B030D-6E8A-4147-A177-3AD203B41FA5}">
                      <a16:colId xmlns:a16="http://schemas.microsoft.com/office/drawing/2014/main" val="2919311119"/>
                    </a:ext>
                  </a:extLst>
                </a:gridCol>
                <a:gridCol w="6096000">
                  <a:extLst>
                    <a:ext uri="{9D8B030D-6E8A-4147-A177-3AD203B41FA5}">
                      <a16:colId xmlns:a16="http://schemas.microsoft.com/office/drawing/2014/main" val="66184087"/>
                    </a:ext>
                  </a:extLst>
                </a:gridCol>
              </a:tblGrid>
              <a:tr h="1714500">
                <a:tc>
                  <a:txBody>
                    <a:bodyPr/>
                    <a:lstStyle/>
                    <a:p>
                      <a:pPr algn="ctr">
                        <a:lnSpc>
                          <a:spcPct val="150000"/>
                        </a:lnSpc>
                      </a:pPr>
                      <a:r>
                        <a:rPr lang="tr-TR" sz="3200" b="0" kern="1200" dirty="0">
                          <a:solidFill>
                            <a:schemeClr val="tx1"/>
                          </a:solidFill>
                          <a:latin typeface="Century Gothic" panose="020B0502020202020204" pitchFamily="34" charset="0"/>
                          <a:ea typeface="+mn-ea"/>
                          <a:cs typeface="+mn-cs"/>
                        </a:rPr>
                        <a:t>Müşteri Odaklılık</a:t>
                      </a:r>
                    </a:p>
                  </a:txBody>
                  <a:tcPr anchor="ctr"/>
                </a:tc>
                <a:tc>
                  <a:txBody>
                    <a:bodyPr/>
                    <a:lstStyle/>
                    <a:p>
                      <a:pPr algn="ctr">
                        <a:lnSpc>
                          <a:spcPct val="150000"/>
                        </a:lnSpc>
                      </a:pPr>
                      <a:r>
                        <a:rPr lang="tr-TR" sz="3200" b="0" dirty="0">
                          <a:latin typeface="Century Gothic" panose="020B0502020202020204" pitchFamily="34" charset="0"/>
                        </a:rPr>
                        <a:t>Yönetime Sistemsel Yaklaşım</a:t>
                      </a:r>
                    </a:p>
                  </a:txBody>
                  <a:tcPr anchor="ctr"/>
                </a:tc>
                <a:extLst>
                  <a:ext uri="{0D108BD9-81ED-4DB2-BD59-A6C34878D82A}">
                    <a16:rowId xmlns:a16="http://schemas.microsoft.com/office/drawing/2014/main" val="3543586698"/>
                  </a:ext>
                </a:extLst>
              </a:tr>
              <a:tr h="1714500">
                <a:tc>
                  <a:txBody>
                    <a:bodyPr/>
                    <a:lstStyle/>
                    <a:p>
                      <a:pPr marL="0" algn="ctr" defTabSz="914400" rtl="0" eaLnBrk="1" latinLnBrk="0" hangingPunct="1">
                        <a:lnSpc>
                          <a:spcPct val="150000"/>
                        </a:lnSpc>
                      </a:pPr>
                      <a:r>
                        <a:rPr lang="tr-TR" sz="3200" kern="1200" dirty="0">
                          <a:solidFill>
                            <a:schemeClr val="tx1"/>
                          </a:solidFill>
                          <a:latin typeface="Century Gothic" panose="020B0502020202020204" pitchFamily="34" charset="0"/>
                          <a:ea typeface="+mn-ea"/>
                          <a:cs typeface="+mn-cs"/>
                        </a:rPr>
                        <a:t>Liderlik</a:t>
                      </a:r>
                    </a:p>
                  </a:txBody>
                  <a:tcPr anchor="ctr"/>
                </a:tc>
                <a:tc>
                  <a:txBody>
                    <a:bodyPr/>
                    <a:lstStyle/>
                    <a:p>
                      <a:pPr algn="ctr">
                        <a:lnSpc>
                          <a:spcPct val="150000"/>
                        </a:lnSpc>
                      </a:pPr>
                      <a:r>
                        <a:rPr lang="tr-TR" sz="3200" b="0" dirty="0">
                          <a:latin typeface="Century Gothic" panose="020B0502020202020204" pitchFamily="34" charset="0"/>
                        </a:rPr>
                        <a:t>Sürekli İyileştirme</a:t>
                      </a:r>
                    </a:p>
                  </a:txBody>
                  <a:tcPr anchor="ctr"/>
                </a:tc>
                <a:extLst>
                  <a:ext uri="{0D108BD9-81ED-4DB2-BD59-A6C34878D82A}">
                    <a16:rowId xmlns:a16="http://schemas.microsoft.com/office/drawing/2014/main" val="2472631247"/>
                  </a:ext>
                </a:extLst>
              </a:tr>
              <a:tr h="1714500">
                <a:tc>
                  <a:txBody>
                    <a:bodyPr/>
                    <a:lstStyle/>
                    <a:p>
                      <a:pPr algn="ctr">
                        <a:lnSpc>
                          <a:spcPct val="150000"/>
                        </a:lnSpc>
                      </a:pPr>
                      <a:r>
                        <a:rPr lang="tr-TR" sz="4000" b="1" dirty="0">
                          <a:solidFill>
                            <a:srgbClr val="C00000"/>
                          </a:solidFill>
                          <a:latin typeface="Century Gothic" panose="020B0502020202020204" pitchFamily="34" charset="0"/>
                        </a:rPr>
                        <a:t>Çalışanların Katılımının Sağlanması</a:t>
                      </a:r>
                    </a:p>
                  </a:txBody>
                  <a:tcPr anchor="ctr"/>
                </a:tc>
                <a:tc>
                  <a:txBody>
                    <a:bodyPr/>
                    <a:lstStyle/>
                    <a:p>
                      <a:pPr algn="ctr">
                        <a:lnSpc>
                          <a:spcPct val="150000"/>
                        </a:lnSpc>
                      </a:pPr>
                      <a:r>
                        <a:rPr lang="tr-TR" sz="3200" b="0" dirty="0">
                          <a:latin typeface="Century Gothic" panose="020B0502020202020204" pitchFamily="34" charset="0"/>
                        </a:rPr>
                        <a:t>Karar Verme İşleminde Gerçekçi Yaklaşım</a:t>
                      </a:r>
                    </a:p>
                  </a:txBody>
                  <a:tcPr anchor="ctr"/>
                </a:tc>
                <a:extLst>
                  <a:ext uri="{0D108BD9-81ED-4DB2-BD59-A6C34878D82A}">
                    <a16:rowId xmlns:a16="http://schemas.microsoft.com/office/drawing/2014/main" val="3521309223"/>
                  </a:ext>
                </a:extLst>
              </a:tr>
              <a:tr h="1714500">
                <a:tc>
                  <a:txBody>
                    <a:bodyPr/>
                    <a:lstStyle/>
                    <a:p>
                      <a:pPr algn="ctr">
                        <a:lnSpc>
                          <a:spcPct val="150000"/>
                        </a:lnSpc>
                      </a:pPr>
                      <a:r>
                        <a:rPr lang="tr-TR" sz="3200" dirty="0">
                          <a:latin typeface="Century Gothic" panose="020B0502020202020204" pitchFamily="34" charset="0"/>
                        </a:rPr>
                        <a:t>Proses Yaklaşımı</a:t>
                      </a:r>
                    </a:p>
                  </a:txBody>
                  <a:tcPr anchor="ctr"/>
                </a:tc>
                <a:tc>
                  <a:txBody>
                    <a:bodyPr/>
                    <a:lstStyle/>
                    <a:p>
                      <a:pPr algn="ctr">
                        <a:lnSpc>
                          <a:spcPct val="150000"/>
                        </a:lnSpc>
                      </a:pPr>
                      <a:r>
                        <a:rPr lang="tr-TR" sz="3200" b="0" dirty="0">
                          <a:latin typeface="Century Gothic" panose="020B0502020202020204" pitchFamily="34" charset="0"/>
                        </a:rPr>
                        <a:t>İki Yönlü Fayda Oluşturmaya Yönelik Tedarikçi İlişkileri</a:t>
                      </a:r>
                    </a:p>
                  </a:txBody>
                  <a:tcPr anchor="ctr"/>
                </a:tc>
                <a:extLst>
                  <a:ext uri="{0D108BD9-81ED-4DB2-BD59-A6C34878D82A}">
                    <a16:rowId xmlns:a16="http://schemas.microsoft.com/office/drawing/2014/main" val="2217718043"/>
                  </a:ext>
                </a:extLst>
              </a:tr>
            </a:tbl>
          </a:graphicData>
        </a:graphic>
      </p:graphicFrame>
    </p:spTree>
    <p:extLst>
      <p:ext uri="{BB962C8B-B14F-4D97-AF65-F5344CB8AC3E}">
        <p14:creationId xmlns:p14="http://schemas.microsoft.com/office/powerpoint/2010/main" val="19485306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Dikdörtgen 4">
            <a:extLst>
              <a:ext uri="{FF2B5EF4-FFF2-40B4-BE49-F238E27FC236}">
                <a16:creationId xmlns:a16="http://schemas.microsoft.com/office/drawing/2014/main" id="{50E865DC-4612-B506-9910-E1F3D5438D58}"/>
              </a:ext>
            </a:extLst>
          </p:cNvPr>
          <p:cNvSpPr/>
          <p:nvPr/>
        </p:nvSpPr>
        <p:spPr>
          <a:xfrm>
            <a:off x="655982" y="4810539"/>
            <a:ext cx="3061253" cy="149087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tr-TR" sz="3600" dirty="0">
                <a:solidFill>
                  <a:schemeClr val="bg1"/>
                </a:solidFill>
                <a:latin typeface="Century Gothic" panose="020B0502020202020204" pitchFamily="34" charset="0"/>
              </a:rPr>
              <a:t>ÜRETİM</a:t>
            </a:r>
          </a:p>
        </p:txBody>
      </p:sp>
      <p:sp>
        <p:nvSpPr>
          <p:cNvPr id="6" name="Dikdörtgen 5">
            <a:extLst>
              <a:ext uri="{FF2B5EF4-FFF2-40B4-BE49-F238E27FC236}">
                <a16:creationId xmlns:a16="http://schemas.microsoft.com/office/drawing/2014/main" id="{25B22509-DCFC-960E-4D65-A8000D9A4457}"/>
              </a:ext>
            </a:extLst>
          </p:cNvPr>
          <p:cNvSpPr/>
          <p:nvPr/>
        </p:nvSpPr>
        <p:spPr>
          <a:xfrm>
            <a:off x="8381999" y="549965"/>
            <a:ext cx="3061253" cy="1476000"/>
          </a:xfrm>
          <a:prstGeom prst="rect">
            <a:avLst/>
          </a:prstGeom>
          <a:solidFill>
            <a:srgbClr val="92D050"/>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tr-TR" sz="3600" dirty="0">
                <a:solidFill>
                  <a:schemeClr val="bg1"/>
                </a:solidFill>
                <a:latin typeface="Century Gothic" panose="020B0502020202020204" pitchFamily="34" charset="0"/>
              </a:rPr>
              <a:t>TÜKETİM</a:t>
            </a:r>
          </a:p>
        </p:txBody>
      </p:sp>
      <p:cxnSp>
        <p:nvCxnSpPr>
          <p:cNvPr id="8" name="Düz Ok Bağlayıcısı 7">
            <a:extLst>
              <a:ext uri="{FF2B5EF4-FFF2-40B4-BE49-F238E27FC236}">
                <a16:creationId xmlns:a16="http://schemas.microsoft.com/office/drawing/2014/main" id="{DC5A2AE2-3762-75F7-8F26-A5691E9B7D1E}"/>
              </a:ext>
            </a:extLst>
          </p:cNvPr>
          <p:cNvCxnSpPr/>
          <p:nvPr/>
        </p:nvCxnSpPr>
        <p:spPr>
          <a:xfrm flipV="1">
            <a:off x="3717235" y="2040835"/>
            <a:ext cx="4664764" cy="2789582"/>
          </a:xfrm>
          <a:prstGeom prst="straightConnector1">
            <a:avLst/>
          </a:prstGeom>
          <a:ln>
            <a:tailEnd type="triangle"/>
          </a:ln>
        </p:spPr>
        <p:style>
          <a:lnRef idx="3">
            <a:schemeClr val="accent6"/>
          </a:lnRef>
          <a:fillRef idx="0">
            <a:schemeClr val="accent6"/>
          </a:fillRef>
          <a:effectRef idx="2">
            <a:schemeClr val="accent6"/>
          </a:effectRef>
          <a:fontRef idx="minor">
            <a:schemeClr val="tx1"/>
          </a:fontRef>
        </p:style>
      </p:cxnSp>
      <p:sp>
        <p:nvSpPr>
          <p:cNvPr id="9" name="Dikdörtgen 8">
            <a:extLst>
              <a:ext uri="{FF2B5EF4-FFF2-40B4-BE49-F238E27FC236}">
                <a16:creationId xmlns:a16="http://schemas.microsoft.com/office/drawing/2014/main" id="{FB52AE23-155E-DAD3-6B45-960958C1F910}"/>
              </a:ext>
            </a:extLst>
          </p:cNvPr>
          <p:cNvSpPr/>
          <p:nvPr/>
        </p:nvSpPr>
        <p:spPr>
          <a:xfrm>
            <a:off x="1351720" y="3370982"/>
            <a:ext cx="2524541" cy="132691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tr-TR" sz="2800" dirty="0">
                <a:latin typeface="Century Gothic" panose="020B0502020202020204" pitchFamily="34" charset="0"/>
              </a:rPr>
              <a:t>Fiziksel Riskler</a:t>
            </a:r>
          </a:p>
        </p:txBody>
      </p:sp>
      <p:sp>
        <p:nvSpPr>
          <p:cNvPr id="10" name="Dikdörtgen 9">
            <a:extLst>
              <a:ext uri="{FF2B5EF4-FFF2-40B4-BE49-F238E27FC236}">
                <a16:creationId xmlns:a16="http://schemas.microsoft.com/office/drawing/2014/main" id="{DAF049A9-0CB5-3DEB-9D85-F20B053D1140}"/>
              </a:ext>
            </a:extLst>
          </p:cNvPr>
          <p:cNvSpPr/>
          <p:nvPr/>
        </p:nvSpPr>
        <p:spPr>
          <a:xfrm>
            <a:off x="5420139" y="856382"/>
            <a:ext cx="2431773" cy="1476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tr-TR" sz="2800" dirty="0">
                <a:latin typeface="Century Gothic" panose="020B0502020202020204" pitchFamily="34" charset="0"/>
              </a:rPr>
              <a:t>Biyolojik Riskler</a:t>
            </a:r>
          </a:p>
        </p:txBody>
      </p:sp>
      <p:sp>
        <p:nvSpPr>
          <p:cNvPr id="11" name="Dikdörtgen 10">
            <a:extLst>
              <a:ext uri="{FF2B5EF4-FFF2-40B4-BE49-F238E27FC236}">
                <a16:creationId xmlns:a16="http://schemas.microsoft.com/office/drawing/2014/main" id="{5DDA1EA3-FA7D-CD07-AD2A-B786CF19D01A}"/>
              </a:ext>
            </a:extLst>
          </p:cNvPr>
          <p:cNvSpPr/>
          <p:nvPr/>
        </p:nvSpPr>
        <p:spPr>
          <a:xfrm>
            <a:off x="2703444" y="1908232"/>
            <a:ext cx="2670314" cy="14097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tr-TR" sz="2800" dirty="0">
                <a:latin typeface="Century Gothic" panose="020B0502020202020204" pitchFamily="34" charset="0"/>
              </a:rPr>
              <a:t>Kimyasal Riskler</a:t>
            </a:r>
          </a:p>
        </p:txBody>
      </p:sp>
      <p:sp>
        <p:nvSpPr>
          <p:cNvPr id="12" name="Dikdörtgen 11">
            <a:extLst>
              <a:ext uri="{FF2B5EF4-FFF2-40B4-BE49-F238E27FC236}">
                <a16:creationId xmlns:a16="http://schemas.microsoft.com/office/drawing/2014/main" id="{50A83A34-A937-D238-A104-0D7C1A79A036}"/>
              </a:ext>
            </a:extLst>
          </p:cNvPr>
          <p:cNvSpPr/>
          <p:nvPr/>
        </p:nvSpPr>
        <p:spPr>
          <a:xfrm>
            <a:off x="4929812" y="4210878"/>
            <a:ext cx="2597426" cy="23787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tr-TR" sz="2800" dirty="0">
                <a:latin typeface="Century Gothic" panose="020B0502020202020204" pitchFamily="34" charset="0"/>
              </a:rPr>
              <a:t>İşleme</a:t>
            </a:r>
          </a:p>
          <a:p>
            <a:pPr algn="ctr">
              <a:lnSpc>
                <a:spcPct val="150000"/>
              </a:lnSpc>
            </a:pPr>
            <a:r>
              <a:rPr lang="tr-TR" sz="2800" dirty="0">
                <a:latin typeface="Century Gothic" panose="020B0502020202020204" pitchFamily="34" charset="0"/>
              </a:rPr>
              <a:t>Taşıma</a:t>
            </a:r>
          </a:p>
          <a:p>
            <a:pPr algn="ctr">
              <a:lnSpc>
                <a:spcPct val="150000"/>
              </a:lnSpc>
            </a:pPr>
            <a:r>
              <a:rPr lang="tr-TR" sz="2800" dirty="0">
                <a:latin typeface="Century Gothic" panose="020B0502020202020204" pitchFamily="34" charset="0"/>
              </a:rPr>
              <a:t>Depolama</a:t>
            </a:r>
          </a:p>
        </p:txBody>
      </p:sp>
      <p:sp>
        <p:nvSpPr>
          <p:cNvPr id="13" name="Dikdörtgen 12">
            <a:extLst>
              <a:ext uri="{FF2B5EF4-FFF2-40B4-BE49-F238E27FC236}">
                <a16:creationId xmlns:a16="http://schemas.microsoft.com/office/drawing/2014/main" id="{23BE4711-902A-E58F-8AC9-33C94B7B246C}"/>
              </a:ext>
            </a:extLst>
          </p:cNvPr>
          <p:cNvSpPr/>
          <p:nvPr/>
        </p:nvSpPr>
        <p:spPr>
          <a:xfrm>
            <a:off x="7580245" y="2529550"/>
            <a:ext cx="2670314" cy="29983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50000"/>
              </a:lnSpc>
            </a:pPr>
            <a:r>
              <a:rPr lang="tr-TR" sz="2800" dirty="0">
                <a:latin typeface="Century Gothic" panose="020B0502020202020204" pitchFamily="34" charset="0"/>
              </a:rPr>
              <a:t>Satın Alma</a:t>
            </a:r>
          </a:p>
          <a:p>
            <a:pPr algn="ctr">
              <a:lnSpc>
                <a:spcPct val="150000"/>
              </a:lnSpc>
            </a:pPr>
            <a:r>
              <a:rPr lang="tr-TR" sz="2800" dirty="0">
                <a:latin typeface="Century Gothic" panose="020B0502020202020204" pitchFamily="34" charset="0"/>
              </a:rPr>
              <a:t>Saklama</a:t>
            </a:r>
          </a:p>
          <a:p>
            <a:pPr algn="ctr">
              <a:lnSpc>
                <a:spcPct val="150000"/>
              </a:lnSpc>
            </a:pPr>
            <a:r>
              <a:rPr lang="tr-TR" sz="2800" dirty="0">
                <a:latin typeface="Century Gothic" panose="020B0502020202020204" pitchFamily="34" charset="0"/>
              </a:rPr>
              <a:t>Hazırlama</a:t>
            </a:r>
          </a:p>
          <a:p>
            <a:pPr algn="ctr">
              <a:lnSpc>
                <a:spcPct val="150000"/>
              </a:lnSpc>
            </a:pPr>
            <a:r>
              <a:rPr lang="tr-TR" sz="2800" dirty="0">
                <a:latin typeface="Century Gothic" panose="020B0502020202020204" pitchFamily="34" charset="0"/>
              </a:rPr>
              <a:t>Pişirme</a:t>
            </a:r>
          </a:p>
        </p:txBody>
      </p:sp>
    </p:spTree>
    <p:extLst>
      <p:ext uri="{BB962C8B-B14F-4D97-AF65-F5344CB8AC3E}">
        <p14:creationId xmlns:p14="http://schemas.microsoft.com/office/powerpoint/2010/main" val="41171208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3">
            <a:extLst>
              <a:ext uri="{FF2B5EF4-FFF2-40B4-BE49-F238E27FC236}">
                <a16:creationId xmlns:a16="http://schemas.microsoft.com/office/drawing/2014/main" id="{C965E029-D4AD-DC69-1B53-8978DE90ADA3}"/>
              </a:ext>
            </a:extLst>
          </p:cNvPr>
          <p:cNvGraphicFramePr>
            <a:graphicFrameLocks noGrp="1"/>
          </p:cNvGraphicFramePr>
          <p:nvPr>
            <p:ph idx="1"/>
            <p:extLst>
              <p:ext uri="{D42A27DB-BD31-4B8C-83A1-F6EECF244321}">
                <p14:modId xmlns:p14="http://schemas.microsoft.com/office/powerpoint/2010/main" val="814023164"/>
              </p:ext>
            </p:extLst>
          </p:nvPr>
        </p:nvGraphicFramePr>
        <p:xfrm>
          <a:off x="0" y="0"/>
          <a:ext cx="12192000" cy="6858000"/>
        </p:xfrm>
        <a:graphic>
          <a:graphicData uri="http://schemas.openxmlformats.org/drawingml/2006/table">
            <a:tbl>
              <a:tblPr firstRow="1" bandRow="1">
                <a:tableStyleId>{E8B1032C-EA38-4F05-BA0D-38AFFFC7BED3}</a:tableStyleId>
              </a:tblPr>
              <a:tblGrid>
                <a:gridCol w="6096000">
                  <a:extLst>
                    <a:ext uri="{9D8B030D-6E8A-4147-A177-3AD203B41FA5}">
                      <a16:colId xmlns:a16="http://schemas.microsoft.com/office/drawing/2014/main" val="2919311119"/>
                    </a:ext>
                  </a:extLst>
                </a:gridCol>
                <a:gridCol w="6096000">
                  <a:extLst>
                    <a:ext uri="{9D8B030D-6E8A-4147-A177-3AD203B41FA5}">
                      <a16:colId xmlns:a16="http://schemas.microsoft.com/office/drawing/2014/main" val="66184087"/>
                    </a:ext>
                  </a:extLst>
                </a:gridCol>
              </a:tblGrid>
              <a:tr h="1714500">
                <a:tc>
                  <a:txBody>
                    <a:bodyPr/>
                    <a:lstStyle/>
                    <a:p>
                      <a:pPr algn="ctr">
                        <a:lnSpc>
                          <a:spcPct val="150000"/>
                        </a:lnSpc>
                      </a:pPr>
                      <a:r>
                        <a:rPr lang="tr-TR" sz="3200" b="0" kern="1200" dirty="0">
                          <a:solidFill>
                            <a:schemeClr val="tx1"/>
                          </a:solidFill>
                          <a:latin typeface="Century Gothic" panose="020B0502020202020204" pitchFamily="34" charset="0"/>
                          <a:ea typeface="+mn-ea"/>
                          <a:cs typeface="+mn-cs"/>
                        </a:rPr>
                        <a:t>Müşteri Odaklılık</a:t>
                      </a:r>
                    </a:p>
                  </a:txBody>
                  <a:tcPr anchor="ctr"/>
                </a:tc>
                <a:tc>
                  <a:txBody>
                    <a:bodyPr/>
                    <a:lstStyle/>
                    <a:p>
                      <a:pPr algn="ctr">
                        <a:lnSpc>
                          <a:spcPct val="150000"/>
                        </a:lnSpc>
                      </a:pPr>
                      <a:r>
                        <a:rPr lang="tr-TR" sz="3200" b="0" dirty="0">
                          <a:latin typeface="Century Gothic" panose="020B0502020202020204" pitchFamily="34" charset="0"/>
                        </a:rPr>
                        <a:t>Yönetime Sistemsel Yaklaşım</a:t>
                      </a:r>
                    </a:p>
                  </a:txBody>
                  <a:tcPr anchor="ctr"/>
                </a:tc>
                <a:extLst>
                  <a:ext uri="{0D108BD9-81ED-4DB2-BD59-A6C34878D82A}">
                    <a16:rowId xmlns:a16="http://schemas.microsoft.com/office/drawing/2014/main" val="3543586698"/>
                  </a:ext>
                </a:extLst>
              </a:tr>
              <a:tr h="1714500">
                <a:tc>
                  <a:txBody>
                    <a:bodyPr/>
                    <a:lstStyle/>
                    <a:p>
                      <a:pPr marL="0" algn="ctr" defTabSz="914400" rtl="0" eaLnBrk="1" latinLnBrk="0" hangingPunct="1">
                        <a:lnSpc>
                          <a:spcPct val="150000"/>
                        </a:lnSpc>
                      </a:pPr>
                      <a:r>
                        <a:rPr lang="tr-TR" sz="3200" kern="1200" dirty="0">
                          <a:solidFill>
                            <a:schemeClr val="tx1"/>
                          </a:solidFill>
                          <a:latin typeface="Century Gothic" panose="020B0502020202020204" pitchFamily="34" charset="0"/>
                          <a:ea typeface="+mn-ea"/>
                          <a:cs typeface="+mn-cs"/>
                        </a:rPr>
                        <a:t>Liderlik</a:t>
                      </a:r>
                    </a:p>
                  </a:txBody>
                  <a:tcPr anchor="ctr"/>
                </a:tc>
                <a:tc>
                  <a:txBody>
                    <a:bodyPr/>
                    <a:lstStyle/>
                    <a:p>
                      <a:pPr algn="ctr">
                        <a:lnSpc>
                          <a:spcPct val="150000"/>
                        </a:lnSpc>
                      </a:pPr>
                      <a:r>
                        <a:rPr lang="tr-TR" sz="3200" b="0" dirty="0">
                          <a:latin typeface="Century Gothic" panose="020B0502020202020204" pitchFamily="34" charset="0"/>
                        </a:rPr>
                        <a:t>Sürekli İyileştirme</a:t>
                      </a:r>
                    </a:p>
                  </a:txBody>
                  <a:tcPr anchor="ctr"/>
                </a:tc>
                <a:extLst>
                  <a:ext uri="{0D108BD9-81ED-4DB2-BD59-A6C34878D82A}">
                    <a16:rowId xmlns:a16="http://schemas.microsoft.com/office/drawing/2014/main" val="2472631247"/>
                  </a:ext>
                </a:extLst>
              </a:tr>
              <a:tr h="1714500">
                <a:tc>
                  <a:txBody>
                    <a:bodyPr/>
                    <a:lstStyle/>
                    <a:p>
                      <a:pPr marL="0" algn="ctr" defTabSz="914400" rtl="0" eaLnBrk="1" latinLnBrk="0" hangingPunct="1">
                        <a:lnSpc>
                          <a:spcPct val="150000"/>
                        </a:lnSpc>
                      </a:pPr>
                      <a:r>
                        <a:rPr lang="tr-TR" sz="3200" kern="1200" dirty="0">
                          <a:solidFill>
                            <a:schemeClr val="tx1"/>
                          </a:solidFill>
                          <a:latin typeface="Century Gothic" panose="020B0502020202020204" pitchFamily="34" charset="0"/>
                          <a:ea typeface="+mn-ea"/>
                          <a:cs typeface="+mn-cs"/>
                        </a:rPr>
                        <a:t>Çalışanların Katılımının Sağlanması</a:t>
                      </a:r>
                    </a:p>
                  </a:txBody>
                  <a:tcPr anchor="ctr"/>
                </a:tc>
                <a:tc>
                  <a:txBody>
                    <a:bodyPr/>
                    <a:lstStyle/>
                    <a:p>
                      <a:pPr algn="ctr">
                        <a:lnSpc>
                          <a:spcPct val="150000"/>
                        </a:lnSpc>
                      </a:pPr>
                      <a:r>
                        <a:rPr lang="tr-TR" sz="3200" b="0" dirty="0">
                          <a:latin typeface="Century Gothic" panose="020B0502020202020204" pitchFamily="34" charset="0"/>
                        </a:rPr>
                        <a:t>Karar Verme İşleminde Gerçekçi Yaklaşım</a:t>
                      </a:r>
                    </a:p>
                  </a:txBody>
                  <a:tcPr anchor="ctr"/>
                </a:tc>
                <a:extLst>
                  <a:ext uri="{0D108BD9-81ED-4DB2-BD59-A6C34878D82A}">
                    <a16:rowId xmlns:a16="http://schemas.microsoft.com/office/drawing/2014/main" val="3521309223"/>
                  </a:ext>
                </a:extLst>
              </a:tr>
              <a:tr h="1714500">
                <a:tc>
                  <a:txBody>
                    <a:bodyPr/>
                    <a:lstStyle/>
                    <a:p>
                      <a:pPr algn="ctr">
                        <a:lnSpc>
                          <a:spcPct val="150000"/>
                        </a:lnSpc>
                      </a:pPr>
                      <a:r>
                        <a:rPr lang="tr-TR" sz="4000" b="1" dirty="0">
                          <a:solidFill>
                            <a:srgbClr val="C00000"/>
                          </a:solidFill>
                          <a:latin typeface="Century Gothic" panose="020B0502020202020204" pitchFamily="34" charset="0"/>
                        </a:rPr>
                        <a:t>Proses Yaklaşımı</a:t>
                      </a:r>
                    </a:p>
                  </a:txBody>
                  <a:tcPr anchor="ctr"/>
                </a:tc>
                <a:tc>
                  <a:txBody>
                    <a:bodyPr/>
                    <a:lstStyle/>
                    <a:p>
                      <a:pPr algn="ctr">
                        <a:lnSpc>
                          <a:spcPct val="150000"/>
                        </a:lnSpc>
                      </a:pPr>
                      <a:r>
                        <a:rPr lang="tr-TR" sz="3200" b="0" dirty="0">
                          <a:latin typeface="Century Gothic" panose="020B0502020202020204" pitchFamily="34" charset="0"/>
                        </a:rPr>
                        <a:t>İki Yönlü Fayda Oluşturmaya Yönelik Tedarikçi İlişkileri</a:t>
                      </a:r>
                    </a:p>
                  </a:txBody>
                  <a:tcPr anchor="ctr"/>
                </a:tc>
                <a:extLst>
                  <a:ext uri="{0D108BD9-81ED-4DB2-BD59-A6C34878D82A}">
                    <a16:rowId xmlns:a16="http://schemas.microsoft.com/office/drawing/2014/main" val="2217718043"/>
                  </a:ext>
                </a:extLst>
              </a:tr>
            </a:tbl>
          </a:graphicData>
        </a:graphic>
      </p:graphicFrame>
    </p:spTree>
    <p:extLst>
      <p:ext uri="{BB962C8B-B14F-4D97-AF65-F5344CB8AC3E}">
        <p14:creationId xmlns:p14="http://schemas.microsoft.com/office/powerpoint/2010/main" val="1603431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3">
            <a:extLst>
              <a:ext uri="{FF2B5EF4-FFF2-40B4-BE49-F238E27FC236}">
                <a16:creationId xmlns:a16="http://schemas.microsoft.com/office/drawing/2014/main" id="{C965E029-D4AD-DC69-1B53-8978DE90ADA3}"/>
              </a:ext>
            </a:extLst>
          </p:cNvPr>
          <p:cNvGraphicFramePr>
            <a:graphicFrameLocks noGrp="1"/>
          </p:cNvGraphicFramePr>
          <p:nvPr>
            <p:ph idx="1"/>
            <p:extLst>
              <p:ext uri="{D42A27DB-BD31-4B8C-83A1-F6EECF244321}">
                <p14:modId xmlns:p14="http://schemas.microsoft.com/office/powerpoint/2010/main" val="792004601"/>
              </p:ext>
            </p:extLst>
          </p:nvPr>
        </p:nvGraphicFramePr>
        <p:xfrm>
          <a:off x="0" y="0"/>
          <a:ext cx="12192000" cy="6945884"/>
        </p:xfrm>
        <a:graphic>
          <a:graphicData uri="http://schemas.openxmlformats.org/drawingml/2006/table">
            <a:tbl>
              <a:tblPr firstRow="1" bandRow="1">
                <a:tableStyleId>{E8B1032C-EA38-4F05-BA0D-38AFFFC7BED3}</a:tableStyleId>
              </a:tblPr>
              <a:tblGrid>
                <a:gridCol w="6096000">
                  <a:extLst>
                    <a:ext uri="{9D8B030D-6E8A-4147-A177-3AD203B41FA5}">
                      <a16:colId xmlns:a16="http://schemas.microsoft.com/office/drawing/2014/main" val="2919311119"/>
                    </a:ext>
                  </a:extLst>
                </a:gridCol>
                <a:gridCol w="6096000">
                  <a:extLst>
                    <a:ext uri="{9D8B030D-6E8A-4147-A177-3AD203B41FA5}">
                      <a16:colId xmlns:a16="http://schemas.microsoft.com/office/drawing/2014/main" val="66184087"/>
                    </a:ext>
                  </a:extLst>
                </a:gridCol>
              </a:tblGrid>
              <a:tr h="1714500">
                <a:tc>
                  <a:txBody>
                    <a:bodyPr/>
                    <a:lstStyle/>
                    <a:p>
                      <a:pPr algn="ctr">
                        <a:lnSpc>
                          <a:spcPct val="150000"/>
                        </a:lnSpc>
                      </a:pPr>
                      <a:r>
                        <a:rPr lang="tr-TR" sz="3200" b="0" kern="1200" dirty="0">
                          <a:solidFill>
                            <a:schemeClr val="tx1"/>
                          </a:solidFill>
                          <a:latin typeface="Century Gothic" panose="020B0502020202020204" pitchFamily="34" charset="0"/>
                          <a:ea typeface="+mn-ea"/>
                          <a:cs typeface="+mn-cs"/>
                        </a:rPr>
                        <a:t>Müşteri Odaklılık</a:t>
                      </a:r>
                    </a:p>
                  </a:txBody>
                  <a:tcPr anchor="ctr"/>
                </a:tc>
                <a:tc>
                  <a:txBody>
                    <a:bodyPr/>
                    <a:lstStyle/>
                    <a:p>
                      <a:pPr algn="ctr">
                        <a:lnSpc>
                          <a:spcPct val="150000"/>
                        </a:lnSpc>
                      </a:pPr>
                      <a:r>
                        <a:rPr lang="tr-TR" sz="4000" b="1" dirty="0">
                          <a:solidFill>
                            <a:srgbClr val="C00000"/>
                          </a:solidFill>
                          <a:latin typeface="Century Gothic" panose="020B0502020202020204" pitchFamily="34" charset="0"/>
                        </a:rPr>
                        <a:t>Yönetime Sistemsel Yaklaşım</a:t>
                      </a:r>
                    </a:p>
                  </a:txBody>
                  <a:tcPr anchor="ctr"/>
                </a:tc>
                <a:extLst>
                  <a:ext uri="{0D108BD9-81ED-4DB2-BD59-A6C34878D82A}">
                    <a16:rowId xmlns:a16="http://schemas.microsoft.com/office/drawing/2014/main" val="3543586698"/>
                  </a:ext>
                </a:extLst>
              </a:tr>
              <a:tr h="1714500">
                <a:tc>
                  <a:txBody>
                    <a:bodyPr/>
                    <a:lstStyle/>
                    <a:p>
                      <a:pPr marL="0" algn="ctr" defTabSz="914400" rtl="0" eaLnBrk="1" latinLnBrk="0" hangingPunct="1">
                        <a:lnSpc>
                          <a:spcPct val="150000"/>
                        </a:lnSpc>
                      </a:pPr>
                      <a:r>
                        <a:rPr lang="tr-TR" sz="3200" kern="1200" dirty="0">
                          <a:solidFill>
                            <a:schemeClr val="tx1"/>
                          </a:solidFill>
                          <a:latin typeface="Century Gothic" panose="020B0502020202020204" pitchFamily="34" charset="0"/>
                          <a:ea typeface="+mn-ea"/>
                          <a:cs typeface="+mn-cs"/>
                        </a:rPr>
                        <a:t>Liderlik</a:t>
                      </a:r>
                    </a:p>
                  </a:txBody>
                  <a:tcPr anchor="ctr"/>
                </a:tc>
                <a:tc>
                  <a:txBody>
                    <a:bodyPr/>
                    <a:lstStyle/>
                    <a:p>
                      <a:pPr algn="ctr">
                        <a:lnSpc>
                          <a:spcPct val="150000"/>
                        </a:lnSpc>
                      </a:pPr>
                      <a:r>
                        <a:rPr lang="tr-TR" sz="3200" b="0" dirty="0">
                          <a:latin typeface="Century Gothic" panose="020B0502020202020204" pitchFamily="34" charset="0"/>
                        </a:rPr>
                        <a:t>Sürekli İyileştirme</a:t>
                      </a:r>
                    </a:p>
                  </a:txBody>
                  <a:tcPr anchor="ctr"/>
                </a:tc>
                <a:extLst>
                  <a:ext uri="{0D108BD9-81ED-4DB2-BD59-A6C34878D82A}">
                    <a16:rowId xmlns:a16="http://schemas.microsoft.com/office/drawing/2014/main" val="2472631247"/>
                  </a:ext>
                </a:extLst>
              </a:tr>
              <a:tr h="1714500">
                <a:tc>
                  <a:txBody>
                    <a:bodyPr/>
                    <a:lstStyle/>
                    <a:p>
                      <a:pPr marL="0" algn="ctr" defTabSz="914400" rtl="0" eaLnBrk="1" latinLnBrk="0" hangingPunct="1">
                        <a:lnSpc>
                          <a:spcPct val="150000"/>
                        </a:lnSpc>
                      </a:pPr>
                      <a:r>
                        <a:rPr lang="tr-TR" sz="3200" kern="1200" dirty="0">
                          <a:solidFill>
                            <a:schemeClr val="tx1"/>
                          </a:solidFill>
                          <a:latin typeface="Century Gothic" panose="020B0502020202020204" pitchFamily="34" charset="0"/>
                          <a:ea typeface="+mn-ea"/>
                          <a:cs typeface="+mn-cs"/>
                        </a:rPr>
                        <a:t>Çalışanların Katılımının Sağlanması</a:t>
                      </a:r>
                    </a:p>
                  </a:txBody>
                  <a:tcPr anchor="ctr"/>
                </a:tc>
                <a:tc>
                  <a:txBody>
                    <a:bodyPr/>
                    <a:lstStyle/>
                    <a:p>
                      <a:pPr algn="ctr">
                        <a:lnSpc>
                          <a:spcPct val="150000"/>
                        </a:lnSpc>
                      </a:pPr>
                      <a:r>
                        <a:rPr lang="tr-TR" sz="3200" b="0" dirty="0">
                          <a:latin typeface="Century Gothic" panose="020B0502020202020204" pitchFamily="34" charset="0"/>
                        </a:rPr>
                        <a:t>Karar Verme İşleminde Gerçekçi Yaklaşım</a:t>
                      </a:r>
                    </a:p>
                  </a:txBody>
                  <a:tcPr anchor="ctr"/>
                </a:tc>
                <a:extLst>
                  <a:ext uri="{0D108BD9-81ED-4DB2-BD59-A6C34878D82A}">
                    <a16:rowId xmlns:a16="http://schemas.microsoft.com/office/drawing/2014/main" val="3521309223"/>
                  </a:ext>
                </a:extLst>
              </a:tr>
              <a:tr h="1714500">
                <a:tc>
                  <a:txBody>
                    <a:bodyPr/>
                    <a:lstStyle/>
                    <a:p>
                      <a:pPr marL="0" algn="ctr" defTabSz="914400" rtl="0" eaLnBrk="1" latinLnBrk="0" hangingPunct="1">
                        <a:lnSpc>
                          <a:spcPct val="150000"/>
                        </a:lnSpc>
                      </a:pPr>
                      <a:r>
                        <a:rPr lang="tr-TR" sz="3200" b="0" kern="1200" dirty="0">
                          <a:solidFill>
                            <a:schemeClr val="tx1"/>
                          </a:solidFill>
                          <a:latin typeface="Century Gothic" panose="020B0502020202020204" pitchFamily="34" charset="0"/>
                          <a:ea typeface="+mn-ea"/>
                          <a:cs typeface="+mn-cs"/>
                        </a:rPr>
                        <a:t>Proses Yaklaşımı</a:t>
                      </a:r>
                    </a:p>
                  </a:txBody>
                  <a:tcPr anchor="ctr"/>
                </a:tc>
                <a:tc>
                  <a:txBody>
                    <a:bodyPr/>
                    <a:lstStyle/>
                    <a:p>
                      <a:pPr algn="ctr">
                        <a:lnSpc>
                          <a:spcPct val="150000"/>
                        </a:lnSpc>
                      </a:pPr>
                      <a:r>
                        <a:rPr lang="tr-TR" sz="3200" b="0" dirty="0">
                          <a:latin typeface="Century Gothic" panose="020B0502020202020204" pitchFamily="34" charset="0"/>
                        </a:rPr>
                        <a:t>İki Yönlü Fayda Oluşturmaya Yönelik Tedarikçi İlişkileri</a:t>
                      </a:r>
                    </a:p>
                  </a:txBody>
                  <a:tcPr anchor="ctr"/>
                </a:tc>
                <a:extLst>
                  <a:ext uri="{0D108BD9-81ED-4DB2-BD59-A6C34878D82A}">
                    <a16:rowId xmlns:a16="http://schemas.microsoft.com/office/drawing/2014/main" val="2217718043"/>
                  </a:ext>
                </a:extLst>
              </a:tr>
            </a:tbl>
          </a:graphicData>
        </a:graphic>
      </p:graphicFrame>
    </p:spTree>
    <p:extLst>
      <p:ext uri="{BB962C8B-B14F-4D97-AF65-F5344CB8AC3E}">
        <p14:creationId xmlns:p14="http://schemas.microsoft.com/office/powerpoint/2010/main" val="375210372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3">
            <a:extLst>
              <a:ext uri="{FF2B5EF4-FFF2-40B4-BE49-F238E27FC236}">
                <a16:creationId xmlns:a16="http://schemas.microsoft.com/office/drawing/2014/main" id="{C965E029-D4AD-DC69-1B53-8978DE90ADA3}"/>
              </a:ext>
            </a:extLst>
          </p:cNvPr>
          <p:cNvGraphicFramePr>
            <a:graphicFrameLocks noGrp="1"/>
          </p:cNvGraphicFramePr>
          <p:nvPr>
            <p:ph idx="1"/>
            <p:extLst>
              <p:ext uri="{D42A27DB-BD31-4B8C-83A1-F6EECF244321}">
                <p14:modId xmlns:p14="http://schemas.microsoft.com/office/powerpoint/2010/main" val="1764298911"/>
              </p:ext>
            </p:extLst>
          </p:nvPr>
        </p:nvGraphicFramePr>
        <p:xfrm>
          <a:off x="0" y="0"/>
          <a:ext cx="12192000" cy="6858000"/>
        </p:xfrm>
        <a:graphic>
          <a:graphicData uri="http://schemas.openxmlformats.org/drawingml/2006/table">
            <a:tbl>
              <a:tblPr firstRow="1" bandRow="1">
                <a:tableStyleId>{E8B1032C-EA38-4F05-BA0D-38AFFFC7BED3}</a:tableStyleId>
              </a:tblPr>
              <a:tblGrid>
                <a:gridCol w="6096000">
                  <a:extLst>
                    <a:ext uri="{9D8B030D-6E8A-4147-A177-3AD203B41FA5}">
                      <a16:colId xmlns:a16="http://schemas.microsoft.com/office/drawing/2014/main" val="2919311119"/>
                    </a:ext>
                  </a:extLst>
                </a:gridCol>
                <a:gridCol w="6096000">
                  <a:extLst>
                    <a:ext uri="{9D8B030D-6E8A-4147-A177-3AD203B41FA5}">
                      <a16:colId xmlns:a16="http://schemas.microsoft.com/office/drawing/2014/main" val="66184087"/>
                    </a:ext>
                  </a:extLst>
                </a:gridCol>
              </a:tblGrid>
              <a:tr h="1714500">
                <a:tc>
                  <a:txBody>
                    <a:bodyPr/>
                    <a:lstStyle/>
                    <a:p>
                      <a:pPr algn="ctr">
                        <a:lnSpc>
                          <a:spcPct val="150000"/>
                        </a:lnSpc>
                      </a:pPr>
                      <a:r>
                        <a:rPr lang="tr-TR" sz="3200" b="0" kern="1200" dirty="0">
                          <a:solidFill>
                            <a:schemeClr val="tx1"/>
                          </a:solidFill>
                          <a:latin typeface="Century Gothic" panose="020B0502020202020204" pitchFamily="34" charset="0"/>
                          <a:ea typeface="+mn-ea"/>
                          <a:cs typeface="+mn-cs"/>
                        </a:rPr>
                        <a:t>Müşteri Odaklılık</a:t>
                      </a:r>
                    </a:p>
                  </a:txBody>
                  <a:tcPr anchor="ctr"/>
                </a:tc>
                <a:tc>
                  <a:txBody>
                    <a:bodyPr/>
                    <a:lstStyle/>
                    <a:p>
                      <a:pPr marL="0" algn="ctr" defTabSz="914400" rtl="0" eaLnBrk="1" latinLnBrk="0" hangingPunct="1">
                        <a:lnSpc>
                          <a:spcPct val="150000"/>
                        </a:lnSpc>
                      </a:pPr>
                      <a:r>
                        <a:rPr lang="tr-TR" sz="3200" b="0" kern="1200" dirty="0">
                          <a:solidFill>
                            <a:schemeClr val="tx1"/>
                          </a:solidFill>
                          <a:latin typeface="Century Gothic" panose="020B0502020202020204" pitchFamily="34" charset="0"/>
                          <a:ea typeface="+mn-ea"/>
                          <a:cs typeface="+mn-cs"/>
                        </a:rPr>
                        <a:t>Yönetime Sistemsel Yaklaşım</a:t>
                      </a:r>
                    </a:p>
                  </a:txBody>
                  <a:tcPr anchor="ctr"/>
                </a:tc>
                <a:extLst>
                  <a:ext uri="{0D108BD9-81ED-4DB2-BD59-A6C34878D82A}">
                    <a16:rowId xmlns:a16="http://schemas.microsoft.com/office/drawing/2014/main" val="3543586698"/>
                  </a:ext>
                </a:extLst>
              </a:tr>
              <a:tr h="1714500">
                <a:tc>
                  <a:txBody>
                    <a:bodyPr/>
                    <a:lstStyle/>
                    <a:p>
                      <a:pPr marL="0" algn="ctr" defTabSz="914400" rtl="0" eaLnBrk="1" latinLnBrk="0" hangingPunct="1">
                        <a:lnSpc>
                          <a:spcPct val="150000"/>
                        </a:lnSpc>
                      </a:pPr>
                      <a:r>
                        <a:rPr lang="tr-TR" sz="3200" kern="1200" dirty="0">
                          <a:solidFill>
                            <a:schemeClr val="tx1"/>
                          </a:solidFill>
                          <a:latin typeface="Century Gothic" panose="020B0502020202020204" pitchFamily="34" charset="0"/>
                          <a:ea typeface="+mn-ea"/>
                          <a:cs typeface="+mn-cs"/>
                        </a:rPr>
                        <a:t>Liderlik</a:t>
                      </a:r>
                    </a:p>
                  </a:txBody>
                  <a:tcPr anchor="ctr"/>
                </a:tc>
                <a:tc>
                  <a:txBody>
                    <a:bodyPr/>
                    <a:lstStyle/>
                    <a:p>
                      <a:pPr algn="ctr">
                        <a:lnSpc>
                          <a:spcPct val="150000"/>
                        </a:lnSpc>
                      </a:pPr>
                      <a:r>
                        <a:rPr lang="tr-TR" sz="4000" b="1" dirty="0">
                          <a:solidFill>
                            <a:srgbClr val="C00000"/>
                          </a:solidFill>
                          <a:latin typeface="Century Gothic" panose="020B0502020202020204" pitchFamily="34" charset="0"/>
                        </a:rPr>
                        <a:t>Sürekli İyileştirme</a:t>
                      </a:r>
                    </a:p>
                  </a:txBody>
                  <a:tcPr anchor="ctr"/>
                </a:tc>
                <a:extLst>
                  <a:ext uri="{0D108BD9-81ED-4DB2-BD59-A6C34878D82A}">
                    <a16:rowId xmlns:a16="http://schemas.microsoft.com/office/drawing/2014/main" val="2472631247"/>
                  </a:ext>
                </a:extLst>
              </a:tr>
              <a:tr h="1714500">
                <a:tc>
                  <a:txBody>
                    <a:bodyPr/>
                    <a:lstStyle/>
                    <a:p>
                      <a:pPr marL="0" algn="ctr" defTabSz="914400" rtl="0" eaLnBrk="1" latinLnBrk="0" hangingPunct="1">
                        <a:lnSpc>
                          <a:spcPct val="150000"/>
                        </a:lnSpc>
                      </a:pPr>
                      <a:r>
                        <a:rPr lang="tr-TR" sz="3200" kern="1200" dirty="0">
                          <a:solidFill>
                            <a:schemeClr val="tx1"/>
                          </a:solidFill>
                          <a:latin typeface="Century Gothic" panose="020B0502020202020204" pitchFamily="34" charset="0"/>
                          <a:ea typeface="+mn-ea"/>
                          <a:cs typeface="+mn-cs"/>
                        </a:rPr>
                        <a:t>Çalışanların Katılımının Sağlanması</a:t>
                      </a:r>
                    </a:p>
                  </a:txBody>
                  <a:tcPr anchor="ctr"/>
                </a:tc>
                <a:tc>
                  <a:txBody>
                    <a:bodyPr/>
                    <a:lstStyle/>
                    <a:p>
                      <a:pPr algn="ctr">
                        <a:lnSpc>
                          <a:spcPct val="150000"/>
                        </a:lnSpc>
                      </a:pPr>
                      <a:r>
                        <a:rPr lang="tr-TR" sz="3200" b="0" dirty="0">
                          <a:latin typeface="Century Gothic" panose="020B0502020202020204" pitchFamily="34" charset="0"/>
                        </a:rPr>
                        <a:t>Karar Verme İşleminde Gerçekçi Yaklaşım</a:t>
                      </a:r>
                    </a:p>
                  </a:txBody>
                  <a:tcPr anchor="ctr"/>
                </a:tc>
                <a:extLst>
                  <a:ext uri="{0D108BD9-81ED-4DB2-BD59-A6C34878D82A}">
                    <a16:rowId xmlns:a16="http://schemas.microsoft.com/office/drawing/2014/main" val="3521309223"/>
                  </a:ext>
                </a:extLst>
              </a:tr>
              <a:tr h="1714500">
                <a:tc>
                  <a:txBody>
                    <a:bodyPr/>
                    <a:lstStyle/>
                    <a:p>
                      <a:pPr marL="0" algn="ctr" defTabSz="914400" rtl="0" eaLnBrk="1" latinLnBrk="0" hangingPunct="1">
                        <a:lnSpc>
                          <a:spcPct val="150000"/>
                        </a:lnSpc>
                      </a:pPr>
                      <a:r>
                        <a:rPr lang="tr-TR" sz="3200" b="0" kern="1200" dirty="0">
                          <a:solidFill>
                            <a:schemeClr val="tx1"/>
                          </a:solidFill>
                          <a:latin typeface="Century Gothic" panose="020B0502020202020204" pitchFamily="34" charset="0"/>
                          <a:ea typeface="+mn-ea"/>
                          <a:cs typeface="+mn-cs"/>
                        </a:rPr>
                        <a:t>Proses Yaklaşımı</a:t>
                      </a:r>
                    </a:p>
                  </a:txBody>
                  <a:tcPr anchor="ctr"/>
                </a:tc>
                <a:tc>
                  <a:txBody>
                    <a:bodyPr/>
                    <a:lstStyle/>
                    <a:p>
                      <a:pPr algn="ctr">
                        <a:lnSpc>
                          <a:spcPct val="150000"/>
                        </a:lnSpc>
                      </a:pPr>
                      <a:r>
                        <a:rPr lang="tr-TR" sz="3200" b="0" dirty="0">
                          <a:latin typeface="Century Gothic" panose="020B0502020202020204" pitchFamily="34" charset="0"/>
                        </a:rPr>
                        <a:t>İki Yönlü Fayda Oluşturmaya Yönelik Tedarikçi İlişkileri</a:t>
                      </a:r>
                    </a:p>
                  </a:txBody>
                  <a:tcPr anchor="ctr"/>
                </a:tc>
                <a:extLst>
                  <a:ext uri="{0D108BD9-81ED-4DB2-BD59-A6C34878D82A}">
                    <a16:rowId xmlns:a16="http://schemas.microsoft.com/office/drawing/2014/main" val="2217718043"/>
                  </a:ext>
                </a:extLst>
              </a:tr>
            </a:tbl>
          </a:graphicData>
        </a:graphic>
      </p:graphicFrame>
    </p:spTree>
    <p:extLst>
      <p:ext uri="{BB962C8B-B14F-4D97-AF65-F5344CB8AC3E}">
        <p14:creationId xmlns:p14="http://schemas.microsoft.com/office/powerpoint/2010/main" val="13832964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3">
            <a:extLst>
              <a:ext uri="{FF2B5EF4-FFF2-40B4-BE49-F238E27FC236}">
                <a16:creationId xmlns:a16="http://schemas.microsoft.com/office/drawing/2014/main" id="{C965E029-D4AD-DC69-1B53-8978DE90ADA3}"/>
              </a:ext>
            </a:extLst>
          </p:cNvPr>
          <p:cNvGraphicFramePr>
            <a:graphicFrameLocks noGrp="1"/>
          </p:cNvGraphicFramePr>
          <p:nvPr>
            <p:ph idx="1"/>
            <p:extLst>
              <p:ext uri="{D42A27DB-BD31-4B8C-83A1-F6EECF244321}">
                <p14:modId xmlns:p14="http://schemas.microsoft.com/office/powerpoint/2010/main" val="3702680539"/>
              </p:ext>
            </p:extLst>
          </p:nvPr>
        </p:nvGraphicFramePr>
        <p:xfrm>
          <a:off x="0" y="0"/>
          <a:ext cx="12192000" cy="6945884"/>
        </p:xfrm>
        <a:graphic>
          <a:graphicData uri="http://schemas.openxmlformats.org/drawingml/2006/table">
            <a:tbl>
              <a:tblPr firstRow="1" bandRow="1">
                <a:tableStyleId>{E8B1032C-EA38-4F05-BA0D-38AFFFC7BED3}</a:tableStyleId>
              </a:tblPr>
              <a:tblGrid>
                <a:gridCol w="6096000">
                  <a:extLst>
                    <a:ext uri="{9D8B030D-6E8A-4147-A177-3AD203B41FA5}">
                      <a16:colId xmlns:a16="http://schemas.microsoft.com/office/drawing/2014/main" val="2919311119"/>
                    </a:ext>
                  </a:extLst>
                </a:gridCol>
                <a:gridCol w="6096000">
                  <a:extLst>
                    <a:ext uri="{9D8B030D-6E8A-4147-A177-3AD203B41FA5}">
                      <a16:colId xmlns:a16="http://schemas.microsoft.com/office/drawing/2014/main" val="66184087"/>
                    </a:ext>
                  </a:extLst>
                </a:gridCol>
              </a:tblGrid>
              <a:tr h="1714500">
                <a:tc>
                  <a:txBody>
                    <a:bodyPr/>
                    <a:lstStyle/>
                    <a:p>
                      <a:pPr algn="ctr">
                        <a:lnSpc>
                          <a:spcPct val="150000"/>
                        </a:lnSpc>
                      </a:pPr>
                      <a:r>
                        <a:rPr lang="tr-TR" sz="3200" b="0" kern="1200" dirty="0">
                          <a:solidFill>
                            <a:schemeClr val="tx1"/>
                          </a:solidFill>
                          <a:latin typeface="Century Gothic" panose="020B0502020202020204" pitchFamily="34" charset="0"/>
                          <a:ea typeface="+mn-ea"/>
                          <a:cs typeface="+mn-cs"/>
                        </a:rPr>
                        <a:t>Müşteri Odaklılık</a:t>
                      </a:r>
                    </a:p>
                  </a:txBody>
                  <a:tcPr anchor="ctr"/>
                </a:tc>
                <a:tc>
                  <a:txBody>
                    <a:bodyPr/>
                    <a:lstStyle/>
                    <a:p>
                      <a:pPr marL="0" algn="ctr" defTabSz="914400" rtl="0" eaLnBrk="1" latinLnBrk="0" hangingPunct="1">
                        <a:lnSpc>
                          <a:spcPct val="150000"/>
                        </a:lnSpc>
                      </a:pPr>
                      <a:r>
                        <a:rPr lang="tr-TR" sz="3200" b="0" kern="1200" dirty="0">
                          <a:solidFill>
                            <a:schemeClr val="tx1"/>
                          </a:solidFill>
                          <a:latin typeface="Century Gothic" panose="020B0502020202020204" pitchFamily="34" charset="0"/>
                          <a:ea typeface="+mn-ea"/>
                          <a:cs typeface="+mn-cs"/>
                        </a:rPr>
                        <a:t>Yönetime Sistemsel Yaklaşım</a:t>
                      </a:r>
                    </a:p>
                  </a:txBody>
                  <a:tcPr anchor="ctr"/>
                </a:tc>
                <a:extLst>
                  <a:ext uri="{0D108BD9-81ED-4DB2-BD59-A6C34878D82A}">
                    <a16:rowId xmlns:a16="http://schemas.microsoft.com/office/drawing/2014/main" val="3543586698"/>
                  </a:ext>
                </a:extLst>
              </a:tr>
              <a:tr h="1714500">
                <a:tc>
                  <a:txBody>
                    <a:bodyPr/>
                    <a:lstStyle/>
                    <a:p>
                      <a:pPr marL="0" algn="ctr" defTabSz="914400" rtl="0" eaLnBrk="1" latinLnBrk="0" hangingPunct="1">
                        <a:lnSpc>
                          <a:spcPct val="150000"/>
                        </a:lnSpc>
                      </a:pPr>
                      <a:r>
                        <a:rPr lang="tr-TR" sz="3200" kern="1200" dirty="0">
                          <a:solidFill>
                            <a:schemeClr val="tx1"/>
                          </a:solidFill>
                          <a:latin typeface="Century Gothic" panose="020B0502020202020204" pitchFamily="34" charset="0"/>
                          <a:ea typeface="+mn-ea"/>
                          <a:cs typeface="+mn-cs"/>
                        </a:rPr>
                        <a:t>Liderlik</a:t>
                      </a:r>
                    </a:p>
                  </a:txBody>
                  <a:tcPr anchor="ctr"/>
                </a:tc>
                <a:tc>
                  <a:txBody>
                    <a:bodyPr/>
                    <a:lstStyle/>
                    <a:p>
                      <a:pPr marL="0" algn="ctr" defTabSz="914400" rtl="0" eaLnBrk="1" latinLnBrk="0" hangingPunct="1">
                        <a:lnSpc>
                          <a:spcPct val="150000"/>
                        </a:lnSpc>
                      </a:pPr>
                      <a:r>
                        <a:rPr lang="tr-TR" sz="3200" b="0" kern="1200" dirty="0">
                          <a:solidFill>
                            <a:schemeClr val="tx1"/>
                          </a:solidFill>
                          <a:latin typeface="Century Gothic" panose="020B0502020202020204" pitchFamily="34" charset="0"/>
                          <a:ea typeface="+mn-ea"/>
                          <a:cs typeface="+mn-cs"/>
                        </a:rPr>
                        <a:t>Sürekli İyileştirme</a:t>
                      </a:r>
                    </a:p>
                  </a:txBody>
                  <a:tcPr anchor="ctr"/>
                </a:tc>
                <a:extLst>
                  <a:ext uri="{0D108BD9-81ED-4DB2-BD59-A6C34878D82A}">
                    <a16:rowId xmlns:a16="http://schemas.microsoft.com/office/drawing/2014/main" val="2472631247"/>
                  </a:ext>
                </a:extLst>
              </a:tr>
              <a:tr h="1714500">
                <a:tc>
                  <a:txBody>
                    <a:bodyPr/>
                    <a:lstStyle/>
                    <a:p>
                      <a:pPr marL="0" algn="ctr" defTabSz="914400" rtl="0" eaLnBrk="1" latinLnBrk="0" hangingPunct="1">
                        <a:lnSpc>
                          <a:spcPct val="150000"/>
                        </a:lnSpc>
                      </a:pPr>
                      <a:r>
                        <a:rPr lang="tr-TR" sz="3200" kern="1200" dirty="0">
                          <a:solidFill>
                            <a:schemeClr val="tx1"/>
                          </a:solidFill>
                          <a:latin typeface="Century Gothic" panose="020B0502020202020204" pitchFamily="34" charset="0"/>
                          <a:ea typeface="+mn-ea"/>
                          <a:cs typeface="+mn-cs"/>
                        </a:rPr>
                        <a:t>Çalışanların Katılımının Sağlanması</a:t>
                      </a:r>
                    </a:p>
                  </a:txBody>
                  <a:tcPr anchor="ctr"/>
                </a:tc>
                <a:tc>
                  <a:txBody>
                    <a:bodyPr/>
                    <a:lstStyle/>
                    <a:p>
                      <a:pPr algn="ctr">
                        <a:lnSpc>
                          <a:spcPct val="150000"/>
                        </a:lnSpc>
                      </a:pPr>
                      <a:r>
                        <a:rPr lang="tr-TR" sz="4000" b="1" dirty="0">
                          <a:solidFill>
                            <a:srgbClr val="C00000"/>
                          </a:solidFill>
                          <a:latin typeface="Century Gothic" panose="020B0502020202020204" pitchFamily="34" charset="0"/>
                        </a:rPr>
                        <a:t>Karar Verme İşleminde Gerçekçi Yaklaşım</a:t>
                      </a:r>
                    </a:p>
                  </a:txBody>
                  <a:tcPr anchor="ctr"/>
                </a:tc>
                <a:extLst>
                  <a:ext uri="{0D108BD9-81ED-4DB2-BD59-A6C34878D82A}">
                    <a16:rowId xmlns:a16="http://schemas.microsoft.com/office/drawing/2014/main" val="3521309223"/>
                  </a:ext>
                </a:extLst>
              </a:tr>
              <a:tr h="1714500">
                <a:tc>
                  <a:txBody>
                    <a:bodyPr/>
                    <a:lstStyle/>
                    <a:p>
                      <a:pPr marL="0" algn="ctr" defTabSz="914400" rtl="0" eaLnBrk="1" latinLnBrk="0" hangingPunct="1">
                        <a:lnSpc>
                          <a:spcPct val="150000"/>
                        </a:lnSpc>
                      </a:pPr>
                      <a:r>
                        <a:rPr lang="tr-TR" sz="3200" b="0" kern="1200" dirty="0">
                          <a:solidFill>
                            <a:schemeClr val="tx1"/>
                          </a:solidFill>
                          <a:latin typeface="Century Gothic" panose="020B0502020202020204" pitchFamily="34" charset="0"/>
                          <a:ea typeface="+mn-ea"/>
                          <a:cs typeface="+mn-cs"/>
                        </a:rPr>
                        <a:t>Proses Yaklaşımı</a:t>
                      </a:r>
                    </a:p>
                  </a:txBody>
                  <a:tcPr anchor="ctr"/>
                </a:tc>
                <a:tc>
                  <a:txBody>
                    <a:bodyPr/>
                    <a:lstStyle/>
                    <a:p>
                      <a:pPr algn="ctr">
                        <a:lnSpc>
                          <a:spcPct val="150000"/>
                        </a:lnSpc>
                      </a:pPr>
                      <a:r>
                        <a:rPr lang="tr-TR" sz="3200" b="0" dirty="0">
                          <a:latin typeface="Century Gothic" panose="020B0502020202020204" pitchFamily="34" charset="0"/>
                        </a:rPr>
                        <a:t>İki Yönlü Fayda Oluşturmaya Yönelik Tedarikçi İlişkileri</a:t>
                      </a:r>
                    </a:p>
                  </a:txBody>
                  <a:tcPr anchor="ctr"/>
                </a:tc>
                <a:extLst>
                  <a:ext uri="{0D108BD9-81ED-4DB2-BD59-A6C34878D82A}">
                    <a16:rowId xmlns:a16="http://schemas.microsoft.com/office/drawing/2014/main" val="2217718043"/>
                  </a:ext>
                </a:extLst>
              </a:tr>
            </a:tbl>
          </a:graphicData>
        </a:graphic>
      </p:graphicFrame>
    </p:spTree>
    <p:extLst>
      <p:ext uri="{BB962C8B-B14F-4D97-AF65-F5344CB8AC3E}">
        <p14:creationId xmlns:p14="http://schemas.microsoft.com/office/powerpoint/2010/main" val="12779099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o 3">
            <a:extLst>
              <a:ext uri="{FF2B5EF4-FFF2-40B4-BE49-F238E27FC236}">
                <a16:creationId xmlns:a16="http://schemas.microsoft.com/office/drawing/2014/main" id="{C965E029-D4AD-DC69-1B53-8978DE90ADA3}"/>
              </a:ext>
            </a:extLst>
          </p:cNvPr>
          <p:cNvGraphicFramePr>
            <a:graphicFrameLocks noGrp="1"/>
          </p:cNvGraphicFramePr>
          <p:nvPr>
            <p:ph idx="1"/>
            <p:extLst>
              <p:ext uri="{D42A27DB-BD31-4B8C-83A1-F6EECF244321}">
                <p14:modId xmlns:p14="http://schemas.microsoft.com/office/powerpoint/2010/main" val="547881595"/>
              </p:ext>
            </p:extLst>
          </p:nvPr>
        </p:nvGraphicFramePr>
        <p:xfrm>
          <a:off x="0" y="0"/>
          <a:ext cx="12192000" cy="6858000"/>
        </p:xfrm>
        <a:graphic>
          <a:graphicData uri="http://schemas.openxmlformats.org/drawingml/2006/table">
            <a:tbl>
              <a:tblPr firstRow="1" bandRow="1">
                <a:tableStyleId>{E8B1032C-EA38-4F05-BA0D-38AFFFC7BED3}</a:tableStyleId>
              </a:tblPr>
              <a:tblGrid>
                <a:gridCol w="6096000">
                  <a:extLst>
                    <a:ext uri="{9D8B030D-6E8A-4147-A177-3AD203B41FA5}">
                      <a16:colId xmlns:a16="http://schemas.microsoft.com/office/drawing/2014/main" val="2919311119"/>
                    </a:ext>
                  </a:extLst>
                </a:gridCol>
                <a:gridCol w="6096000">
                  <a:extLst>
                    <a:ext uri="{9D8B030D-6E8A-4147-A177-3AD203B41FA5}">
                      <a16:colId xmlns:a16="http://schemas.microsoft.com/office/drawing/2014/main" val="66184087"/>
                    </a:ext>
                  </a:extLst>
                </a:gridCol>
              </a:tblGrid>
              <a:tr h="1714500">
                <a:tc>
                  <a:txBody>
                    <a:bodyPr/>
                    <a:lstStyle/>
                    <a:p>
                      <a:pPr algn="ctr">
                        <a:lnSpc>
                          <a:spcPct val="150000"/>
                        </a:lnSpc>
                      </a:pPr>
                      <a:r>
                        <a:rPr lang="tr-TR" sz="3200" b="0" kern="1200" dirty="0">
                          <a:solidFill>
                            <a:schemeClr val="tx1"/>
                          </a:solidFill>
                          <a:latin typeface="Century Gothic" panose="020B0502020202020204" pitchFamily="34" charset="0"/>
                          <a:ea typeface="+mn-ea"/>
                          <a:cs typeface="+mn-cs"/>
                        </a:rPr>
                        <a:t>Müşteri Odaklılık</a:t>
                      </a:r>
                    </a:p>
                  </a:txBody>
                  <a:tcPr anchor="ctr"/>
                </a:tc>
                <a:tc>
                  <a:txBody>
                    <a:bodyPr/>
                    <a:lstStyle/>
                    <a:p>
                      <a:pPr marL="0" algn="ctr" defTabSz="914400" rtl="0" eaLnBrk="1" latinLnBrk="0" hangingPunct="1">
                        <a:lnSpc>
                          <a:spcPct val="150000"/>
                        </a:lnSpc>
                      </a:pPr>
                      <a:r>
                        <a:rPr lang="tr-TR" sz="3200" b="0" kern="1200" dirty="0">
                          <a:solidFill>
                            <a:schemeClr val="tx1"/>
                          </a:solidFill>
                          <a:latin typeface="Century Gothic" panose="020B0502020202020204" pitchFamily="34" charset="0"/>
                          <a:ea typeface="+mn-ea"/>
                          <a:cs typeface="+mn-cs"/>
                        </a:rPr>
                        <a:t>Yönetime Sistemsel Yaklaşım</a:t>
                      </a:r>
                    </a:p>
                  </a:txBody>
                  <a:tcPr anchor="ctr"/>
                </a:tc>
                <a:extLst>
                  <a:ext uri="{0D108BD9-81ED-4DB2-BD59-A6C34878D82A}">
                    <a16:rowId xmlns:a16="http://schemas.microsoft.com/office/drawing/2014/main" val="3543586698"/>
                  </a:ext>
                </a:extLst>
              </a:tr>
              <a:tr h="1714500">
                <a:tc>
                  <a:txBody>
                    <a:bodyPr/>
                    <a:lstStyle/>
                    <a:p>
                      <a:pPr marL="0" algn="ctr" defTabSz="914400" rtl="0" eaLnBrk="1" latinLnBrk="0" hangingPunct="1">
                        <a:lnSpc>
                          <a:spcPct val="150000"/>
                        </a:lnSpc>
                      </a:pPr>
                      <a:r>
                        <a:rPr lang="tr-TR" sz="3200" kern="1200" dirty="0">
                          <a:solidFill>
                            <a:schemeClr val="tx1"/>
                          </a:solidFill>
                          <a:latin typeface="Century Gothic" panose="020B0502020202020204" pitchFamily="34" charset="0"/>
                          <a:ea typeface="+mn-ea"/>
                          <a:cs typeface="+mn-cs"/>
                        </a:rPr>
                        <a:t>Liderlik</a:t>
                      </a:r>
                    </a:p>
                  </a:txBody>
                  <a:tcPr anchor="ctr"/>
                </a:tc>
                <a:tc>
                  <a:txBody>
                    <a:bodyPr/>
                    <a:lstStyle/>
                    <a:p>
                      <a:pPr marL="0" algn="ctr" defTabSz="914400" rtl="0" eaLnBrk="1" latinLnBrk="0" hangingPunct="1">
                        <a:lnSpc>
                          <a:spcPct val="150000"/>
                        </a:lnSpc>
                      </a:pPr>
                      <a:r>
                        <a:rPr lang="tr-TR" sz="3200" b="0" kern="1200" dirty="0">
                          <a:solidFill>
                            <a:schemeClr val="tx1"/>
                          </a:solidFill>
                          <a:latin typeface="Century Gothic" panose="020B0502020202020204" pitchFamily="34" charset="0"/>
                          <a:ea typeface="+mn-ea"/>
                          <a:cs typeface="+mn-cs"/>
                        </a:rPr>
                        <a:t>Sürekli İyileştirme</a:t>
                      </a:r>
                    </a:p>
                  </a:txBody>
                  <a:tcPr anchor="ctr"/>
                </a:tc>
                <a:extLst>
                  <a:ext uri="{0D108BD9-81ED-4DB2-BD59-A6C34878D82A}">
                    <a16:rowId xmlns:a16="http://schemas.microsoft.com/office/drawing/2014/main" val="2472631247"/>
                  </a:ext>
                </a:extLst>
              </a:tr>
              <a:tr h="1714500">
                <a:tc>
                  <a:txBody>
                    <a:bodyPr/>
                    <a:lstStyle/>
                    <a:p>
                      <a:pPr marL="0" algn="ctr" defTabSz="914400" rtl="0" eaLnBrk="1" latinLnBrk="0" hangingPunct="1">
                        <a:lnSpc>
                          <a:spcPct val="150000"/>
                        </a:lnSpc>
                      </a:pPr>
                      <a:r>
                        <a:rPr lang="tr-TR" sz="3200" kern="1200" dirty="0">
                          <a:solidFill>
                            <a:schemeClr val="tx1"/>
                          </a:solidFill>
                          <a:latin typeface="Century Gothic" panose="020B0502020202020204" pitchFamily="34" charset="0"/>
                          <a:ea typeface="+mn-ea"/>
                          <a:cs typeface="+mn-cs"/>
                        </a:rPr>
                        <a:t>Çalışanların Katılımının Sağlanması</a:t>
                      </a:r>
                    </a:p>
                  </a:txBody>
                  <a:tcPr anchor="ctr"/>
                </a:tc>
                <a:tc>
                  <a:txBody>
                    <a:bodyPr/>
                    <a:lstStyle/>
                    <a:p>
                      <a:pPr marL="0" algn="ctr" defTabSz="914400" rtl="0" eaLnBrk="1" latinLnBrk="0" hangingPunct="1">
                        <a:lnSpc>
                          <a:spcPct val="150000"/>
                        </a:lnSpc>
                      </a:pPr>
                      <a:r>
                        <a:rPr lang="tr-TR" sz="3200" b="0" kern="1200" dirty="0">
                          <a:solidFill>
                            <a:schemeClr val="tx1"/>
                          </a:solidFill>
                          <a:latin typeface="Century Gothic" panose="020B0502020202020204" pitchFamily="34" charset="0"/>
                          <a:ea typeface="+mn-ea"/>
                          <a:cs typeface="+mn-cs"/>
                        </a:rPr>
                        <a:t>Karar Verme İşleminde Gerçekçi Yaklaşım</a:t>
                      </a:r>
                    </a:p>
                  </a:txBody>
                  <a:tcPr anchor="ctr"/>
                </a:tc>
                <a:extLst>
                  <a:ext uri="{0D108BD9-81ED-4DB2-BD59-A6C34878D82A}">
                    <a16:rowId xmlns:a16="http://schemas.microsoft.com/office/drawing/2014/main" val="3521309223"/>
                  </a:ext>
                </a:extLst>
              </a:tr>
              <a:tr h="1714500">
                <a:tc>
                  <a:txBody>
                    <a:bodyPr/>
                    <a:lstStyle/>
                    <a:p>
                      <a:pPr marL="0" algn="ctr" defTabSz="914400" rtl="0" eaLnBrk="1" latinLnBrk="0" hangingPunct="1">
                        <a:lnSpc>
                          <a:spcPct val="150000"/>
                        </a:lnSpc>
                      </a:pPr>
                      <a:r>
                        <a:rPr lang="tr-TR" sz="3200" b="0" kern="1200" dirty="0">
                          <a:solidFill>
                            <a:schemeClr val="tx1"/>
                          </a:solidFill>
                          <a:latin typeface="Century Gothic" panose="020B0502020202020204" pitchFamily="34" charset="0"/>
                          <a:ea typeface="+mn-ea"/>
                          <a:cs typeface="+mn-cs"/>
                        </a:rPr>
                        <a:t>Proses Yaklaşımı</a:t>
                      </a:r>
                    </a:p>
                  </a:txBody>
                  <a:tcPr anchor="ctr"/>
                </a:tc>
                <a:tc>
                  <a:txBody>
                    <a:bodyPr/>
                    <a:lstStyle/>
                    <a:p>
                      <a:pPr algn="ctr">
                        <a:lnSpc>
                          <a:spcPct val="150000"/>
                        </a:lnSpc>
                      </a:pPr>
                      <a:r>
                        <a:rPr lang="tr-TR" sz="3300" b="1" dirty="0">
                          <a:solidFill>
                            <a:srgbClr val="C00000"/>
                          </a:solidFill>
                          <a:latin typeface="Century Gothic" panose="020B0502020202020204" pitchFamily="34" charset="0"/>
                        </a:rPr>
                        <a:t>İki Yönlü Fayda Oluşturmaya Yönelik Tedarikçi İlişkileri</a:t>
                      </a:r>
                    </a:p>
                  </a:txBody>
                  <a:tcPr anchor="ctr"/>
                </a:tc>
                <a:extLst>
                  <a:ext uri="{0D108BD9-81ED-4DB2-BD59-A6C34878D82A}">
                    <a16:rowId xmlns:a16="http://schemas.microsoft.com/office/drawing/2014/main" val="2217718043"/>
                  </a:ext>
                </a:extLst>
              </a:tr>
            </a:tbl>
          </a:graphicData>
        </a:graphic>
      </p:graphicFrame>
    </p:spTree>
    <p:extLst>
      <p:ext uri="{BB962C8B-B14F-4D97-AF65-F5344CB8AC3E}">
        <p14:creationId xmlns:p14="http://schemas.microsoft.com/office/powerpoint/2010/main" val="32218440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1524001" y="2605453"/>
            <a:ext cx="9144000" cy="1298753"/>
          </a:xfrm>
          <a:prstGeom prst="rect">
            <a:avLst/>
          </a:prstGeom>
          <a:noFill/>
        </p:spPr>
        <p:txBody>
          <a:bodyPr wrap="square" rtlCol="0">
            <a:spAutoFit/>
          </a:bodyPr>
          <a:lstStyle/>
          <a:p>
            <a:pPr algn="ctr">
              <a:lnSpc>
                <a:spcPct val="150000"/>
              </a:lnSpc>
            </a:pPr>
            <a:r>
              <a:rPr lang="tr-TR" sz="6000" b="1" dirty="0">
                <a:solidFill>
                  <a:schemeClr val="bg1"/>
                </a:solidFill>
                <a:latin typeface="Century Gothic" panose="020B0502020202020204" pitchFamily="34" charset="0"/>
              </a:rPr>
              <a:t>KALİTE YÖNETİMİ SİSTEMİ</a:t>
            </a:r>
          </a:p>
        </p:txBody>
      </p:sp>
    </p:spTree>
    <p:extLst>
      <p:ext uri="{BB962C8B-B14F-4D97-AF65-F5344CB8AC3E}">
        <p14:creationId xmlns:p14="http://schemas.microsoft.com/office/powerpoint/2010/main" val="20777401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8ABC4491-E0AC-ED1B-3E81-9E4159A09D67}"/>
              </a:ext>
            </a:extLst>
          </p:cNvPr>
          <p:cNvSpPr>
            <a:spLocks noGrp="1"/>
          </p:cNvSpPr>
          <p:nvPr>
            <p:ph idx="1"/>
          </p:nvPr>
        </p:nvSpPr>
        <p:spPr>
          <a:xfrm>
            <a:off x="495300" y="818356"/>
            <a:ext cx="10820400" cy="5148263"/>
          </a:xfrm>
        </p:spPr>
        <p:txBody>
          <a:bodyPr anchor="ctr">
            <a:noAutofit/>
          </a:bodyPr>
          <a:lstStyle/>
          <a:p>
            <a:pPr marL="0" indent="0" algn="ctr">
              <a:lnSpc>
                <a:spcPct val="150000"/>
              </a:lnSpc>
              <a:spcAft>
                <a:spcPts val="800"/>
              </a:spcAft>
              <a:buSzPct val="100000"/>
              <a:buNone/>
              <a:tabLst>
                <a:tab pos="457200" algn="l"/>
              </a:tabLst>
            </a:pPr>
            <a:r>
              <a:rPr lang="tr-TR" sz="3200" dirty="0">
                <a:solidFill>
                  <a:srgbClr val="333333"/>
                </a:solidFill>
                <a:effectLst/>
                <a:latin typeface="Century Gothic" panose="020B0502020202020204" pitchFamily="34" charset="0"/>
                <a:ea typeface="Times New Roman" panose="02020603050405020304" pitchFamily="18" charset="0"/>
              </a:rPr>
              <a:t>ISO 9001 Ka­li­te Yö­ne­ti­mi Sis­tem Stan­dartla­rı, 1987 yı­lın­da ya­yım­lan­dı­ğı ta­rih­ten iti­ba­ren en faz­la il­gi­yi ve uy­gu­la­ma ala­nı­nı bu­lan Ulus­la­ra­ra­sı Stan­dartlar ha­li­ne gel­miş­tir.</a:t>
            </a:r>
            <a:endParaRPr lang="tr-TR" sz="3200" dirty="0">
              <a:effectLst/>
              <a:latin typeface="Century Gothic" panose="020B0502020202020204" pitchFamily="34" charset="0"/>
              <a:ea typeface="Times New Roman" panose="02020603050405020304" pitchFamily="18" charset="0"/>
            </a:endParaRPr>
          </a:p>
        </p:txBody>
      </p:sp>
    </p:spTree>
    <p:extLst>
      <p:ext uri="{BB962C8B-B14F-4D97-AF65-F5344CB8AC3E}">
        <p14:creationId xmlns:p14="http://schemas.microsoft.com/office/powerpoint/2010/main" val="19622423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çerik Yer Tutucusu 5" descr="metin, daire, logo, yazı tipi içeren bir resim&#10;&#10;Açıklama otomatik olarak oluşturuldu">
            <a:extLst>
              <a:ext uri="{FF2B5EF4-FFF2-40B4-BE49-F238E27FC236}">
                <a16:creationId xmlns:a16="http://schemas.microsoft.com/office/drawing/2014/main" id="{C4018A99-DD91-0D38-CC54-7BBE566679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9501" y="0"/>
            <a:ext cx="10842687" cy="6858000"/>
          </a:xfrm>
          <a:prstGeom prst="rect">
            <a:avLst/>
          </a:prstGeom>
        </p:spPr>
      </p:pic>
      <p:sp>
        <p:nvSpPr>
          <p:cNvPr id="13" name="Serbest Form 12">
            <a:extLst>
              <a:ext uri="{FF2B5EF4-FFF2-40B4-BE49-F238E27FC236}">
                <a16:creationId xmlns:a16="http://schemas.microsoft.com/office/drawing/2014/main" id="{5138DFCD-2E2D-DAB5-5626-F9B25A0CD49F}"/>
              </a:ext>
            </a:extLst>
          </p:cNvPr>
          <p:cNvSpPr/>
          <p:nvPr/>
        </p:nvSpPr>
        <p:spPr>
          <a:xfrm>
            <a:off x="-6450247" y="-7344753"/>
            <a:ext cx="33310284" cy="19790227"/>
          </a:xfrm>
          <a:custGeom>
            <a:avLst/>
            <a:gdLst>
              <a:gd name="connsiteX0" fmla="*/ 13251552 w 33310284"/>
              <a:gd name="connsiteY0" fmla="*/ 8033656 h 19790227"/>
              <a:gd name="connsiteX1" fmla="*/ 12801600 w 33310284"/>
              <a:gd name="connsiteY1" fmla="*/ 8483608 h 19790227"/>
              <a:gd name="connsiteX2" fmla="*/ 12801600 w 33310284"/>
              <a:gd name="connsiteY2" fmla="*/ 10294247 h 19790227"/>
              <a:gd name="connsiteX3" fmla="*/ 13251552 w 33310284"/>
              <a:gd name="connsiteY3" fmla="*/ 10744199 h 19790227"/>
              <a:gd name="connsiteX4" fmla="*/ 15051305 w 33310284"/>
              <a:gd name="connsiteY4" fmla="*/ 10744199 h 19790227"/>
              <a:gd name="connsiteX5" fmla="*/ 15501257 w 33310284"/>
              <a:gd name="connsiteY5" fmla="*/ 10294247 h 19790227"/>
              <a:gd name="connsiteX6" fmla="*/ 15501257 w 33310284"/>
              <a:gd name="connsiteY6" fmla="*/ 8483608 h 19790227"/>
              <a:gd name="connsiteX7" fmla="*/ 15051305 w 33310284"/>
              <a:gd name="connsiteY7" fmla="*/ 8033656 h 19790227"/>
              <a:gd name="connsiteX8" fmla="*/ 3298437 w 33310284"/>
              <a:gd name="connsiteY8" fmla="*/ 0 h 19790227"/>
              <a:gd name="connsiteX9" fmla="*/ 30011848 w 33310284"/>
              <a:gd name="connsiteY9" fmla="*/ 0 h 19790227"/>
              <a:gd name="connsiteX10" fmla="*/ 33310284 w 33310284"/>
              <a:gd name="connsiteY10" fmla="*/ 3298436 h 19790227"/>
              <a:gd name="connsiteX11" fmla="*/ 33310284 w 33310284"/>
              <a:gd name="connsiteY11" fmla="*/ 16491791 h 19790227"/>
              <a:gd name="connsiteX12" fmla="*/ 30011848 w 33310284"/>
              <a:gd name="connsiteY12" fmla="*/ 19790227 h 19790227"/>
              <a:gd name="connsiteX13" fmla="*/ 3298437 w 33310284"/>
              <a:gd name="connsiteY13" fmla="*/ 19790227 h 19790227"/>
              <a:gd name="connsiteX14" fmla="*/ 0 w 33310284"/>
              <a:gd name="connsiteY14" fmla="*/ 16491791 h 19790227"/>
              <a:gd name="connsiteX15" fmla="*/ 0 w 33310284"/>
              <a:gd name="connsiteY15" fmla="*/ 3298436 h 19790227"/>
              <a:gd name="connsiteX16" fmla="*/ 3298437 w 33310284"/>
              <a:gd name="connsiteY16" fmla="*/ 0 h 1979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10284" h="19790227">
                <a:moveTo>
                  <a:pt x="13251552" y="8033656"/>
                </a:moveTo>
                <a:cubicBezTo>
                  <a:pt x="13003050" y="8033656"/>
                  <a:pt x="12801600" y="8235106"/>
                  <a:pt x="12801600" y="8483608"/>
                </a:cubicBezTo>
                <a:lnTo>
                  <a:pt x="12801600" y="10294247"/>
                </a:lnTo>
                <a:cubicBezTo>
                  <a:pt x="12801600" y="10542749"/>
                  <a:pt x="13003050" y="10744199"/>
                  <a:pt x="13251552" y="10744199"/>
                </a:cubicBezTo>
                <a:lnTo>
                  <a:pt x="15051305" y="10744199"/>
                </a:lnTo>
                <a:cubicBezTo>
                  <a:pt x="15299807" y="10744199"/>
                  <a:pt x="15501257" y="10542749"/>
                  <a:pt x="15501257" y="10294247"/>
                </a:cubicBezTo>
                <a:lnTo>
                  <a:pt x="15501257" y="8483608"/>
                </a:lnTo>
                <a:cubicBezTo>
                  <a:pt x="15501257" y="8235106"/>
                  <a:pt x="15299807" y="8033656"/>
                  <a:pt x="15051305" y="8033656"/>
                </a:cubicBezTo>
                <a:close/>
                <a:moveTo>
                  <a:pt x="3298437" y="0"/>
                </a:moveTo>
                <a:lnTo>
                  <a:pt x="30011848" y="0"/>
                </a:lnTo>
                <a:cubicBezTo>
                  <a:pt x="31833524" y="0"/>
                  <a:pt x="33310284" y="1476761"/>
                  <a:pt x="33310284" y="3298436"/>
                </a:cubicBezTo>
                <a:lnTo>
                  <a:pt x="33310284" y="16491791"/>
                </a:lnTo>
                <a:cubicBezTo>
                  <a:pt x="33310284" y="18313467"/>
                  <a:pt x="31833524" y="19790227"/>
                  <a:pt x="30011848" y="19790227"/>
                </a:cubicBezTo>
                <a:lnTo>
                  <a:pt x="3298437" y="19790227"/>
                </a:lnTo>
                <a:cubicBezTo>
                  <a:pt x="1476761" y="19790227"/>
                  <a:pt x="0" y="18313467"/>
                  <a:pt x="0" y="16491791"/>
                </a:cubicBezTo>
                <a:lnTo>
                  <a:pt x="0" y="3298436"/>
                </a:lnTo>
                <a:cubicBezTo>
                  <a:pt x="0" y="1476761"/>
                  <a:pt x="1476761" y="0"/>
                  <a:pt x="3298437" y="0"/>
                </a:cubicBezTo>
                <a:close/>
              </a:path>
            </a:pathLst>
          </a:custGeom>
          <a:solidFill>
            <a:schemeClr val="bg1">
              <a:alpha val="7909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a:p>
        </p:txBody>
      </p:sp>
    </p:spTree>
    <p:extLst>
      <p:ext uri="{BB962C8B-B14F-4D97-AF65-F5344CB8AC3E}">
        <p14:creationId xmlns:p14="http://schemas.microsoft.com/office/powerpoint/2010/main" val="66967237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çerik Yer Tutucusu 5" descr="metin, daire, logo, yazı tipi içeren bir resim&#10;&#10;Açıklama otomatik olarak oluşturuldu">
            <a:extLst>
              <a:ext uri="{FF2B5EF4-FFF2-40B4-BE49-F238E27FC236}">
                <a16:creationId xmlns:a16="http://schemas.microsoft.com/office/drawing/2014/main" id="{C4018A99-DD91-0D38-CC54-7BBE566679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9501" y="0"/>
            <a:ext cx="10842687" cy="6858000"/>
          </a:xfrm>
          <a:prstGeom prst="rect">
            <a:avLst/>
          </a:prstGeom>
        </p:spPr>
      </p:pic>
      <p:sp>
        <p:nvSpPr>
          <p:cNvPr id="13" name="Serbest Form 12">
            <a:extLst>
              <a:ext uri="{FF2B5EF4-FFF2-40B4-BE49-F238E27FC236}">
                <a16:creationId xmlns:a16="http://schemas.microsoft.com/office/drawing/2014/main" id="{5138DFCD-2E2D-DAB5-5626-F9B25A0CD49F}"/>
              </a:ext>
            </a:extLst>
          </p:cNvPr>
          <p:cNvSpPr/>
          <p:nvPr/>
        </p:nvSpPr>
        <p:spPr>
          <a:xfrm>
            <a:off x="-6599103" y="-4622818"/>
            <a:ext cx="33310284" cy="19790227"/>
          </a:xfrm>
          <a:custGeom>
            <a:avLst/>
            <a:gdLst>
              <a:gd name="connsiteX0" fmla="*/ 13251552 w 33310284"/>
              <a:gd name="connsiteY0" fmla="*/ 8033656 h 19790227"/>
              <a:gd name="connsiteX1" fmla="*/ 12801600 w 33310284"/>
              <a:gd name="connsiteY1" fmla="*/ 8483608 h 19790227"/>
              <a:gd name="connsiteX2" fmla="*/ 12801600 w 33310284"/>
              <a:gd name="connsiteY2" fmla="*/ 10294247 h 19790227"/>
              <a:gd name="connsiteX3" fmla="*/ 13251552 w 33310284"/>
              <a:gd name="connsiteY3" fmla="*/ 10744199 h 19790227"/>
              <a:gd name="connsiteX4" fmla="*/ 15051305 w 33310284"/>
              <a:gd name="connsiteY4" fmla="*/ 10744199 h 19790227"/>
              <a:gd name="connsiteX5" fmla="*/ 15501257 w 33310284"/>
              <a:gd name="connsiteY5" fmla="*/ 10294247 h 19790227"/>
              <a:gd name="connsiteX6" fmla="*/ 15501257 w 33310284"/>
              <a:gd name="connsiteY6" fmla="*/ 8483608 h 19790227"/>
              <a:gd name="connsiteX7" fmla="*/ 15051305 w 33310284"/>
              <a:gd name="connsiteY7" fmla="*/ 8033656 h 19790227"/>
              <a:gd name="connsiteX8" fmla="*/ 3298437 w 33310284"/>
              <a:gd name="connsiteY8" fmla="*/ 0 h 19790227"/>
              <a:gd name="connsiteX9" fmla="*/ 30011848 w 33310284"/>
              <a:gd name="connsiteY9" fmla="*/ 0 h 19790227"/>
              <a:gd name="connsiteX10" fmla="*/ 33310284 w 33310284"/>
              <a:gd name="connsiteY10" fmla="*/ 3298436 h 19790227"/>
              <a:gd name="connsiteX11" fmla="*/ 33310284 w 33310284"/>
              <a:gd name="connsiteY11" fmla="*/ 16491791 h 19790227"/>
              <a:gd name="connsiteX12" fmla="*/ 30011848 w 33310284"/>
              <a:gd name="connsiteY12" fmla="*/ 19790227 h 19790227"/>
              <a:gd name="connsiteX13" fmla="*/ 3298437 w 33310284"/>
              <a:gd name="connsiteY13" fmla="*/ 19790227 h 19790227"/>
              <a:gd name="connsiteX14" fmla="*/ 0 w 33310284"/>
              <a:gd name="connsiteY14" fmla="*/ 16491791 h 19790227"/>
              <a:gd name="connsiteX15" fmla="*/ 0 w 33310284"/>
              <a:gd name="connsiteY15" fmla="*/ 3298436 h 19790227"/>
              <a:gd name="connsiteX16" fmla="*/ 3298437 w 33310284"/>
              <a:gd name="connsiteY16" fmla="*/ 0 h 1979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10284" h="19790227">
                <a:moveTo>
                  <a:pt x="13251552" y="8033656"/>
                </a:moveTo>
                <a:cubicBezTo>
                  <a:pt x="13003050" y="8033656"/>
                  <a:pt x="12801600" y="8235106"/>
                  <a:pt x="12801600" y="8483608"/>
                </a:cubicBezTo>
                <a:lnTo>
                  <a:pt x="12801600" y="10294247"/>
                </a:lnTo>
                <a:cubicBezTo>
                  <a:pt x="12801600" y="10542749"/>
                  <a:pt x="13003050" y="10744199"/>
                  <a:pt x="13251552" y="10744199"/>
                </a:cubicBezTo>
                <a:lnTo>
                  <a:pt x="15051305" y="10744199"/>
                </a:lnTo>
                <a:cubicBezTo>
                  <a:pt x="15299807" y="10744199"/>
                  <a:pt x="15501257" y="10542749"/>
                  <a:pt x="15501257" y="10294247"/>
                </a:cubicBezTo>
                <a:lnTo>
                  <a:pt x="15501257" y="8483608"/>
                </a:lnTo>
                <a:cubicBezTo>
                  <a:pt x="15501257" y="8235106"/>
                  <a:pt x="15299807" y="8033656"/>
                  <a:pt x="15051305" y="8033656"/>
                </a:cubicBezTo>
                <a:close/>
                <a:moveTo>
                  <a:pt x="3298437" y="0"/>
                </a:moveTo>
                <a:lnTo>
                  <a:pt x="30011848" y="0"/>
                </a:lnTo>
                <a:cubicBezTo>
                  <a:pt x="31833524" y="0"/>
                  <a:pt x="33310284" y="1476761"/>
                  <a:pt x="33310284" y="3298436"/>
                </a:cubicBezTo>
                <a:lnTo>
                  <a:pt x="33310284" y="16491791"/>
                </a:lnTo>
                <a:cubicBezTo>
                  <a:pt x="33310284" y="18313467"/>
                  <a:pt x="31833524" y="19790227"/>
                  <a:pt x="30011848" y="19790227"/>
                </a:cubicBezTo>
                <a:lnTo>
                  <a:pt x="3298437" y="19790227"/>
                </a:lnTo>
                <a:cubicBezTo>
                  <a:pt x="1476761" y="19790227"/>
                  <a:pt x="0" y="18313467"/>
                  <a:pt x="0" y="16491791"/>
                </a:cubicBezTo>
                <a:lnTo>
                  <a:pt x="0" y="3298436"/>
                </a:lnTo>
                <a:cubicBezTo>
                  <a:pt x="0" y="1476761"/>
                  <a:pt x="1476761" y="0"/>
                  <a:pt x="3298437" y="0"/>
                </a:cubicBezTo>
                <a:close/>
              </a:path>
            </a:pathLst>
          </a:custGeom>
          <a:solidFill>
            <a:schemeClr val="bg1">
              <a:alpha val="7909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a:p>
        </p:txBody>
      </p:sp>
    </p:spTree>
    <p:extLst>
      <p:ext uri="{BB962C8B-B14F-4D97-AF65-F5344CB8AC3E}">
        <p14:creationId xmlns:p14="http://schemas.microsoft.com/office/powerpoint/2010/main" val="2148969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çerik Yer Tutucusu 5" descr="metin, daire, logo, yazı tipi içeren bir resim&#10;&#10;Açıklama otomatik olarak oluşturuldu">
            <a:extLst>
              <a:ext uri="{FF2B5EF4-FFF2-40B4-BE49-F238E27FC236}">
                <a16:creationId xmlns:a16="http://schemas.microsoft.com/office/drawing/2014/main" id="{C4018A99-DD91-0D38-CC54-7BBE566679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29501" y="0"/>
            <a:ext cx="10842687" cy="6858000"/>
          </a:xfrm>
          <a:prstGeom prst="rect">
            <a:avLst/>
          </a:prstGeom>
        </p:spPr>
      </p:pic>
      <p:sp>
        <p:nvSpPr>
          <p:cNvPr id="13" name="Serbest Form 12">
            <a:extLst>
              <a:ext uri="{FF2B5EF4-FFF2-40B4-BE49-F238E27FC236}">
                <a16:creationId xmlns:a16="http://schemas.microsoft.com/office/drawing/2014/main" id="{5138DFCD-2E2D-DAB5-5626-F9B25A0CD49F}"/>
              </a:ext>
            </a:extLst>
          </p:cNvPr>
          <p:cNvSpPr/>
          <p:nvPr/>
        </p:nvSpPr>
        <p:spPr>
          <a:xfrm>
            <a:off x="-9257242" y="-4707878"/>
            <a:ext cx="33310284" cy="19790227"/>
          </a:xfrm>
          <a:custGeom>
            <a:avLst/>
            <a:gdLst>
              <a:gd name="connsiteX0" fmla="*/ 13251552 w 33310284"/>
              <a:gd name="connsiteY0" fmla="*/ 8033656 h 19790227"/>
              <a:gd name="connsiteX1" fmla="*/ 12801600 w 33310284"/>
              <a:gd name="connsiteY1" fmla="*/ 8483608 h 19790227"/>
              <a:gd name="connsiteX2" fmla="*/ 12801600 w 33310284"/>
              <a:gd name="connsiteY2" fmla="*/ 10294247 h 19790227"/>
              <a:gd name="connsiteX3" fmla="*/ 13251552 w 33310284"/>
              <a:gd name="connsiteY3" fmla="*/ 10744199 h 19790227"/>
              <a:gd name="connsiteX4" fmla="*/ 15051305 w 33310284"/>
              <a:gd name="connsiteY4" fmla="*/ 10744199 h 19790227"/>
              <a:gd name="connsiteX5" fmla="*/ 15501257 w 33310284"/>
              <a:gd name="connsiteY5" fmla="*/ 10294247 h 19790227"/>
              <a:gd name="connsiteX6" fmla="*/ 15501257 w 33310284"/>
              <a:gd name="connsiteY6" fmla="*/ 8483608 h 19790227"/>
              <a:gd name="connsiteX7" fmla="*/ 15051305 w 33310284"/>
              <a:gd name="connsiteY7" fmla="*/ 8033656 h 19790227"/>
              <a:gd name="connsiteX8" fmla="*/ 3298437 w 33310284"/>
              <a:gd name="connsiteY8" fmla="*/ 0 h 19790227"/>
              <a:gd name="connsiteX9" fmla="*/ 30011848 w 33310284"/>
              <a:gd name="connsiteY9" fmla="*/ 0 h 19790227"/>
              <a:gd name="connsiteX10" fmla="*/ 33310284 w 33310284"/>
              <a:gd name="connsiteY10" fmla="*/ 3298436 h 19790227"/>
              <a:gd name="connsiteX11" fmla="*/ 33310284 w 33310284"/>
              <a:gd name="connsiteY11" fmla="*/ 16491791 h 19790227"/>
              <a:gd name="connsiteX12" fmla="*/ 30011848 w 33310284"/>
              <a:gd name="connsiteY12" fmla="*/ 19790227 h 19790227"/>
              <a:gd name="connsiteX13" fmla="*/ 3298437 w 33310284"/>
              <a:gd name="connsiteY13" fmla="*/ 19790227 h 19790227"/>
              <a:gd name="connsiteX14" fmla="*/ 0 w 33310284"/>
              <a:gd name="connsiteY14" fmla="*/ 16491791 h 19790227"/>
              <a:gd name="connsiteX15" fmla="*/ 0 w 33310284"/>
              <a:gd name="connsiteY15" fmla="*/ 3298436 h 19790227"/>
              <a:gd name="connsiteX16" fmla="*/ 3298437 w 33310284"/>
              <a:gd name="connsiteY16" fmla="*/ 0 h 1979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10284" h="19790227">
                <a:moveTo>
                  <a:pt x="13251552" y="8033656"/>
                </a:moveTo>
                <a:cubicBezTo>
                  <a:pt x="13003050" y="8033656"/>
                  <a:pt x="12801600" y="8235106"/>
                  <a:pt x="12801600" y="8483608"/>
                </a:cubicBezTo>
                <a:lnTo>
                  <a:pt x="12801600" y="10294247"/>
                </a:lnTo>
                <a:cubicBezTo>
                  <a:pt x="12801600" y="10542749"/>
                  <a:pt x="13003050" y="10744199"/>
                  <a:pt x="13251552" y="10744199"/>
                </a:cubicBezTo>
                <a:lnTo>
                  <a:pt x="15051305" y="10744199"/>
                </a:lnTo>
                <a:cubicBezTo>
                  <a:pt x="15299807" y="10744199"/>
                  <a:pt x="15501257" y="10542749"/>
                  <a:pt x="15501257" y="10294247"/>
                </a:cubicBezTo>
                <a:lnTo>
                  <a:pt x="15501257" y="8483608"/>
                </a:lnTo>
                <a:cubicBezTo>
                  <a:pt x="15501257" y="8235106"/>
                  <a:pt x="15299807" y="8033656"/>
                  <a:pt x="15051305" y="8033656"/>
                </a:cubicBezTo>
                <a:close/>
                <a:moveTo>
                  <a:pt x="3298437" y="0"/>
                </a:moveTo>
                <a:lnTo>
                  <a:pt x="30011848" y="0"/>
                </a:lnTo>
                <a:cubicBezTo>
                  <a:pt x="31833524" y="0"/>
                  <a:pt x="33310284" y="1476761"/>
                  <a:pt x="33310284" y="3298436"/>
                </a:cubicBezTo>
                <a:lnTo>
                  <a:pt x="33310284" y="16491791"/>
                </a:lnTo>
                <a:cubicBezTo>
                  <a:pt x="33310284" y="18313467"/>
                  <a:pt x="31833524" y="19790227"/>
                  <a:pt x="30011848" y="19790227"/>
                </a:cubicBezTo>
                <a:lnTo>
                  <a:pt x="3298437" y="19790227"/>
                </a:lnTo>
                <a:cubicBezTo>
                  <a:pt x="1476761" y="19790227"/>
                  <a:pt x="0" y="18313467"/>
                  <a:pt x="0" y="16491791"/>
                </a:cubicBezTo>
                <a:lnTo>
                  <a:pt x="0" y="3298436"/>
                </a:lnTo>
                <a:cubicBezTo>
                  <a:pt x="0" y="1476761"/>
                  <a:pt x="1476761" y="0"/>
                  <a:pt x="3298437" y="0"/>
                </a:cubicBezTo>
                <a:close/>
              </a:path>
            </a:pathLst>
          </a:custGeom>
          <a:solidFill>
            <a:schemeClr val="bg1">
              <a:alpha val="7909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a:p>
        </p:txBody>
      </p:sp>
    </p:spTree>
    <p:extLst>
      <p:ext uri="{BB962C8B-B14F-4D97-AF65-F5344CB8AC3E}">
        <p14:creationId xmlns:p14="http://schemas.microsoft.com/office/powerpoint/2010/main" val="24022081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E8449508-594F-6A85-A7E6-62476354756A}"/>
              </a:ext>
            </a:extLst>
          </p:cNvPr>
          <p:cNvSpPr>
            <a:spLocks noGrp="1"/>
          </p:cNvSpPr>
          <p:nvPr>
            <p:ph idx="1"/>
          </p:nvPr>
        </p:nvSpPr>
        <p:spPr>
          <a:xfrm>
            <a:off x="735980" y="156116"/>
            <a:ext cx="10638264" cy="6490011"/>
          </a:xfrm>
        </p:spPr>
        <p:txBody>
          <a:bodyPr anchor="ctr"/>
          <a:lstStyle/>
          <a:p>
            <a:pPr marL="585788" lvl="0" indent="-585788">
              <a:lnSpc>
                <a:spcPct val="150000"/>
              </a:lnSpc>
              <a:buFont typeface="+mj-lt"/>
              <a:buAutoNum type="arabicPeriod"/>
            </a:pPr>
            <a:r>
              <a:rPr lang="tr-TR" sz="3200" dirty="0">
                <a:effectLst/>
                <a:latin typeface="Century Gothic" panose="020B0502020202020204" pitchFamily="34" charset="0"/>
                <a:ea typeface="Calibri" panose="020F0502020204030204" pitchFamily="34" charset="0"/>
                <a:cs typeface="Times New Roman" panose="02020603050405020304" pitchFamily="18" charset="0"/>
              </a:rPr>
              <a:t>Gıdaların sağlığa zararlı istenmeyen etkenlere bulaşmasını önlemek.</a:t>
            </a:r>
          </a:p>
          <a:p>
            <a:pPr marL="585788" lvl="0" indent="-585788">
              <a:lnSpc>
                <a:spcPct val="150000"/>
              </a:lnSpc>
              <a:buFont typeface="+mj-lt"/>
              <a:buAutoNum type="arabicPeriod"/>
            </a:pPr>
            <a:r>
              <a:rPr lang="tr-TR" sz="3200" dirty="0">
                <a:effectLst/>
                <a:latin typeface="Century Gothic" panose="020B0502020202020204" pitchFamily="34" charset="0"/>
                <a:ea typeface="Calibri" panose="020F0502020204030204" pitchFamily="34" charset="0"/>
                <a:cs typeface="Times New Roman" panose="02020603050405020304" pitchFamily="18" charset="0"/>
              </a:rPr>
              <a:t>Bu etkenlerden uzaklaştırma ( </a:t>
            </a:r>
            <a:r>
              <a:rPr lang="tr-TR" sz="3200" dirty="0" err="1">
                <a:effectLst/>
                <a:latin typeface="Century Gothic" panose="020B0502020202020204" pitchFamily="34" charset="0"/>
                <a:ea typeface="Calibri" panose="020F0502020204030204" pitchFamily="34" charset="0"/>
                <a:cs typeface="Times New Roman" panose="02020603050405020304" pitchFamily="18" charset="0"/>
              </a:rPr>
              <a:t>eleminasyon</a:t>
            </a:r>
            <a:r>
              <a:rPr lang="tr-TR" sz="3200" dirty="0">
                <a:effectLst/>
                <a:latin typeface="Century Gothic" panose="020B0502020202020204" pitchFamily="34" charset="0"/>
                <a:ea typeface="Calibri" panose="020F0502020204030204" pitchFamily="34" charset="0"/>
                <a:cs typeface="Times New Roman" panose="02020603050405020304" pitchFamily="18" charset="0"/>
              </a:rPr>
              <a:t>)</a:t>
            </a:r>
          </a:p>
          <a:p>
            <a:pPr marL="585788" lvl="0" indent="-585788">
              <a:lnSpc>
                <a:spcPct val="150000"/>
              </a:lnSpc>
              <a:buFont typeface="+mj-lt"/>
              <a:buAutoNum type="arabicPeriod"/>
            </a:pPr>
            <a:r>
              <a:rPr lang="tr-TR" sz="3200" dirty="0">
                <a:effectLst/>
                <a:latin typeface="Century Gothic" panose="020B0502020202020204" pitchFamily="34" charset="0"/>
                <a:ea typeface="Calibri" panose="020F0502020204030204" pitchFamily="34" charset="0"/>
                <a:cs typeface="Times New Roman" panose="02020603050405020304" pitchFamily="18" charset="0"/>
              </a:rPr>
              <a:t>Zararlıların çoğalmasını ve yayılmasını durdurma (</a:t>
            </a:r>
            <a:r>
              <a:rPr lang="tr-TR" sz="3200" dirty="0" err="1">
                <a:effectLst/>
                <a:latin typeface="Century Gothic" panose="020B0502020202020204" pitchFamily="34" charset="0"/>
                <a:ea typeface="Calibri" panose="020F0502020204030204" pitchFamily="34" charset="0"/>
                <a:cs typeface="Times New Roman" panose="02020603050405020304" pitchFamily="18" charset="0"/>
              </a:rPr>
              <a:t>inhibisyon</a:t>
            </a:r>
            <a:r>
              <a:rPr lang="tr-TR" sz="3200" dirty="0">
                <a:effectLst/>
                <a:latin typeface="Century Gothic" panose="020B0502020202020204" pitchFamily="34" charset="0"/>
                <a:ea typeface="Calibri" panose="020F0502020204030204" pitchFamily="34" charset="0"/>
                <a:cs typeface="Times New Roman" panose="02020603050405020304" pitchFamily="18" charset="0"/>
              </a:rPr>
              <a:t>) </a:t>
            </a:r>
          </a:p>
          <a:p>
            <a:pPr marL="585788" lvl="0" indent="-585788">
              <a:lnSpc>
                <a:spcPct val="150000"/>
              </a:lnSpc>
              <a:buFont typeface="+mj-lt"/>
              <a:buAutoNum type="arabicPeriod"/>
            </a:pPr>
            <a:r>
              <a:rPr lang="tr-TR" sz="3200" dirty="0">
                <a:effectLst/>
                <a:latin typeface="Century Gothic" panose="020B0502020202020204" pitchFamily="34" charset="0"/>
                <a:ea typeface="Calibri" panose="020F0502020204030204" pitchFamily="34" charset="0"/>
                <a:cs typeface="Times New Roman" panose="02020603050405020304" pitchFamily="18" charset="0"/>
              </a:rPr>
              <a:t>Uygun yöntemlerle etkisiz hale getirilmesidir.</a:t>
            </a:r>
          </a:p>
          <a:p>
            <a:pPr marL="0" indent="0" algn="ctr">
              <a:buNone/>
            </a:pPr>
            <a:endParaRPr lang="tr-TR" sz="3000" dirty="0">
              <a:latin typeface="Century Gothic" panose="020B0502020202020204" pitchFamily="34" charset="0"/>
            </a:endParaRPr>
          </a:p>
        </p:txBody>
      </p:sp>
    </p:spTree>
    <p:extLst>
      <p:ext uri="{BB962C8B-B14F-4D97-AF65-F5344CB8AC3E}">
        <p14:creationId xmlns:p14="http://schemas.microsoft.com/office/powerpoint/2010/main" val="1863153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İçerik Yer Tutucusu 5" descr="metin, daire, logo, yazı tipi içeren bir resim&#10;&#10;Açıklama otomatik olarak oluşturuldu">
            <a:extLst>
              <a:ext uri="{FF2B5EF4-FFF2-40B4-BE49-F238E27FC236}">
                <a16:creationId xmlns:a16="http://schemas.microsoft.com/office/drawing/2014/main" id="{C4018A99-DD91-0D38-CC54-7BBE56667954}"/>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74656" y="0"/>
            <a:ext cx="10842687" cy="6858000"/>
          </a:xfrm>
          <a:prstGeom prst="rect">
            <a:avLst/>
          </a:prstGeom>
        </p:spPr>
      </p:pic>
      <p:sp>
        <p:nvSpPr>
          <p:cNvPr id="13" name="Serbest Form 12">
            <a:extLst>
              <a:ext uri="{FF2B5EF4-FFF2-40B4-BE49-F238E27FC236}">
                <a16:creationId xmlns:a16="http://schemas.microsoft.com/office/drawing/2014/main" id="{5138DFCD-2E2D-DAB5-5626-F9B25A0CD49F}"/>
              </a:ext>
            </a:extLst>
          </p:cNvPr>
          <p:cNvSpPr/>
          <p:nvPr/>
        </p:nvSpPr>
        <p:spPr>
          <a:xfrm>
            <a:off x="-9569970" y="-7429814"/>
            <a:ext cx="33310284" cy="19790227"/>
          </a:xfrm>
          <a:custGeom>
            <a:avLst/>
            <a:gdLst>
              <a:gd name="connsiteX0" fmla="*/ 13251552 w 33310284"/>
              <a:gd name="connsiteY0" fmla="*/ 8033656 h 19790227"/>
              <a:gd name="connsiteX1" fmla="*/ 12801600 w 33310284"/>
              <a:gd name="connsiteY1" fmla="*/ 8483608 h 19790227"/>
              <a:gd name="connsiteX2" fmla="*/ 12801600 w 33310284"/>
              <a:gd name="connsiteY2" fmla="*/ 10294247 h 19790227"/>
              <a:gd name="connsiteX3" fmla="*/ 13251552 w 33310284"/>
              <a:gd name="connsiteY3" fmla="*/ 10744199 h 19790227"/>
              <a:gd name="connsiteX4" fmla="*/ 15051305 w 33310284"/>
              <a:gd name="connsiteY4" fmla="*/ 10744199 h 19790227"/>
              <a:gd name="connsiteX5" fmla="*/ 15501257 w 33310284"/>
              <a:gd name="connsiteY5" fmla="*/ 10294247 h 19790227"/>
              <a:gd name="connsiteX6" fmla="*/ 15501257 w 33310284"/>
              <a:gd name="connsiteY6" fmla="*/ 8483608 h 19790227"/>
              <a:gd name="connsiteX7" fmla="*/ 15051305 w 33310284"/>
              <a:gd name="connsiteY7" fmla="*/ 8033656 h 19790227"/>
              <a:gd name="connsiteX8" fmla="*/ 3298437 w 33310284"/>
              <a:gd name="connsiteY8" fmla="*/ 0 h 19790227"/>
              <a:gd name="connsiteX9" fmla="*/ 30011848 w 33310284"/>
              <a:gd name="connsiteY9" fmla="*/ 0 h 19790227"/>
              <a:gd name="connsiteX10" fmla="*/ 33310284 w 33310284"/>
              <a:gd name="connsiteY10" fmla="*/ 3298436 h 19790227"/>
              <a:gd name="connsiteX11" fmla="*/ 33310284 w 33310284"/>
              <a:gd name="connsiteY11" fmla="*/ 16491791 h 19790227"/>
              <a:gd name="connsiteX12" fmla="*/ 30011848 w 33310284"/>
              <a:gd name="connsiteY12" fmla="*/ 19790227 h 19790227"/>
              <a:gd name="connsiteX13" fmla="*/ 3298437 w 33310284"/>
              <a:gd name="connsiteY13" fmla="*/ 19790227 h 19790227"/>
              <a:gd name="connsiteX14" fmla="*/ 0 w 33310284"/>
              <a:gd name="connsiteY14" fmla="*/ 16491791 h 19790227"/>
              <a:gd name="connsiteX15" fmla="*/ 0 w 33310284"/>
              <a:gd name="connsiteY15" fmla="*/ 3298436 h 19790227"/>
              <a:gd name="connsiteX16" fmla="*/ 3298437 w 33310284"/>
              <a:gd name="connsiteY16" fmla="*/ 0 h 19790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310284" h="19790227">
                <a:moveTo>
                  <a:pt x="13251552" y="8033656"/>
                </a:moveTo>
                <a:cubicBezTo>
                  <a:pt x="13003050" y="8033656"/>
                  <a:pt x="12801600" y="8235106"/>
                  <a:pt x="12801600" y="8483608"/>
                </a:cubicBezTo>
                <a:lnTo>
                  <a:pt x="12801600" y="10294247"/>
                </a:lnTo>
                <a:cubicBezTo>
                  <a:pt x="12801600" y="10542749"/>
                  <a:pt x="13003050" y="10744199"/>
                  <a:pt x="13251552" y="10744199"/>
                </a:cubicBezTo>
                <a:lnTo>
                  <a:pt x="15051305" y="10744199"/>
                </a:lnTo>
                <a:cubicBezTo>
                  <a:pt x="15299807" y="10744199"/>
                  <a:pt x="15501257" y="10542749"/>
                  <a:pt x="15501257" y="10294247"/>
                </a:cubicBezTo>
                <a:lnTo>
                  <a:pt x="15501257" y="8483608"/>
                </a:lnTo>
                <a:cubicBezTo>
                  <a:pt x="15501257" y="8235106"/>
                  <a:pt x="15299807" y="8033656"/>
                  <a:pt x="15051305" y="8033656"/>
                </a:cubicBezTo>
                <a:close/>
                <a:moveTo>
                  <a:pt x="3298437" y="0"/>
                </a:moveTo>
                <a:lnTo>
                  <a:pt x="30011848" y="0"/>
                </a:lnTo>
                <a:cubicBezTo>
                  <a:pt x="31833524" y="0"/>
                  <a:pt x="33310284" y="1476761"/>
                  <a:pt x="33310284" y="3298436"/>
                </a:cubicBezTo>
                <a:lnTo>
                  <a:pt x="33310284" y="16491791"/>
                </a:lnTo>
                <a:cubicBezTo>
                  <a:pt x="33310284" y="18313467"/>
                  <a:pt x="31833524" y="19790227"/>
                  <a:pt x="30011848" y="19790227"/>
                </a:cubicBezTo>
                <a:lnTo>
                  <a:pt x="3298437" y="19790227"/>
                </a:lnTo>
                <a:cubicBezTo>
                  <a:pt x="1476761" y="19790227"/>
                  <a:pt x="0" y="18313467"/>
                  <a:pt x="0" y="16491791"/>
                </a:cubicBezTo>
                <a:lnTo>
                  <a:pt x="0" y="3298436"/>
                </a:lnTo>
                <a:cubicBezTo>
                  <a:pt x="0" y="1476761"/>
                  <a:pt x="1476761" y="0"/>
                  <a:pt x="3298437" y="0"/>
                </a:cubicBezTo>
                <a:close/>
              </a:path>
            </a:pathLst>
          </a:custGeom>
          <a:solidFill>
            <a:schemeClr val="bg1">
              <a:alpha val="7909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tr-TR"/>
          </a:p>
        </p:txBody>
      </p:sp>
    </p:spTree>
    <p:extLst>
      <p:ext uri="{BB962C8B-B14F-4D97-AF65-F5344CB8AC3E}">
        <p14:creationId xmlns:p14="http://schemas.microsoft.com/office/powerpoint/2010/main" val="123224365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9352AF-D97B-D3F7-59FD-4A4326323B55}"/>
              </a:ext>
            </a:extLst>
          </p:cNvPr>
          <p:cNvSpPr>
            <a:spLocks noGrp="1"/>
          </p:cNvSpPr>
          <p:nvPr>
            <p:ph type="title"/>
          </p:nvPr>
        </p:nvSpPr>
        <p:spPr>
          <a:xfrm>
            <a:off x="0" y="0"/>
            <a:ext cx="12192000" cy="1325563"/>
          </a:xfrm>
        </p:spPr>
        <p:txBody>
          <a:bodyPr>
            <a:normAutofit/>
          </a:bodyPr>
          <a:lstStyle/>
          <a:p>
            <a:r>
              <a:rPr lang="tr-TR" sz="3600" b="1" dirty="0">
                <a:latin typeface="Century Gothic" panose="020B0502020202020204" pitchFamily="34" charset="0"/>
              </a:rPr>
              <a:t>ISO (International </a:t>
            </a:r>
            <a:r>
              <a:rPr lang="tr-TR" sz="3600" b="1" dirty="0" err="1">
                <a:latin typeface="Century Gothic" panose="020B0502020202020204" pitchFamily="34" charset="0"/>
              </a:rPr>
              <a:t>Organization</a:t>
            </a:r>
            <a:r>
              <a:rPr lang="tr-TR" sz="3600" b="1" dirty="0">
                <a:latin typeface="Century Gothic" panose="020B0502020202020204" pitchFamily="34" charset="0"/>
              </a:rPr>
              <a:t> for </a:t>
            </a:r>
            <a:r>
              <a:rPr lang="tr-TR" sz="3600" b="1" dirty="0" err="1">
                <a:latin typeface="Century Gothic" panose="020B0502020202020204" pitchFamily="34" charset="0"/>
              </a:rPr>
              <a:t>Standardization</a:t>
            </a:r>
            <a:r>
              <a:rPr lang="tr-TR" sz="3600" b="1" dirty="0">
                <a:latin typeface="Century Gothic" panose="020B0502020202020204" pitchFamily="34" charset="0"/>
              </a:rPr>
              <a:t>)</a:t>
            </a:r>
          </a:p>
        </p:txBody>
      </p:sp>
      <p:sp>
        <p:nvSpPr>
          <p:cNvPr id="3" name="İçerik Yer Tutucusu 2">
            <a:extLst>
              <a:ext uri="{FF2B5EF4-FFF2-40B4-BE49-F238E27FC236}">
                <a16:creationId xmlns:a16="http://schemas.microsoft.com/office/drawing/2014/main" id="{E2B68221-6A66-1B3E-1B7F-282583D09910}"/>
              </a:ext>
            </a:extLst>
          </p:cNvPr>
          <p:cNvSpPr>
            <a:spLocks noGrp="1"/>
          </p:cNvSpPr>
          <p:nvPr>
            <p:ph idx="1"/>
          </p:nvPr>
        </p:nvSpPr>
        <p:spPr>
          <a:xfrm>
            <a:off x="0" y="1325563"/>
            <a:ext cx="12192000" cy="4671199"/>
          </a:xfrm>
        </p:spPr>
        <p:txBody>
          <a:bodyPr anchor="ctr">
            <a:normAutofit/>
          </a:bodyPr>
          <a:lstStyle/>
          <a:p>
            <a:pPr marL="514350" indent="-514350" algn="ctr">
              <a:lnSpc>
                <a:spcPct val="150000"/>
              </a:lnSpc>
              <a:buFont typeface="+mj-lt"/>
              <a:buAutoNum type="arabicPeriod"/>
            </a:pPr>
            <a:r>
              <a:rPr lang="tr-TR" sz="3600" dirty="0">
                <a:latin typeface="Century Gothic" panose="020B0502020202020204" pitchFamily="34" charset="0"/>
              </a:rPr>
              <a:t>Standart Hazırlayan</a:t>
            </a:r>
          </a:p>
          <a:p>
            <a:pPr marL="514350" indent="-514350" algn="ctr">
              <a:lnSpc>
                <a:spcPct val="150000"/>
              </a:lnSpc>
              <a:buFont typeface="+mj-lt"/>
              <a:buAutoNum type="arabicPeriod"/>
            </a:pPr>
            <a:r>
              <a:rPr lang="tr-TR" sz="3600" dirty="0">
                <a:latin typeface="Century Gothic" panose="020B0502020202020204" pitchFamily="34" charset="0"/>
              </a:rPr>
              <a:t>Standart Kontrol ve Gözlemi Yapan</a:t>
            </a:r>
          </a:p>
          <a:p>
            <a:pPr marL="514350" indent="-514350" algn="ctr">
              <a:lnSpc>
                <a:spcPct val="150000"/>
              </a:lnSpc>
              <a:buFont typeface="+mj-lt"/>
              <a:buAutoNum type="arabicPeriod"/>
            </a:pPr>
            <a:r>
              <a:rPr lang="tr-TR" sz="3600" dirty="0">
                <a:latin typeface="Century Gothic" panose="020B0502020202020204" pitchFamily="34" charset="0"/>
              </a:rPr>
              <a:t>Standartları Revize Eden</a:t>
            </a:r>
          </a:p>
        </p:txBody>
      </p:sp>
    </p:spTree>
    <p:extLst>
      <p:ext uri="{BB962C8B-B14F-4D97-AF65-F5344CB8AC3E}">
        <p14:creationId xmlns:p14="http://schemas.microsoft.com/office/powerpoint/2010/main" val="1402751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9352AF-D97B-D3F7-59FD-4A4326323B55}"/>
              </a:ext>
            </a:extLst>
          </p:cNvPr>
          <p:cNvSpPr>
            <a:spLocks noGrp="1"/>
          </p:cNvSpPr>
          <p:nvPr>
            <p:ph type="title"/>
          </p:nvPr>
        </p:nvSpPr>
        <p:spPr>
          <a:xfrm>
            <a:off x="0" y="0"/>
            <a:ext cx="12192000" cy="1325563"/>
          </a:xfrm>
        </p:spPr>
        <p:txBody>
          <a:bodyPr>
            <a:normAutofit/>
          </a:bodyPr>
          <a:lstStyle/>
          <a:p>
            <a:r>
              <a:rPr lang="tr-TR" sz="3600" b="1" dirty="0">
                <a:latin typeface="Century Gothic" panose="020B0502020202020204" pitchFamily="34" charset="0"/>
              </a:rPr>
              <a:t>ISO(International </a:t>
            </a:r>
            <a:r>
              <a:rPr lang="tr-TR" sz="3600" b="1" dirty="0" err="1">
                <a:latin typeface="Century Gothic" panose="020B0502020202020204" pitchFamily="34" charset="0"/>
              </a:rPr>
              <a:t>Organization</a:t>
            </a:r>
            <a:r>
              <a:rPr lang="tr-TR" sz="3600" b="1" dirty="0">
                <a:latin typeface="Century Gothic" panose="020B0502020202020204" pitchFamily="34" charset="0"/>
              </a:rPr>
              <a:t> for </a:t>
            </a:r>
            <a:r>
              <a:rPr lang="tr-TR" sz="3600" b="1" dirty="0" err="1">
                <a:latin typeface="Century Gothic" panose="020B0502020202020204" pitchFamily="34" charset="0"/>
              </a:rPr>
              <a:t>Standardization</a:t>
            </a:r>
            <a:r>
              <a:rPr lang="tr-TR" sz="3600" b="1" dirty="0">
                <a:latin typeface="Century Gothic" panose="020B0502020202020204" pitchFamily="34" charset="0"/>
              </a:rPr>
              <a:t>)</a:t>
            </a:r>
          </a:p>
        </p:txBody>
      </p:sp>
      <p:sp>
        <p:nvSpPr>
          <p:cNvPr id="3" name="İçerik Yer Tutucusu 2">
            <a:extLst>
              <a:ext uri="{FF2B5EF4-FFF2-40B4-BE49-F238E27FC236}">
                <a16:creationId xmlns:a16="http://schemas.microsoft.com/office/drawing/2014/main" id="{E2B68221-6A66-1B3E-1B7F-282583D09910}"/>
              </a:ext>
            </a:extLst>
          </p:cNvPr>
          <p:cNvSpPr>
            <a:spLocks noGrp="1"/>
          </p:cNvSpPr>
          <p:nvPr>
            <p:ph idx="1"/>
          </p:nvPr>
        </p:nvSpPr>
        <p:spPr>
          <a:xfrm>
            <a:off x="304800" y="1474786"/>
            <a:ext cx="11277600" cy="3186113"/>
          </a:xfrm>
        </p:spPr>
        <p:txBody>
          <a:bodyPr anchor="ctr">
            <a:normAutofit/>
          </a:bodyPr>
          <a:lstStyle/>
          <a:p>
            <a:pPr marL="549275" indent="-549275" algn="ctr">
              <a:lnSpc>
                <a:spcPct val="150000"/>
              </a:lnSpc>
              <a:buFont typeface="Wingdings" pitchFamily="2" charset="2"/>
              <a:buChar char="ü"/>
            </a:pPr>
            <a:r>
              <a:rPr lang="tr-TR" sz="4000" dirty="0">
                <a:latin typeface="Century Gothic" panose="020B0502020202020204" pitchFamily="34" charset="0"/>
              </a:rPr>
              <a:t>ISO 9001</a:t>
            </a:r>
          </a:p>
          <a:p>
            <a:pPr marL="549275" indent="-549275" algn="ctr">
              <a:lnSpc>
                <a:spcPct val="150000"/>
              </a:lnSpc>
              <a:buFont typeface="Wingdings" pitchFamily="2" charset="2"/>
              <a:buChar char="ü"/>
            </a:pPr>
            <a:r>
              <a:rPr lang="tr-TR" sz="4000" dirty="0">
                <a:latin typeface="Century Gothic" panose="020B0502020202020204" pitchFamily="34" charset="0"/>
              </a:rPr>
              <a:t>ISO 22000</a:t>
            </a:r>
          </a:p>
        </p:txBody>
      </p:sp>
    </p:spTree>
    <p:extLst>
      <p:ext uri="{BB962C8B-B14F-4D97-AF65-F5344CB8AC3E}">
        <p14:creationId xmlns:p14="http://schemas.microsoft.com/office/powerpoint/2010/main" val="784298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9352AF-D97B-D3F7-59FD-4A4326323B55}"/>
              </a:ext>
            </a:extLst>
          </p:cNvPr>
          <p:cNvSpPr>
            <a:spLocks noGrp="1"/>
          </p:cNvSpPr>
          <p:nvPr>
            <p:ph type="title"/>
          </p:nvPr>
        </p:nvSpPr>
        <p:spPr>
          <a:xfrm>
            <a:off x="286139" y="280307"/>
            <a:ext cx="9277350" cy="1325563"/>
          </a:xfrm>
        </p:spPr>
        <p:txBody>
          <a:bodyPr>
            <a:normAutofit/>
          </a:bodyPr>
          <a:lstStyle/>
          <a:p>
            <a:r>
              <a:rPr lang="tr-TR" sz="3600" b="1" dirty="0">
                <a:latin typeface="Century Gothic" panose="020B0502020202020204" pitchFamily="34" charset="0"/>
              </a:rPr>
              <a:t>ISO 9001</a:t>
            </a:r>
          </a:p>
        </p:txBody>
      </p:sp>
      <p:sp>
        <p:nvSpPr>
          <p:cNvPr id="3" name="İçerik Yer Tutucusu 2">
            <a:extLst>
              <a:ext uri="{FF2B5EF4-FFF2-40B4-BE49-F238E27FC236}">
                <a16:creationId xmlns:a16="http://schemas.microsoft.com/office/drawing/2014/main" id="{E2B68221-6A66-1B3E-1B7F-282583D09910}"/>
              </a:ext>
            </a:extLst>
          </p:cNvPr>
          <p:cNvSpPr>
            <a:spLocks noGrp="1"/>
          </p:cNvSpPr>
          <p:nvPr>
            <p:ph idx="1"/>
          </p:nvPr>
        </p:nvSpPr>
        <p:spPr>
          <a:xfrm>
            <a:off x="781050" y="1096962"/>
            <a:ext cx="10306050" cy="4960938"/>
          </a:xfrm>
        </p:spPr>
        <p:txBody>
          <a:bodyPr anchor="ctr">
            <a:normAutofit/>
          </a:bodyPr>
          <a:lstStyle/>
          <a:p>
            <a:pPr marL="508000" lvl="0" indent="-508000">
              <a:lnSpc>
                <a:spcPct val="150000"/>
              </a:lnSpc>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Kalite Yönetim Sistemi</a:t>
            </a:r>
          </a:p>
          <a:p>
            <a:pPr marL="508000" lvl="0" indent="-508000">
              <a:lnSpc>
                <a:spcPct val="150000"/>
              </a:lnSpc>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Yönetimin Sorumluluğu </a:t>
            </a:r>
          </a:p>
          <a:p>
            <a:pPr marL="508000" lvl="0" indent="-508000">
              <a:lnSpc>
                <a:spcPct val="150000"/>
              </a:lnSpc>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Kaynak Yönetimi </a:t>
            </a:r>
          </a:p>
          <a:p>
            <a:pPr marL="508000" lvl="0" indent="-508000">
              <a:lnSpc>
                <a:spcPct val="150000"/>
              </a:lnSpc>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Ürün Gerçekleştirme </a:t>
            </a:r>
          </a:p>
          <a:p>
            <a:pPr marL="508000" lvl="0" indent="-508000">
              <a:lnSpc>
                <a:spcPct val="150000"/>
              </a:lnSpc>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Ölçme, Analiz ve Gelişme (iyileştirme) şeklinde listelenir.</a:t>
            </a:r>
          </a:p>
        </p:txBody>
      </p:sp>
    </p:spTree>
    <p:extLst>
      <p:ext uri="{BB962C8B-B14F-4D97-AF65-F5344CB8AC3E}">
        <p14:creationId xmlns:p14="http://schemas.microsoft.com/office/powerpoint/2010/main" val="542556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9352AF-D97B-D3F7-59FD-4A4326323B55}"/>
              </a:ext>
            </a:extLst>
          </p:cNvPr>
          <p:cNvSpPr>
            <a:spLocks noGrp="1"/>
          </p:cNvSpPr>
          <p:nvPr>
            <p:ph type="title"/>
          </p:nvPr>
        </p:nvSpPr>
        <p:spPr>
          <a:xfrm>
            <a:off x="209550" y="-152400"/>
            <a:ext cx="9277350" cy="1325563"/>
          </a:xfrm>
        </p:spPr>
        <p:txBody>
          <a:bodyPr>
            <a:normAutofit/>
          </a:bodyPr>
          <a:lstStyle/>
          <a:p>
            <a:r>
              <a:rPr lang="tr-TR" sz="3600" b="1" dirty="0">
                <a:latin typeface="Century Gothic" panose="020B0502020202020204" pitchFamily="34" charset="0"/>
              </a:rPr>
              <a:t>ISO 9001 </a:t>
            </a:r>
          </a:p>
        </p:txBody>
      </p:sp>
      <p:sp>
        <p:nvSpPr>
          <p:cNvPr id="3" name="İçerik Yer Tutucusu 2">
            <a:extLst>
              <a:ext uri="{FF2B5EF4-FFF2-40B4-BE49-F238E27FC236}">
                <a16:creationId xmlns:a16="http://schemas.microsoft.com/office/drawing/2014/main" id="{E2B68221-6A66-1B3E-1B7F-282583D09910}"/>
              </a:ext>
            </a:extLst>
          </p:cNvPr>
          <p:cNvSpPr>
            <a:spLocks noGrp="1"/>
          </p:cNvSpPr>
          <p:nvPr>
            <p:ph idx="1"/>
          </p:nvPr>
        </p:nvSpPr>
        <p:spPr>
          <a:xfrm>
            <a:off x="628650" y="1009651"/>
            <a:ext cx="10363200" cy="5619750"/>
          </a:xfrm>
        </p:spPr>
        <p:txBody>
          <a:bodyPr anchor="t">
            <a:normAutofit fontScale="92500" lnSpcReduction="10000"/>
          </a:bodyPr>
          <a:lstStyle/>
          <a:p>
            <a:pPr marL="676275" indent="-676275">
              <a:lnSpc>
                <a:spcPct val="150000"/>
              </a:lnSpc>
              <a:spcAft>
                <a:spcPts val="800"/>
              </a:spcAft>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ISO9001 Kalite Yönetim Belgesi kurumlara pazar avantajı sağlarken, kurumda sürekli iyileştirme disiplini yerleştirir. </a:t>
            </a:r>
          </a:p>
          <a:p>
            <a:pPr marL="676275" indent="-676275">
              <a:lnSpc>
                <a:spcPct val="150000"/>
              </a:lnSpc>
              <a:spcAft>
                <a:spcPts val="800"/>
              </a:spcAft>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Çok sayıda müşteri tarafından talep edilir.</a:t>
            </a:r>
          </a:p>
          <a:p>
            <a:pPr marL="676275" indent="-676275">
              <a:lnSpc>
                <a:spcPct val="150000"/>
              </a:lnSpc>
              <a:spcAft>
                <a:spcPts val="800"/>
              </a:spcAft>
              <a:buFont typeface="Wingdings" pitchFamily="2" charset="2"/>
              <a:buChar char="ü"/>
            </a:pPr>
            <a:r>
              <a:rPr lang="tr-TR" dirty="0">
                <a:latin typeface="Century Gothic" panose="020B0502020202020204" pitchFamily="34" charset="0"/>
                <a:ea typeface="Calibri" panose="020F0502020204030204" pitchFamily="34" charset="0"/>
                <a:cs typeface="Times New Roman" panose="02020603050405020304" pitchFamily="18" charset="0"/>
              </a:rPr>
              <a:t>K</a:t>
            </a:r>
            <a:r>
              <a:rPr lang="tr-TR" dirty="0">
                <a:effectLst/>
                <a:latin typeface="Century Gothic" panose="020B0502020202020204" pitchFamily="34" charset="0"/>
                <a:ea typeface="Calibri" panose="020F0502020204030204" pitchFamily="34" charset="0"/>
                <a:cs typeface="Times New Roman" panose="02020603050405020304" pitchFamily="18" charset="0"/>
              </a:rPr>
              <a:t>ısa vadelidir.</a:t>
            </a:r>
          </a:p>
          <a:p>
            <a:pPr marL="676275" indent="-676275">
              <a:lnSpc>
                <a:spcPct val="150000"/>
              </a:lnSpc>
              <a:spcAft>
                <a:spcPts val="800"/>
              </a:spcAft>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ISO9001 Kalite Yönetim Belgesi’ne sahip bir kuruluşta her problem bir iyileştirme fırsatı olarak algılanır. Problemin bir daha tekrarlanmamasını sağlamak, çözümden daha büyük önem taşır. </a:t>
            </a:r>
          </a:p>
          <a:p>
            <a:pPr marL="320675" lvl="0" indent="-320675">
              <a:lnSpc>
                <a:spcPct val="150000"/>
              </a:lnSpc>
              <a:buFont typeface="Wingdings" pitchFamily="2" charset="2"/>
              <a:buChar char="ü"/>
            </a:pPr>
            <a:endParaRPr lang="tr-TR"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9222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9352AF-D97B-D3F7-59FD-4A4326323B55}"/>
              </a:ext>
            </a:extLst>
          </p:cNvPr>
          <p:cNvSpPr>
            <a:spLocks noGrp="1"/>
          </p:cNvSpPr>
          <p:nvPr>
            <p:ph type="title"/>
          </p:nvPr>
        </p:nvSpPr>
        <p:spPr>
          <a:xfrm>
            <a:off x="304800" y="19050"/>
            <a:ext cx="9277350" cy="1325563"/>
          </a:xfrm>
        </p:spPr>
        <p:txBody>
          <a:bodyPr>
            <a:normAutofit/>
          </a:bodyPr>
          <a:lstStyle/>
          <a:p>
            <a:r>
              <a:rPr lang="tr-TR" sz="3600" b="1" dirty="0">
                <a:latin typeface="Century Gothic" panose="020B0502020202020204" pitchFamily="34" charset="0"/>
              </a:rPr>
              <a:t>ISO 9001</a:t>
            </a:r>
          </a:p>
        </p:txBody>
      </p:sp>
      <p:sp>
        <p:nvSpPr>
          <p:cNvPr id="3" name="İçerik Yer Tutucusu 2">
            <a:extLst>
              <a:ext uri="{FF2B5EF4-FFF2-40B4-BE49-F238E27FC236}">
                <a16:creationId xmlns:a16="http://schemas.microsoft.com/office/drawing/2014/main" id="{E2B68221-6A66-1B3E-1B7F-282583D09910}"/>
              </a:ext>
            </a:extLst>
          </p:cNvPr>
          <p:cNvSpPr>
            <a:spLocks noGrp="1"/>
          </p:cNvSpPr>
          <p:nvPr>
            <p:ph idx="1"/>
          </p:nvPr>
        </p:nvSpPr>
        <p:spPr>
          <a:xfrm>
            <a:off x="552449" y="1104900"/>
            <a:ext cx="5680400" cy="5734050"/>
          </a:xfrm>
        </p:spPr>
        <p:txBody>
          <a:bodyPr anchor="t">
            <a:normAutofit fontScale="92500"/>
          </a:bodyPr>
          <a:lstStyle/>
          <a:p>
            <a:pPr marL="358775" indent="-358775">
              <a:lnSpc>
                <a:spcPct val="150000"/>
              </a:lnSpc>
              <a:spcAft>
                <a:spcPts val="800"/>
              </a:spcAft>
              <a:buFont typeface="Wingdings" pitchFamily="2" charset="2"/>
              <a:buChar char="ü"/>
            </a:pPr>
            <a:r>
              <a:rPr lang="tr-TR" dirty="0">
                <a:latin typeface="Century Gothic" panose="020B0502020202020204" pitchFamily="34" charset="0"/>
                <a:ea typeface="Calibri" panose="020F0502020204030204" pitchFamily="34" charset="0"/>
                <a:cs typeface="Times New Roman" panose="02020603050405020304" pitchFamily="18" charset="0"/>
              </a:rPr>
              <a:t>K</a:t>
            </a:r>
            <a:r>
              <a:rPr lang="tr-TR" dirty="0">
                <a:effectLst/>
                <a:latin typeface="Century Gothic" panose="020B0502020202020204" pitchFamily="34" charset="0"/>
                <a:ea typeface="Calibri" panose="020F0502020204030204" pitchFamily="34" charset="0"/>
                <a:cs typeface="Times New Roman" panose="02020603050405020304" pitchFamily="18" charset="0"/>
              </a:rPr>
              <a:t>uruluşun imajının güçlenmesi, </a:t>
            </a:r>
          </a:p>
          <a:p>
            <a:pPr marL="358775" indent="-358775">
              <a:lnSpc>
                <a:spcPct val="150000"/>
              </a:lnSpc>
              <a:spcAft>
                <a:spcPts val="800"/>
              </a:spcAft>
              <a:buFont typeface="Wingdings" pitchFamily="2" charset="2"/>
              <a:buChar char="ü"/>
            </a:pPr>
            <a:r>
              <a:rPr lang="tr-TR" dirty="0">
                <a:latin typeface="Century Gothic" panose="020B0502020202020204" pitchFamily="34" charset="0"/>
                <a:ea typeface="Calibri" panose="020F0502020204030204" pitchFamily="34" charset="0"/>
                <a:cs typeface="Times New Roman" panose="02020603050405020304" pitchFamily="18" charset="0"/>
              </a:rPr>
              <a:t>M</a:t>
            </a:r>
            <a:r>
              <a:rPr lang="tr-TR" dirty="0">
                <a:effectLst/>
                <a:latin typeface="Century Gothic" panose="020B0502020202020204" pitchFamily="34" charset="0"/>
                <a:ea typeface="Calibri" panose="020F0502020204030204" pitchFamily="34" charset="0"/>
                <a:cs typeface="Times New Roman" panose="02020603050405020304" pitchFamily="18" charset="0"/>
              </a:rPr>
              <a:t>üşteri memnuniyeti, </a:t>
            </a:r>
          </a:p>
          <a:p>
            <a:pPr marL="358775" indent="-358775">
              <a:lnSpc>
                <a:spcPct val="150000"/>
              </a:lnSpc>
              <a:spcAft>
                <a:spcPts val="800"/>
              </a:spcAft>
              <a:buFont typeface="Wingdings" pitchFamily="2" charset="2"/>
              <a:buChar char="ü"/>
            </a:pPr>
            <a:r>
              <a:rPr lang="tr-TR" dirty="0">
                <a:latin typeface="Century Gothic" panose="020B0502020202020204" pitchFamily="34" charset="0"/>
                <a:ea typeface="Calibri" panose="020F0502020204030204" pitchFamily="34" charset="0"/>
                <a:cs typeface="Times New Roman" panose="02020603050405020304" pitchFamily="18" charset="0"/>
              </a:rPr>
              <a:t>M</a:t>
            </a:r>
            <a:r>
              <a:rPr lang="tr-TR" dirty="0">
                <a:effectLst/>
                <a:latin typeface="Century Gothic" panose="020B0502020202020204" pitchFamily="34" charset="0"/>
                <a:ea typeface="Calibri" panose="020F0502020204030204" pitchFamily="34" charset="0"/>
                <a:cs typeface="Times New Roman" panose="02020603050405020304" pitchFamily="18" charset="0"/>
              </a:rPr>
              <a:t>üşteri artışı, </a:t>
            </a:r>
          </a:p>
          <a:p>
            <a:pPr marL="358775" indent="-358775">
              <a:lnSpc>
                <a:spcPct val="150000"/>
              </a:lnSpc>
              <a:spcAft>
                <a:spcPts val="800"/>
              </a:spcAft>
              <a:buFont typeface="Wingdings" pitchFamily="2" charset="2"/>
              <a:buChar char="ü"/>
            </a:pPr>
            <a:r>
              <a:rPr lang="tr-TR" dirty="0">
                <a:latin typeface="Century Gothic" panose="020B0502020202020204" pitchFamily="34" charset="0"/>
                <a:ea typeface="Calibri" panose="020F0502020204030204" pitchFamily="34" charset="0"/>
                <a:cs typeface="Times New Roman" panose="02020603050405020304" pitchFamily="18" charset="0"/>
              </a:rPr>
              <a:t>R</a:t>
            </a:r>
            <a:r>
              <a:rPr lang="tr-TR" dirty="0">
                <a:effectLst/>
                <a:latin typeface="Century Gothic" panose="020B0502020202020204" pitchFamily="34" charset="0"/>
                <a:ea typeface="Calibri" panose="020F0502020204030204" pitchFamily="34" charset="0"/>
                <a:cs typeface="Times New Roman" panose="02020603050405020304" pitchFamily="18" charset="0"/>
              </a:rPr>
              <a:t>ekabet gücünün artması, </a:t>
            </a:r>
          </a:p>
          <a:p>
            <a:pPr marL="358775" indent="-358775">
              <a:lnSpc>
                <a:spcPct val="150000"/>
              </a:lnSpc>
              <a:spcAft>
                <a:spcPts val="800"/>
              </a:spcAft>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Daha iyi tedarikçi ilişkileri</a:t>
            </a:r>
          </a:p>
          <a:p>
            <a:pPr marL="358775" indent="-358775">
              <a:lnSpc>
                <a:spcPct val="150000"/>
              </a:lnSpc>
              <a:spcAft>
                <a:spcPts val="800"/>
              </a:spcAft>
              <a:buFont typeface="Wingdings" pitchFamily="2" charset="2"/>
              <a:buChar char="ü"/>
            </a:pPr>
            <a:r>
              <a:rPr lang="tr-TR" dirty="0">
                <a:latin typeface="Century Gothic" panose="020B0502020202020204" pitchFamily="34" charset="0"/>
                <a:ea typeface="Calibri" panose="020F0502020204030204" pitchFamily="34" charset="0"/>
                <a:cs typeface="Times New Roman" panose="02020603050405020304" pitchFamily="18" charset="0"/>
              </a:rPr>
              <a:t>Y</a:t>
            </a:r>
            <a:r>
              <a:rPr lang="tr-TR" dirty="0">
                <a:effectLst/>
                <a:latin typeface="Century Gothic" panose="020B0502020202020204" pitchFamily="34" charset="0"/>
                <a:ea typeface="Calibri" panose="020F0502020204030204" pitchFamily="34" charset="0"/>
                <a:cs typeface="Times New Roman" panose="02020603050405020304" pitchFamily="18" charset="0"/>
              </a:rPr>
              <a:t>önetimin etkinliği, </a:t>
            </a:r>
          </a:p>
          <a:p>
            <a:pPr marL="358775" indent="-358775">
              <a:lnSpc>
                <a:spcPct val="150000"/>
              </a:lnSpc>
              <a:spcAft>
                <a:spcPts val="800"/>
              </a:spcAft>
              <a:buFont typeface="Wingdings" pitchFamily="2" charset="2"/>
              <a:buChar char="ü"/>
            </a:pPr>
            <a:r>
              <a:rPr lang="tr-TR" dirty="0">
                <a:effectLst/>
                <a:latin typeface="Century Gothic" panose="020B0502020202020204" pitchFamily="34" charset="0"/>
                <a:ea typeface="Calibri" panose="020F0502020204030204" pitchFamily="34" charset="0"/>
                <a:cs typeface="Times New Roman" panose="02020603050405020304" pitchFamily="18" charset="0"/>
              </a:rPr>
              <a:t>Olumlu kültürel değişim, </a:t>
            </a:r>
          </a:p>
        </p:txBody>
      </p:sp>
      <p:sp>
        <p:nvSpPr>
          <p:cNvPr id="4" name="İçerik Yer Tutucusu 2">
            <a:extLst>
              <a:ext uri="{FF2B5EF4-FFF2-40B4-BE49-F238E27FC236}">
                <a16:creationId xmlns:a16="http://schemas.microsoft.com/office/drawing/2014/main" id="{5CCD7E73-178F-0F24-1658-BC331CC637D6}"/>
              </a:ext>
            </a:extLst>
          </p:cNvPr>
          <p:cNvSpPr txBox="1">
            <a:spLocks/>
          </p:cNvSpPr>
          <p:nvPr/>
        </p:nvSpPr>
        <p:spPr>
          <a:xfrm>
            <a:off x="6477000" y="1125116"/>
            <a:ext cx="5410200" cy="5734050"/>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58775" indent="-358775">
              <a:lnSpc>
                <a:spcPct val="150000"/>
              </a:lnSpc>
              <a:spcAft>
                <a:spcPts val="800"/>
              </a:spcAft>
              <a:buFont typeface="Wingdings" pitchFamily="2" charset="2"/>
              <a:buChar char="ü"/>
            </a:pPr>
            <a:r>
              <a:rPr lang="tr-TR" dirty="0">
                <a:latin typeface="Century Gothic" panose="020B0502020202020204" pitchFamily="34" charset="0"/>
                <a:ea typeface="Calibri" panose="020F0502020204030204" pitchFamily="34" charset="0"/>
                <a:cs typeface="Times New Roman" panose="02020603050405020304" pitchFamily="18" charset="0"/>
              </a:rPr>
              <a:t>Kalite bilincinin oluşması, </a:t>
            </a:r>
          </a:p>
          <a:p>
            <a:pPr marL="358775" indent="-358775">
              <a:lnSpc>
                <a:spcPct val="150000"/>
              </a:lnSpc>
              <a:spcAft>
                <a:spcPts val="800"/>
              </a:spcAft>
              <a:buFont typeface="Wingdings" pitchFamily="2" charset="2"/>
              <a:buChar char="ü"/>
            </a:pPr>
            <a:r>
              <a:rPr lang="tr-TR" dirty="0">
                <a:latin typeface="Century Gothic" panose="020B0502020202020204" pitchFamily="34" charset="0"/>
                <a:ea typeface="Calibri" panose="020F0502020204030204" pitchFamily="34" charset="0"/>
                <a:cs typeface="Times New Roman" panose="02020603050405020304" pitchFamily="18" charset="0"/>
              </a:rPr>
              <a:t>Daha iyi bir dokümantasyon, </a:t>
            </a:r>
          </a:p>
          <a:p>
            <a:pPr marL="358775" indent="-358775">
              <a:lnSpc>
                <a:spcPct val="150000"/>
              </a:lnSpc>
              <a:spcAft>
                <a:spcPts val="800"/>
              </a:spcAft>
              <a:buFont typeface="Wingdings" pitchFamily="2" charset="2"/>
              <a:buChar char="ü"/>
            </a:pPr>
            <a:r>
              <a:rPr lang="tr-TR" dirty="0">
                <a:latin typeface="Century Gothic" panose="020B0502020202020204" pitchFamily="34" charset="0"/>
                <a:ea typeface="Calibri" panose="020F0502020204030204" pitchFamily="34" charset="0"/>
                <a:cs typeface="Times New Roman" panose="02020603050405020304" pitchFamily="18" charset="0"/>
              </a:rPr>
              <a:t>Sistematikleşmek, </a:t>
            </a:r>
          </a:p>
          <a:p>
            <a:pPr marL="358775" indent="-358775">
              <a:lnSpc>
                <a:spcPct val="150000"/>
              </a:lnSpc>
              <a:spcAft>
                <a:spcPts val="800"/>
              </a:spcAft>
              <a:buFont typeface="Wingdings" pitchFamily="2" charset="2"/>
              <a:buChar char="ü"/>
            </a:pPr>
            <a:r>
              <a:rPr lang="tr-TR" dirty="0">
                <a:latin typeface="Century Gothic" panose="020B0502020202020204" pitchFamily="34" charset="0"/>
                <a:ea typeface="Calibri" panose="020F0502020204030204" pitchFamily="34" charset="0"/>
                <a:cs typeface="Times New Roman" panose="02020603050405020304" pitchFamily="18" charset="0"/>
              </a:rPr>
              <a:t>Standardizasyon ve tutarlılık, </a:t>
            </a:r>
          </a:p>
          <a:p>
            <a:pPr marL="358775" indent="-358775">
              <a:lnSpc>
                <a:spcPct val="150000"/>
              </a:lnSpc>
              <a:spcAft>
                <a:spcPts val="800"/>
              </a:spcAft>
              <a:buFont typeface="Wingdings" pitchFamily="2" charset="2"/>
              <a:buChar char="ü"/>
            </a:pPr>
            <a:r>
              <a:rPr lang="tr-TR" dirty="0">
                <a:latin typeface="Century Gothic" panose="020B0502020202020204" pitchFamily="34" charset="0"/>
                <a:ea typeface="Calibri" panose="020F0502020204030204" pitchFamily="34" charset="0"/>
                <a:cs typeface="Times New Roman" panose="02020603050405020304" pitchFamily="18" charset="0"/>
              </a:rPr>
              <a:t>Etkinlik ve üretkenlik artışı, </a:t>
            </a:r>
          </a:p>
          <a:p>
            <a:pPr marL="358775" indent="-358775">
              <a:lnSpc>
                <a:spcPct val="150000"/>
              </a:lnSpc>
              <a:spcAft>
                <a:spcPts val="800"/>
              </a:spcAft>
              <a:buFont typeface="Wingdings" pitchFamily="2" charset="2"/>
              <a:buChar char="ü"/>
            </a:pPr>
            <a:r>
              <a:rPr lang="tr-TR" dirty="0">
                <a:latin typeface="Century Gothic" panose="020B0502020202020204" pitchFamily="34" charset="0"/>
                <a:ea typeface="Calibri" panose="020F0502020204030204" pitchFamily="34" charset="0"/>
                <a:cs typeface="Times New Roman" panose="02020603050405020304" pitchFamily="18" charset="0"/>
              </a:rPr>
              <a:t>Maliyetlerin azaltılması, </a:t>
            </a:r>
          </a:p>
          <a:p>
            <a:pPr marL="358775" indent="-358775">
              <a:lnSpc>
                <a:spcPct val="150000"/>
              </a:lnSpc>
              <a:spcAft>
                <a:spcPts val="800"/>
              </a:spcAft>
              <a:buFont typeface="Wingdings" pitchFamily="2" charset="2"/>
              <a:buChar char="ü"/>
            </a:pPr>
            <a:r>
              <a:rPr lang="tr-TR" dirty="0">
                <a:latin typeface="Century Gothic" panose="020B0502020202020204" pitchFamily="34" charset="0"/>
                <a:ea typeface="Calibri" panose="020F0502020204030204" pitchFamily="34" charset="0"/>
                <a:cs typeface="Times New Roman" panose="02020603050405020304" pitchFamily="18" charset="0"/>
              </a:rPr>
              <a:t>Kurumsallaşma.</a:t>
            </a:r>
          </a:p>
        </p:txBody>
      </p:sp>
    </p:spTree>
    <p:extLst>
      <p:ext uri="{BB962C8B-B14F-4D97-AF65-F5344CB8AC3E}">
        <p14:creationId xmlns:p14="http://schemas.microsoft.com/office/powerpoint/2010/main" val="363465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9352AF-D97B-D3F7-59FD-4A4326323B55}"/>
              </a:ext>
            </a:extLst>
          </p:cNvPr>
          <p:cNvSpPr>
            <a:spLocks noGrp="1"/>
          </p:cNvSpPr>
          <p:nvPr>
            <p:ph type="title"/>
          </p:nvPr>
        </p:nvSpPr>
        <p:spPr>
          <a:xfrm>
            <a:off x="209550" y="-152400"/>
            <a:ext cx="9277350" cy="1325563"/>
          </a:xfrm>
        </p:spPr>
        <p:txBody>
          <a:bodyPr>
            <a:normAutofit/>
          </a:bodyPr>
          <a:lstStyle/>
          <a:p>
            <a:r>
              <a:rPr lang="tr-TR" sz="3600" b="1" dirty="0">
                <a:latin typeface="Century Gothic" panose="020B0502020202020204" pitchFamily="34" charset="0"/>
              </a:rPr>
              <a:t>ISO 22000</a:t>
            </a:r>
          </a:p>
        </p:txBody>
      </p:sp>
      <p:sp>
        <p:nvSpPr>
          <p:cNvPr id="3" name="İçerik Yer Tutucusu 2">
            <a:extLst>
              <a:ext uri="{FF2B5EF4-FFF2-40B4-BE49-F238E27FC236}">
                <a16:creationId xmlns:a16="http://schemas.microsoft.com/office/drawing/2014/main" id="{E2B68221-6A66-1B3E-1B7F-282583D09910}"/>
              </a:ext>
            </a:extLst>
          </p:cNvPr>
          <p:cNvSpPr>
            <a:spLocks noGrp="1"/>
          </p:cNvSpPr>
          <p:nvPr>
            <p:ph idx="1"/>
          </p:nvPr>
        </p:nvSpPr>
        <p:spPr>
          <a:xfrm>
            <a:off x="628650" y="1009651"/>
            <a:ext cx="10363200" cy="5619750"/>
          </a:xfrm>
        </p:spPr>
        <p:txBody>
          <a:bodyPr anchor="t">
            <a:normAutofit/>
          </a:bodyPr>
          <a:lstStyle/>
          <a:p>
            <a:pPr marL="676275" indent="-676275">
              <a:lnSpc>
                <a:spcPct val="160000"/>
              </a:lnSpc>
              <a:spcAft>
                <a:spcPts val="800"/>
              </a:spcAft>
              <a:buFont typeface="Wingdings" pitchFamily="2" charset="2"/>
              <a:buChar char="ü"/>
            </a:pPr>
            <a:r>
              <a:rPr lang="tr-TR" dirty="0">
                <a:latin typeface="Century Gothic" panose="020B0502020202020204" pitchFamily="34" charset="0"/>
                <a:ea typeface="Calibri" panose="020F0502020204030204" pitchFamily="34" charset="0"/>
                <a:cs typeface="Times New Roman" panose="02020603050405020304" pitchFamily="18" charset="0"/>
              </a:rPr>
              <a:t>Gıda güvenliği politikasının ve ilgili amaçların yazılı hale getirilmiş ifadeleri. </a:t>
            </a:r>
          </a:p>
          <a:p>
            <a:pPr marL="676275" indent="-676275">
              <a:lnSpc>
                <a:spcPct val="160000"/>
              </a:lnSpc>
              <a:spcAft>
                <a:spcPts val="800"/>
              </a:spcAft>
              <a:buFont typeface="Wingdings" pitchFamily="2" charset="2"/>
              <a:buChar char="ü"/>
            </a:pPr>
            <a:r>
              <a:rPr lang="tr-TR" dirty="0">
                <a:latin typeface="Century Gothic" panose="020B0502020202020204" pitchFamily="34" charset="0"/>
                <a:ea typeface="Calibri" panose="020F0502020204030204" pitchFamily="34" charset="0"/>
                <a:cs typeface="Times New Roman" panose="02020603050405020304" pitchFamily="18" charset="0"/>
              </a:rPr>
              <a:t>Bu uluslar arası standart gereği olan prosedürler ve kayıtların dokümantasyonu. </a:t>
            </a:r>
          </a:p>
          <a:p>
            <a:pPr marL="676275" indent="-676275">
              <a:lnSpc>
                <a:spcPct val="160000"/>
              </a:lnSpc>
              <a:spcAft>
                <a:spcPts val="800"/>
              </a:spcAft>
              <a:buFont typeface="Wingdings" pitchFamily="2" charset="2"/>
              <a:buChar char="ü"/>
            </a:pPr>
            <a:r>
              <a:rPr lang="tr-TR" dirty="0">
                <a:latin typeface="Century Gothic" panose="020B0502020202020204" pitchFamily="34" charset="0"/>
                <a:ea typeface="Calibri" panose="020F0502020204030204" pitchFamily="34" charset="0"/>
                <a:cs typeface="Times New Roman" panose="02020603050405020304" pitchFamily="18" charset="0"/>
              </a:rPr>
              <a:t>Kuruluşun gıda güvenliği yönetim sisteminin etkin bir gelişim, uygulama ve güncellemesini kanıtlamak için ihtiyaç duyduğu dokümanlar. </a:t>
            </a:r>
          </a:p>
          <a:p>
            <a:pPr marL="676275" indent="-676275">
              <a:lnSpc>
                <a:spcPct val="150000"/>
              </a:lnSpc>
              <a:spcAft>
                <a:spcPts val="800"/>
              </a:spcAft>
              <a:buFont typeface="Wingdings" pitchFamily="2" charset="2"/>
              <a:buChar char="ü"/>
            </a:pPr>
            <a:endParaRPr lang="tr-TR" dirty="0">
              <a:effectLst/>
              <a:latin typeface="Century Gothic" panose="020B0502020202020204" pitchFamily="34" charset="0"/>
              <a:ea typeface="Calibri" panose="020F0502020204030204" pitchFamily="34" charset="0"/>
              <a:cs typeface="Times New Roman" panose="02020603050405020304" pitchFamily="18" charset="0"/>
            </a:endParaRPr>
          </a:p>
          <a:p>
            <a:pPr marL="320675" lvl="0" indent="-320675">
              <a:lnSpc>
                <a:spcPct val="150000"/>
              </a:lnSpc>
              <a:buFont typeface="Wingdings" pitchFamily="2" charset="2"/>
              <a:buChar char="ü"/>
            </a:pPr>
            <a:endParaRPr lang="tr-TR"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0692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9352AF-D97B-D3F7-59FD-4A4326323B55}"/>
              </a:ext>
            </a:extLst>
          </p:cNvPr>
          <p:cNvSpPr>
            <a:spLocks noGrp="1"/>
          </p:cNvSpPr>
          <p:nvPr>
            <p:ph type="title"/>
          </p:nvPr>
        </p:nvSpPr>
        <p:spPr>
          <a:xfrm>
            <a:off x="209550" y="-152400"/>
            <a:ext cx="9277350" cy="1325563"/>
          </a:xfrm>
        </p:spPr>
        <p:txBody>
          <a:bodyPr>
            <a:normAutofit/>
          </a:bodyPr>
          <a:lstStyle/>
          <a:p>
            <a:r>
              <a:rPr lang="tr-TR" sz="3600" b="1" dirty="0">
                <a:latin typeface="Century Gothic" panose="020B0502020202020204" pitchFamily="34" charset="0"/>
              </a:rPr>
              <a:t>ISO 22000</a:t>
            </a:r>
          </a:p>
        </p:txBody>
      </p:sp>
      <p:sp>
        <p:nvSpPr>
          <p:cNvPr id="3" name="İçerik Yer Tutucusu 2">
            <a:extLst>
              <a:ext uri="{FF2B5EF4-FFF2-40B4-BE49-F238E27FC236}">
                <a16:creationId xmlns:a16="http://schemas.microsoft.com/office/drawing/2014/main" id="{E2B68221-6A66-1B3E-1B7F-282583D09910}"/>
              </a:ext>
            </a:extLst>
          </p:cNvPr>
          <p:cNvSpPr>
            <a:spLocks noGrp="1"/>
          </p:cNvSpPr>
          <p:nvPr>
            <p:ph idx="1"/>
          </p:nvPr>
        </p:nvSpPr>
        <p:spPr>
          <a:xfrm>
            <a:off x="628650" y="1009651"/>
            <a:ext cx="11147038" cy="5619750"/>
          </a:xfrm>
        </p:spPr>
        <p:txBody>
          <a:bodyPr anchor="t">
            <a:normAutofit/>
          </a:bodyPr>
          <a:lstStyle/>
          <a:p>
            <a:pPr marL="514350" indent="-514350">
              <a:lnSpc>
                <a:spcPct val="160000"/>
              </a:lnSpc>
              <a:spcAft>
                <a:spcPts val="800"/>
              </a:spcAft>
              <a:buFont typeface="+mj-lt"/>
              <a:buAutoNum type="arabicPeriod"/>
            </a:pPr>
            <a:r>
              <a:rPr lang="tr-TR" sz="2700" dirty="0">
                <a:latin typeface="Century Gothic" panose="020B0502020202020204" pitchFamily="34" charset="0"/>
                <a:ea typeface="Calibri" panose="020F0502020204030204" pitchFamily="34" charset="0"/>
                <a:cs typeface="Times New Roman" panose="02020603050405020304" pitchFamily="18" charset="0"/>
              </a:rPr>
              <a:t>Politika,</a:t>
            </a:r>
          </a:p>
          <a:p>
            <a:pPr marL="514350" indent="-514350">
              <a:lnSpc>
                <a:spcPct val="160000"/>
              </a:lnSpc>
              <a:spcAft>
                <a:spcPts val="800"/>
              </a:spcAft>
              <a:buFont typeface="+mj-lt"/>
              <a:buAutoNum type="arabicPeriod"/>
            </a:pPr>
            <a:r>
              <a:rPr lang="tr-TR" sz="2700" dirty="0">
                <a:latin typeface="Century Gothic" panose="020B0502020202020204" pitchFamily="34" charset="0"/>
                <a:ea typeface="Calibri" panose="020F0502020204030204" pitchFamily="34" charset="0"/>
                <a:cs typeface="Times New Roman" panose="02020603050405020304" pitchFamily="18" charset="0"/>
              </a:rPr>
              <a:t>Doküman yönetimi prosedürü, </a:t>
            </a:r>
          </a:p>
          <a:p>
            <a:pPr marL="514350" indent="-514350">
              <a:lnSpc>
                <a:spcPct val="160000"/>
              </a:lnSpc>
              <a:spcAft>
                <a:spcPts val="800"/>
              </a:spcAft>
              <a:buFont typeface="+mj-lt"/>
              <a:buAutoNum type="arabicPeriod"/>
            </a:pPr>
            <a:r>
              <a:rPr lang="tr-TR" sz="2700" dirty="0">
                <a:latin typeface="Century Gothic" panose="020B0502020202020204" pitchFamily="34" charset="0"/>
                <a:ea typeface="Calibri" panose="020F0502020204030204" pitchFamily="34" charset="0"/>
                <a:cs typeface="Times New Roman" panose="02020603050405020304" pitchFamily="18" charset="0"/>
              </a:rPr>
              <a:t>Kayıtların yönetimi prosedürü,</a:t>
            </a:r>
          </a:p>
          <a:p>
            <a:pPr marL="514350" indent="-514350">
              <a:lnSpc>
                <a:spcPct val="160000"/>
              </a:lnSpc>
              <a:spcAft>
                <a:spcPts val="800"/>
              </a:spcAft>
              <a:buFont typeface="+mj-lt"/>
              <a:buAutoNum type="arabicPeriod"/>
            </a:pPr>
            <a:r>
              <a:rPr lang="tr-TR" sz="2700" dirty="0">
                <a:latin typeface="Century Gothic" panose="020B0502020202020204" pitchFamily="34" charset="0"/>
                <a:ea typeface="Calibri" panose="020F0502020204030204" pitchFamily="34" charset="0"/>
                <a:cs typeface="Times New Roman" panose="02020603050405020304" pitchFamily="18" charset="0"/>
              </a:rPr>
              <a:t>Ön koşul programları ile ilgili dokümantasyon, </a:t>
            </a:r>
          </a:p>
          <a:p>
            <a:pPr marL="514350" indent="-514350">
              <a:lnSpc>
                <a:spcPct val="160000"/>
              </a:lnSpc>
              <a:spcAft>
                <a:spcPts val="800"/>
              </a:spcAft>
              <a:buFont typeface="+mj-lt"/>
              <a:buAutoNum type="arabicPeriod"/>
            </a:pPr>
            <a:r>
              <a:rPr lang="tr-TR" sz="2700" dirty="0">
                <a:latin typeface="Century Gothic" panose="020B0502020202020204" pitchFamily="34" charset="0"/>
                <a:ea typeface="Calibri" panose="020F0502020204030204" pitchFamily="34" charset="0"/>
                <a:cs typeface="Times New Roman" panose="02020603050405020304" pitchFamily="18" charset="0"/>
              </a:rPr>
              <a:t>Hammadde ve ürün kontak materyal tanımları,</a:t>
            </a:r>
          </a:p>
          <a:p>
            <a:pPr marL="514350" indent="-514350">
              <a:lnSpc>
                <a:spcPct val="160000"/>
              </a:lnSpc>
              <a:spcAft>
                <a:spcPts val="800"/>
              </a:spcAft>
              <a:buFont typeface="+mj-lt"/>
              <a:buAutoNum type="arabicPeriod"/>
            </a:pPr>
            <a:r>
              <a:rPr lang="tr-TR" sz="2700" dirty="0">
                <a:latin typeface="Century Gothic" panose="020B0502020202020204" pitchFamily="34" charset="0"/>
                <a:ea typeface="Calibri" panose="020F0502020204030204" pitchFamily="34" charset="0"/>
                <a:cs typeface="Times New Roman" panose="02020603050405020304" pitchFamily="18" charset="0"/>
              </a:rPr>
              <a:t>Nihai ürün tanımları,</a:t>
            </a:r>
          </a:p>
          <a:p>
            <a:pPr marL="0" lvl="0" indent="0">
              <a:lnSpc>
                <a:spcPct val="150000"/>
              </a:lnSpc>
              <a:buNone/>
            </a:pPr>
            <a:endParaRPr lang="tr-TR"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7496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9352AF-D97B-D3F7-59FD-4A4326323B55}"/>
              </a:ext>
            </a:extLst>
          </p:cNvPr>
          <p:cNvSpPr>
            <a:spLocks noGrp="1"/>
          </p:cNvSpPr>
          <p:nvPr>
            <p:ph type="title"/>
          </p:nvPr>
        </p:nvSpPr>
        <p:spPr>
          <a:xfrm>
            <a:off x="209550" y="-152400"/>
            <a:ext cx="9277350" cy="1325563"/>
          </a:xfrm>
        </p:spPr>
        <p:txBody>
          <a:bodyPr>
            <a:normAutofit/>
          </a:bodyPr>
          <a:lstStyle/>
          <a:p>
            <a:r>
              <a:rPr lang="tr-TR" sz="3600" b="1" dirty="0">
                <a:latin typeface="Century Gothic" panose="020B0502020202020204" pitchFamily="34" charset="0"/>
              </a:rPr>
              <a:t>ISO 22000</a:t>
            </a:r>
          </a:p>
        </p:txBody>
      </p:sp>
      <p:sp>
        <p:nvSpPr>
          <p:cNvPr id="3" name="İçerik Yer Tutucusu 2">
            <a:extLst>
              <a:ext uri="{FF2B5EF4-FFF2-40B4-BE49-F238E27FC236}">
                <a16:creationId xmlns:a16="http://schemas.microsoft.com/office/drawing/2014/main" id="{E2B68221-6A66-1B3E-1B7F-282583D09910}"/>
              </a:ext>
            </a:extLst>
          </p:cNvPr>
          <p:cNvSpPr>
            <a:spLocks noGrp="1"/>
          </p:cNvSpPr>
          <p:nvPr>
            <p:ph idx="1"/>
          </p:nvPr>
        </p:nvSpPr>
        <p:spPr>
          <a:xfrm>
            <a:off x="511330" y="987348"/>
            <a:ext cx="11169340" cy="5619750"/>
          </a:xfrm>
        </p:spPr>
        <p:txBody>
          <a:bodyPr anchor="t">
            <a:normAutofit fontScale="92500" lnSpcReduction="20000"/>
          </a:bodyPr>
          <a:lstStyle/>
          <a:p>
            <a:pPr marL="0" indent="0">
              <a:lnSpc>
                <a:spcPct val="160000"/>
              </a:lnSpc>
              <a:spcAft>
                <a:spcPts val="800"/>
              </a:spcAft>
              <a:buNone/>
            </a:pPr>
            <a:r>
              <a:rPr lang="tr-TR" sz="2700" dirty="0">
                <a:latin typeface="Century Gothic" panose="020B0502020202020204" pitchFamily="34" charset="0"/>
                <a:ea typeface="Calibri" panose="020F0502020204030204" pitchFamily="34" charset="0"/>
                <a:cs typeface="Times New Roman" panose="02020603050405020304" pitchFamily="18" charset="0"/>
              </a:rPr>
              <a:t>7.  Nihai ürünün amaçlanan kullanım şekli, </a:t>
            </a:r>
          </a:p>
          <a:p>
            <a:pPr marL="0" indent="0">
              <a:lnSpc>
                <a:spcPct val="160000"/>
              </a:lnSpc>
              <a:spcAft>
                <a:spcPts val="800"/>
              </a:spcAft>
              <a:buNone/>
            </a:pPr>
            <a:r>
              <a:rPr lang="tr-TR" sz="2700" dirty="0">
                <a:latin typeface="Century Gothic" panose="020B0502020202020204" pitchFamily="34" charset="0"/>
                <a:ea typeface="Calibri" panose="020F0502020204030204" pitchFamily="34" charset="0"/>
                <a:cs typeface="Times New Roman" panose="02020603050405020304" pitchFamily="18" charset="0"/>
              </a:rPr>
              <a:t>8. Akış diyagramları, </a:t>
            </a:r>
          </a:p>
          <a:p>
            <a:pPr marL="0" indent="0">
              <a:lnSpc>
                <a:spcPct val="160000"/>
              </a:lnSpc>
              <a:spcAft>
                <a:spcPts val="800"/>
              </a:spcAft>
              <a:buNone/>
            </a:pPr>
            <a:r>
              <a:rPr lang="tr-TR" sz="2700" dirty="0">
                <a:latin typeface="Century Gothic" panose="020B0502020202020204" pitchFamily="34" charset="0"/>
                <a:ea typeface="Calibri" panose="020F0502020204030204" pitchFamily="34" charset="0"/>
                <a:cs typeface="Times New Roman" panose="02020603050405020304" pitchFamily="18" charset="0"/>
              </a:rPr>
              <a:t>9. Tehlike tanımlanması, tehlike ve risk analizi, kabul edilebilir risk seviyeleri, </a:t>
            </a:r>
          </a:p>
          <a:p>
            <a:pPr marL="514350" indent="-514350">
              <a:lnSpc>
                <a:spcPct val="160000"/>
              </a:lnSpc>
              <a:spcAft>
                <a:spcPts val="800"/>
              </a:spcAft>
              <a:buAutoNum type="arabicPeriod" startAt="10"/>
            </a:pPr>
            <a:r>
              <a:rPr lang="tr-TR" sz="2700" dirty="0">
                <a:latin typeface="Century Gothic" panose="020B0502020202020204" pitchFamily="34" charset="0"/>
                <a:ea typeface="Calibri" panose="020F0502020204030204" pitchFamily="34" charset="0"/>
                <a:cs typeface="Times New Roman" panose="02020603050405020304" pitchFamily="18" charset="0"/>
              </a:rPr>
              <a:t>Kontrol faaliyetleri: “ Operasyonel ön koşullarla” ve “KKN ‘</a:t>
            </a:r>
            <a:r>
              <a:rPr lang="tr-TR" sz="2700" dirty="0" err="1">
                <a:latin typeface="Century Gothic" panose="020B0502020202020204" pitchFamily="34" charset="0"/>
                <a:ea typeface="Calibri" panose="020F0502020204030204" pitchFamily="34" charset="0"/>
                <a:cs typeface="Times New Roman" panose="02020603050405020304" pitchFamily="18" charset="0"/>
              </a:rPr>
              <a:t>lerle</a:t>
            </a:r>
            <a:r>
              <a:rPr lang="tr-TR" sz="2700" dirty="0">
                <a:latin typeface="Century Gothic" panose="020B0502020202020204" pitchFamily="34" charset="0"/>
                <a:ea typeface="Calibri" panose="020F0502020204030204" pitchFamily="34" charset="0"/>
                <a:cs typeface="Times New Roman" panose="02020603050405020304" pitchFamily="18" charset="0"/>
              </a:rPr>
              <a:t> ilgili olanlar sınıflandırılmış olarak, </a:t>
            </a:r>
          </a:p>
          <a:p>
            <a:pPr marL="514350" indent="-514350">
              <a:lnSpc>
                <a:spcPct val="160000"/>
              </a:lnSpc>
              <a:spcAft>
                <a:spcPts val="800"/>
              </a:spcAft>
              <a:buFont typeface="Arial" panose="020B0604020202020204" pitchFamily="34" charset="0"/>
              <a:buAutoNum type="arabicPeriod" startAt="10"/>
            </a:pPr>
            <a:r>
              <a:rPr lang="tr-TR" sz="2700" dirty="0">
                <a:latin typeface="Century Gothic" panose="020B0502020202020204" pitchFamily="34" charset="0"/>
                <a:ea typeface="Calibri" panose="020F0502020204030204" pitchFamily="34" charset="0"/>
                <a:cs typeface="Times New Roman" panose="02020603050405020304" pitchFamily="18" charset="0"/>
              </a:rPr>
              <a:t>HACCP Planı: </a:t>
            </a:r>
            <a:r>
              <a:rPr lang="tr-TR" sz="2700" dirty="0" err="1">
                <a:latin typeface="Century Gothic" panose="020B0502020202020204" pitchFamily="34" charset="0"/>
                <a:ea typeface="Calibri" panose="020F0502020204030204" pitchFamily="34" charset="0"/>
                <a:cs typeface="Times New Roman" panose="02020603050405020304" pitchFamily="18" charset="0"/>
              </a:rPr>
              <a:t>KKN’ler</a:t>
            </a:r>
            <a:r>
              <a:rPr lang="tr-TR" sz="2700" dirty="0">
                <a:latin typeface="Century Gothic" panose="020B0502020202020204" pitchFamily="34" charset="0"/>
                <a:ea typeface="Calibri" panose="020F0502020204030204" pitchFamily="34" charset="0"/>
                <a:cs typeface="Times New Roman" panose="02020603050405020304" pitchFamily="18" charset="0"/>
              </a:rPr>
              <a:t>, limitler, izleme, düzeltme ve kayıt planı ile ilgili diğer izleme prosedürleri, </a:t>
            </a:r>
          </a:p>
          <a:p>
            <a:pPr marL="320675" lvl="0" indent="-320675">
              <a:lnSpc>
                <a:spcPct val="150000"/>
              </a:lnSpc>
              <a:buFont typeface="Wingdings" pitchFamily="2" charset="2"/>
              <a:buChar char="ü"/>
            </a:pPr>
            <a:endParaRPr lang="tr-TR"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840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9352AF-D97B-D3F7-59FD-4A4326323B55}"/>
              </a:ext>
            </a:extLst>
          </p:cNvPr>
          <p:cNvSpPr>
            <a:spLocks noGrp="1"/>
          </p:cNvSpPr>
          <p:nvPr>
            <p:ph type="title"/>
          </p:nvPr>
        </p:nvSpPr>
        <p:spPr>
          <a:xfrm>
            <a:off x="209550" y="-152400"/>
            <a:ext cx="9277350" cy="1325563"/>
          </a:xfrm>
        </p:spPr>
        <p:txBody>
          <a:bodyPr>
            <a:normAutofit/>
          </a:bodyPr>
          <a:lstStyle/>
          <a:p>
            <a:r>
              <a:rPr lang="tr-TR" sz="3600" b="1" dirty="0">
                <a:latin typeface="Century Gothic" panose="020B0502020202020204" pitchFamily="34" charset="0"/>
              </a:rPr>
              <a:t>ISO 22000</a:t>
            </a:r>
          </a:p>
        </p:txBody>
      </p:sp>
      <p:sp>
        <p:nvSpPr>
          <p:cNvPr id="3" name="İçerik Yer Tutucusu 2">
            <a:extLst>
              <a:ext uri="{FF2B5EF4-FFF2-40B4-BE49-F238E27FC236}">
                <a16:creationId xmlns:a16="http://schemas.microsoft.com/office/drawing/2014/main" id="{E2B68221-6A66-1B3E-1B7F-282583D09910}"/>
              </a:ext>
            </a:extLst>
          </p:cNvPr>
          <p:cNvSpPr>
            <a:spLocks noGrp="1"/>
          </p:cNvSpPr>
          <p:nvPr>
            <p:ph idx="1"/>
          </p:nvPr>
        </p:nvSpPr>
        <p:spPr>
          <a:xfrm>
            <a:off x="628649" y="1009651"/>
            <a:ext cx="10812501" cy="5619750"/>
          </a:xfrm>
        </p:spPr>
        <p:txBody>
          <a:bodyPr anchor="t">
            <a:normAutofit/>
          </a:bodyPr>
          <a:lstStyle/>
          <a:p>
            <a:pPr marL="0" indent="0">
              <a:lnSpc>
                <a:spcPct val="160000"/>
              </a:lnSpc>
              <a:spcAft>
                <a:spcPts val="800"/>
              </a:spcAft>
              <a:buNone/>
            </a:pPr>
            <a:r>
              <a:rPr lang="tr-TR" sz="2700" dirty="0">
                <a:latin typeface="Century Gothic" panose="020B0502020202020204" pitchFamily="34" charset="0"/>
                <a:ea typeface="Calibri" panose="020F0502020204030204" pitchFamily="34" charset="0"/>
                <a:cs typeface="Times New Roman" panose="02020603050405020304" pitchFamily="18" charset="0"/>
              </a:rPr>
              <a:t>12. Kritik limitlerin nasıl oluşturulduğu; geçerliliği , </a:t>
            </a:r>
          </a:p>
          <a:p>
            <a:pPr marL="0" indent="0">
              <a:lnSpc>
                <a:spcPct val="160000"/>
              </a:lnSpc>
              <a:spcAft>
                <a:spcPts val="800"/>
              </a:spcAft>
              <a:buNone/>
            </a:pPr>
            <a:r>
              <a:rPr lang="tr-TR" sz="2700" dirty="0">
                <a:latin typeface="Century Gothic" panose="020B0502020202020204" pitchFamily="34" charset="0"/>
                <a:ea typeface="Calibri" panose="020F0502020204030204" pitchFamily="34" charset="0"/>
                <a:cs typeface="Times New Roman" panose="02020603050405020304" pitchFamily="18" charset="0"/>
              </a:rPr>
              <a:t>13. Uygun olmayan ürün kontrolü ve ürün geri çağırma prosedürleri, </a:t>
            </a:r>
          </a:p>
          <a:p>
            <a:pPr marL="0" indent="0">
              <a:lnSpc>
                <a:spcPct val="160000"/>
              </a:lnSpc>
              <a:spcAft>
                <a:spcPts val="800"/>
              </a:spcAft>
              <a:buNone/>
            </a:pPr>
            <a:r>
              <a:rPr lang="tr-TR" sz="2700" dirty="0">
                <a:latin typeface="Century Gothic" panose="020B0502020202020204" pitchFamily="34" charset="0"/>
                <a:ea typeface="Calibri" panose="020F0502020204030204" pitchFamily="34" charset="0"/>
                <a:cs typeface="Times New Roman" panose="02020603050405020304" pitchFamily="18" charset="0"/>
              </a:rPr>
              <a:t>14. Doğrulama faaliyetlerinin planlanması, </a:t>
            </a:r>
          </a:p>
          <a:p>
            <a:pPr marL="0" indent="0">
              <a:lnSpc>
                <a:spcPct val="160000"/>
              </a:lnSpc>
              <a:spcAft>
                <a:spcPts val="800"/>
              </a:spcAft>
              <a:buNone/>
            </a:pPr>
            <a:r>
              <a:rPr lang="tr-TR" sz="2700" dirty="0">
                <a:latin typeface="Century Gothic" panose="020B0502020202020204" pitchFamily="34" charset="0"/>
                <a:ea typeface="Calibri" panose="020F0502020204030204" pitchFamily="34" charset="0"/>
                <a:cs typeface="Times New Roman" panose="02020603050405020304" pitchFamily="18" charset="0"/>
              </a:rPr>
              <a:t>15. Düzeltme ve düzeltici faaliyetler prosedürleri,</a:t>
            </a:r>
          </a:p>
          <a:p>
            <a:pPr marL="0" indent="0">
              <a:lnSpc>
                <a:spcPct val="160000"/>
              </a:lnSpc>
              <a:spcAft>
                <a:spcPts val="800"/>
              </a:spcAft>
              <a:buNone/>
            </a:pPr>
            <a:r>
              <a:rPr lang="tr-TR" sz="2700" dirty="0">
                <a:latin typeface="Century Gothic" panose="020B0502020202020204" pitchFamily="34" charset="0"/>
                <a:ea typeface="Calibri" panose="020F0502020204030204" pitchFamily="34" charset="0"/>
                <a:cs typeface="Times New Roman" panose="02020603050405020304" pitchFamily="18" charset="0"/>
              </a:rPr>
              <a:t>16. İç tetkik prosedürü/planı (Mahmutoğlu, 2007)</a:t>
            </a:r>
          </a:p>
          <a:p>
            <a:pPr marL="0" lvl="0" indent="0">
              <a:lnSpc>
                <a:spcPct val="150000"/>
              </a:lnSpc>
              <a:buNone/>
            </a:pPr>
            <a:endParaRPr lang="tr-TR"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11926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1524001" y="2967403"/>
            <a:ext cx="9144000" cy="923330"/>
          </a:xfrm>
          <a:prstGeom prst="rect">
            <a:avLst/>
          </a:prstGeom>
          <a:noFill/>
        </p:spPr>
        <p:txBody>
          <a:bodyPr wrap="square" rtlCol="0">
            <a:spAutoFit/>
          </a:bodyPr>
          <a:lstStyle/>
          <a:p>
            <a:pPr algn="ctr"/>
            <a:r>
              <a:rPr lang="tr-TR" sz="5400" b="1" dirty="0">
                <a:solidFill>
                  <a:schemeClr val="bg1"/>
                </a:solidFill>
                <a:latin typeface="Century Gothic" panose="020B0502020202020204" pitchFamily="34" charset="0"/>
              </a:rPr>
              <a:t>NEDEN GIDA GÜVENLİĞİ ?</a:t>
            </a:r>
          </a:p>
        </p:txBody>
      </p:sp>
    </p:spTree>
    <p:extLst>
      <p:ext uri="{BB962C8B-B14F-4D97-AF65-F5344CB8AC3E}">
        <p14:creationId xmlns:p14="http://schemas.microsoft.com/office/powerpoint/2010/main" val="134489414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79352AF-D97B-D3F7-59FD-4A4326323B55}"/>
              </a:ext>
            </a:extLst>
          </p:cNvPr>
          <p:cNvSpPr>
            <a:spLocks noGrp="1"/>
          </p:cNvSpPr>
          <p:nvPr>
            <p:ph type="title"/>
          </p:nvPr>
        </p:nvSpPr>
        <p:spPr>
          <a:xfrm>
            <a:off x="209550" y="-152400"/>
            <a:ext cx="9277350" cy="1325563"/>
          </a:xfrm>
        </p:spPr>
        <p:txBody>
          <a:bodyPr>
            <a:normAutofit/>
          </a:bodyPr>
          <a:lstStyle/>
          <a:p>
            <a:r>
              <a:rPr lang="tr-TR" sz="3600" b="1" dirty="0">
                <a:latin typeface="Century Gothic" panose="020B0502020202020204" pitchFamily="34" charset="0"/>
              </a:rPr>
              <a:t>ISO 22000</a:t>
            </a:r>
          </a:p>
        </p:txBody>
      </p:sp>
      <p:sp>
        <p:nvSpPr>
          <p:cNvPr id="3" name="İçerik Yer Tutucusu 2">
            <a:extLst>
              <a:ext uri="{FF2B5EF4-FFF2-40B4-BE49-F238E27FC236}">
                <a16:creationId xmlns:a16="http://schemas.microsoft.com/office/drawing/2014/main" id="{E2B68221-6A66-1B3E-1B7F-282583D09910}"/>
              </a:ext>
            </a:extLst>
          </p:cNvPr>
          <p:cNvSpPr>
            <a:spLocks noGrp="1"/>
          </p:cNvSpPr>
          <p:nvPr>
            <p:ph idx="1"/>
          </p:nvPr>
        </p:nvSpPr>
        <p:spPr>
          <a:xfrm>
            <a:off x="628649" y="1009651"/>
            <a:ext cx="10812501" cy="5619750"/>
          </a:xfrm>
        </p:spPr>
        <p:txBody>
          <a:bodyPr anchor="t">
            <a:normAutofit/>
          </a:bodyPr>
          <a:lstStyle/>
          <a:p>
            <a:pPr marL="514350" indent="-514350">
              <a:lnSpc>
                <a:spcPct val="150000"/>
              </a:lnSpc>
              <a:buFont typeface="+mj-lt"/>
              <a:buAutoNum type="arabicPeriod"/>
            </a:pPr>
            <a:r>
              <a:rPr lang="tr-TR" sz="3200" dirty="0">
                <a:latin typeface="Century Gothic" panose="020B0502020202020204" pitchFamily="34" charset="0"/>
              </a:rPr>
              <a:t>Ön gereksinim programı tarafından kontrol edilen kontrol ölçümleri </a:t>
            </a:r>
          </a:p>
          <a:p>
            <a:pPr marL="514350" indent="-514350">
              <a:lnSpc>
                <a:spcPct val="150000"/>
              </a:lnSpc>
              <a:buFont typeface="+mj-lt"/>
              <a:buAutoNum type="arabicPeriod"/>
            </a:pPr>
            <a:r>
              <a:rPr lang="tr-TR" sz="3200" dirty="0">
                <a:latin typeface="Century Gothic" panose="020B0502020202020204" pitchFamily="34" charset="0"/>
              </a:rPr>
              <a:t>Operasyonel ön gereksinim programı tarafından kontrol edilen kontrol ölçümleri </a:t>
            </a:r>
          </a:p>
          <a:p>
            <a:pPr marL="514350" indent="-514350">
              <a:lnSpc>
                <a:spcPct val="150000"/>
              </a:lnSpc>
              <a:buFont typeface="+mj-lt"/>
              <a:buAutoNum type="arabicPeriod"/>
            </a:pPr>
            <a:r>
              <a:rPr lang="tr-TR" sz="3200" dirty="0">
                <a:latin typeface="Century Gothic" panose="020B0502020202020204" pitchFamily="34" charset="0"/>
              </a:rPr>
              <a:t>HACCP planı ile kontrol edilen kontrol ölçümleri</a:t>
            </a:r>
            <a:endParaRPr lang="tr-TR" dirty="0">
              <a:effectLst/>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4053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çerik Yer Tutucusu 3" descr="metin, daire, diyagram, yazı tipi içeren bir resim&#10;&#10;Açıklama otomatik olarak oluşturuldu">
            <a:extLst>
              <a:ext uri="{FF2B5EF4-FFF2-40B4-BE49-F238E27FC236}">
                <a16:creationId xmlns:a16="http://schemas.microsoft.com/office/drawing/2014/main" id="{B72585CC-56CC-4DEC-0126-FF985F3C0961}"/>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5716" r="18284" b="27230"/>
          <a:stretch/>
        </p:blipFill>
        <p:spPr>
          <a:xfrm>
            <a:off x="48312" y="807592"/>
            <a:ext cx="12058686" cy="4935983"/>
          </a:xfrm>
          <a:prstGeom prst="rect">
            <a:avLst/>
          </a:prstGeom>
        </p:spPr>
      </p:pic>
    </p:spTree>
    <p:extLst>
      <p:ext uri="{BB962C8B-B14F-4D97-AF65-F5344CB8AC3E}">
        <p14:creationId xmlns:p14="http://schemas.microsoft.com/office/powerpoint/2010/main" val="293329089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show="0">
  <p:cSld>
    <p:bg>
      <p:bgPr>
        <a:solidFill>
          <a:srgbClr val="C00000"/>
        </a:solidFill>
        <a:effectLst/>
      </p:bgPr>
    </p:bg>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183971D0-11D9-4C25-A84B-0807623FF59B}"/>
              </a:ext>
            </a:extLst>
          </p:cNvPr>
          <p:cNvSpPr>
            <a:spLocks noGrp="1"/>
          </p:cNvSpPr>
          <p:nvPr>
            <p:ph idx="1"/>
          </p:nvPr>
        </p:nvSpPr>
        <p:spPr>
          <a:xfrm>
            <a:off x="0" y="11723"/>
            <a:ext cx="12192000" cy="6846277"/>
          </a:xfrm>
        </p:spPr>
        <p:txBody>
          <a:bodyPr anchor="ctr">
            <a:normAutofit/>
          </a:bodyPr>
          <a:lstStyle/>
          <a:p>
            <a:pPr marL="0" indent="0" algn="ctr">
              <a:buNone/>
            </a:pPr>
            <a:r>
              <a:rPr lang="tr-TR" sz="6600" b="1" dirty="0">
                <a:solidFill>
                  <a:schemeClr val="bg1"/>
                </a:solidFill>
                <a:latin typeface="Century Gothic" panose="020B0502020202020204" pitchFamily="34" charset="0"/>
              </a:rPr>
              <a:t>Grup Çalışması</a:t>
            </a:r>
          </a:p>
        </p:txBody>
      </p:sp>
    </p:spTree>
    <p:extLst>
      <p:ext uri="{BB962C8B-B14F-4D97-AF65-F5344CB8AC3E}">
        <p14:creationId xmlns:p14="http://schemas.microsoft.com/office/powerpoint/2010/main" val="29636008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Metin kutusu 7">
            <a:extLst>
              <a:ext uri="{FF2B5EF4-FFF2-40B4-BE49-F238E27FC236}">
                <a16:creationId xmlns:a16="http://schemas.microsoft.com/office/drawing/2014/main" id="{E82137F8-C75A-6A95-E90B-0EC7D9CB9A7A}"/>
              </a:ext>
            </a:extLst>
          </p:cNvPr>
          <p:cNvSpPr txBox="1"/>
          <p:nvPr/>
        </p:nvSpPr>
        <p:spPr>
          <a:xfrm>
            <a:off x="0" y="1989525"/>
            <a:ext cx="12073179" cy="3076868"/>
          </a:xfrm>
          <a:prstGeom prst="rect">
            <a:avLst/>
          </a:prstGeom>
          <a:noFill/>
        </p:spPr>
        <p:txBody>
          <a:bodyPr wrap="square" rtlCol="0">
            <a:spAutoFit/>
          </a:bodyPr>
          <a:lstStyle/>
          <a:p>
            <a:pPr algn="ctr">
              <a:lnSpc>
                <a:spcPct val="150000"/>
              </a:lnSpc>
            </a:pPr>
            <a:r>
              <a:rPr lang="tr-TR" sz="4500" dirty="0">
                <a:solidFill>
                  <a:schemeClr val="bg1"/>
                </a:solidFill>
                <a:latin typeface="Century Gothic" panose="020B0502020202020204" pitchFamily="34" charset="0"/>
              </a:rPr>
              <a:t>Bir ülkenin kalkınmışlık düzeyinin en inandırıcı delili kuşkusuz ürettiği mal ve hizmetlerin kalitesidir.</a:t>
            </a:r>
          </a:p>
        </p:txBody>
      </p:sp>
    </p:spTree>
    <p:extLst>
      <p:ext uri="{BB962C8B-B14F-4D97-AF65-F5344CB8AC3E}">
        <p14:creationId xmlns:p14="http://schemas.microsoft.com/office/powerpoint/2010/main" val="2620620502"/>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Başlık 1">
            <a:extLst>
              <a:ext uri="{FF2B5EF4-FFF2-40B4-BE49-F238E27FC236}">
                <a16:creationId xmlns:a16="http://schemas.microsoft.com/office/drawing/2014/main" id="{39CA5CF3-E94F-FADE-9E2B-C7FF86287FF4}"/>
              </a:ext>
            </a:extLst>
          </p:cNvPr>
          <p:cNvSpPr>
            <a:spLocks noGrp="1"/>
          </p:cNvSpPr>
          <p:nvPr>
            <p:ph type="title"/>
          </p:nvPr>
        </p:nvSpPr>
        <p:spPr>
          <a:xfrm>
            <a:off x="301518" y="632486"/>
            <a:ext cx="5846064" cy="1719072"/>
          </a:xfrm>
        </p:spPr>
        <p:txBody>
          <a:bodyPr anchor="b">
            <a:normAutofit/>
          </a:bodyPr>
          <a:lstStyle/>
          <a:p>
            <a:pPr algn="ctr"/>
            <a:r>
              <a:rPr lang="tr-TR" sz="4800" b="1" dirty="0">
                <a:latin typeface="Century Gothic" panose="020B0502020202020204" pitchFamily="34" charset="0"/>
              </a:rPr>
              <a:t>TEŞEKKÜR EDERİM </a:t>
            </a:r>
            <a:r>
              <a:rPr lang="tr-TR" sz="4800" b="1" dirty="0">
                <a:latin typeface="Century Gothic" panose="020B0502020202020204" pitchFamily="34" charset="0"/>
                <a:sym typeface="Wingdings" pitchFamily="2" charset="2"/>
              </a:rPr>
              <a:t></a:t>
            </a:r>
            <a:endParaRPr lang="tr-TR" sz="4800" b="1" dirty="0">
              <a:latin typeface="Century Gothic" panose="020B0502020202020204" pitchFamily="34" charset="0"/>
            </a:endParaRPr>
          </a:p>
        </p:txBody>
      </p:sp>
      <p:sp>
        <p:nvSpPr>
          <p:cNvPr id="14"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AA640BB1-9EC9-DB52-F4E2-E4E224E9ABAE}"/>
              </a:ext>
            </a:extLst>
          </p:cNvPr>
          <p:cNvSpPr>
            <a:spLocks noGrp="1"/>
          </p:cNvSpPr>
          <p:nvPr>
            <p:ph idx="1"/>
          </p:nvPr>
        </p:nvSpPr>
        <p:spPr>
          <a:xfrm>
            <a:off x="630936" y="2807208"/>
            <a:ext cx="3429000" cy="3410712"/>
          </a:xfrm>
        </p:spPr>
        <p:txBody>
          <a:bodyPr anchor="t">
            <a:normAutofit/>
          </a:bodyPr>
          <a:lstStyle/>
          <a:p>
            <a:pPr marL="0" indent="0">
              <a:buNone/>
            </a:pPr>
            <a:r>
              <a:rPr lang="en-US" sz="2200" dirty="0" err="1">
                <a:latin typeface="Century Gothic" panose="020B0502020202020204" pitchFamily="34" charset="0"/>
              </a:rPr>
              <a:t>Kudret</a:t>
            </a:r>
            <a:r>
              <a:rPr lang="en-US" sz="2200" dirty="0">
                <a:latin typeface="Century Gothic" panose="020B0502020202020204" pitchFamily="34" charset="0"/>
              </a:rPr>
              <a:t> AYDIN</a:t>
            </a:r>
          </a:p>
          <a:p>
            <a:pPr marL="0" indent="0">
              <a:buNone/>
            </a:pPr>
            <a:r>
              <a:rPr lang="tr-TR" sz="2000" dirty="0" err="1">
                <a:latin typeface="Century Gothic" panose="020B0502020202020204" pitchFamily="34" charset="0"/>
              </a:rPr>
              <a:t>kaydin@amesia.com.tr</a:t>
            </a:r>
            <a:endParaRPr lang="tr-TR" sz="2000" dirty="0">
              <a:latin typeface="Century Gothic" panose="020B0502020202020204" pitchFamily="34" charset="0"/>
            </a:endParaRPr>
          </a:p>
          <a:p>
            <a:pPr marL="0" indent="0">
              <a:buNone/>
            </a:pPr>
            <a:endParaRPr lang="en-US" sz="2200" dirty="0"/>
          </a:p>
        </p:txBody>
      </p:sp>
      <p:pic>
        <p:nvPicPr>
          <p:cNvPr id="5" name="İçerik Yer Tutucusu 4" descr="tıbbi cihazlar, tıbbi, sağlık bakım hizmeti, laboratuvar ekipmanı içeren bir resim&#10;&#10;Açıklama otomatik olarak oluşturuldu">
            <a:extLst>
              <a:ext uri="{FF2B5EF4-FFF2-40B4-BE49-F238E27FC236}">
                <a16:creationId xmlns:a16="http://schemas.microsoft.com/office/drawing/2014/main" id="{3BB34931-ACE1-8A61-0759-BF92D42591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3652" y="-16885"/>
            <a:ext cx="4594898" cy="6883743"/>
          </a:xfrm>
          <a:prstGeom prst="rect">
            <a:avLst/>
          </a:prstGeom>
        </p:spPr>
      </p:pic>
    </p:spTree>
    <p:extLst>
      <p:ext uri="{BB962C8B-B14F-4D97-AF65-F5344CB8AC3E}">
        <p14:creationId xmlns:p14="http://schemas.microsoft.com/office/powerpoint/2010/main" val="25314785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CB67C6C7-94C9-EE42-84EA-FF04CB47A58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03501" y="0"/>
            <a:ext cx="9402331" cy="6897827"/>
          </a:xfrm>
        </p:spPr>
      </p:pic>
    </p:spTree>
    <p:extLst>
      <p:ext uri="{BB962C8B-B14F-4D97-AF65-F5344CB8AC3E}">
        <p14:creationId xmlns:p14="http://schemas.microsoft.com/office/powerpoint/2010/main" val="3204231230"/>
      </p:ext>
    </p:extLst>
  </p:cSld>
  <p:clrMapOvr>
    <a:masterClrMapping/>
  </p:clrMapOvr>
</p:sld>
</file>

<file path=ppt/theme/theme1.xml><?xml version="1.0" encoding="utf-8"?>
<a:theme xmlns:a="http://schemas.openxmlformats.org/drawingml/2006/main" name="Office Teması">
  <a:themeElements>
    <a:clrScheme name="Office Teması">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eması">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15925</TotalTime>
  <Words>1570</Words>
  <Application>Microsoft Office PowerPoint</Application>
  <PresentationFormat>Geniş ekran</PresentationFormat>
  <Paragraphs>343</Paragraphs>
  <Slides>84</Slides>
  <Notes>73</Notes>
  <HiddenSlides>1</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84</vt:i4>
      </vt:variant>
    </vt:vector>
  </HeadingPairs>
  <TitlesOfParts>
    <vt:vector size="90" baseType="lpstr">
      <vt:lpstr>Arial</vt:lpstr>
      <vt:lpstr>Calibri</vt:lpstr>
      <vt:lpstr>Calibri Light</vt:lpstr>
      <vt:lpstr>Century Gothic</vt:lpstr>
      <vt:lpstr>Wingdings</vt:lpstr>
      <vt:lpstr>Office Teması</vt:lpstr>
      <vt:lpstr>PowerPoint Sunusu</vt:lpstr>
      <vt:lpstr>PowerPoint Sunusu</vt:lpstr>
      <vt:lpstr>İçerik;</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HACCP Sisteminin Faydaları</vt:lpstr>
      <vt:lpstr>HACCP Sisteminin Faydaları</vt:lpstr>
      <vt:lpstr>HACCP Sisteminin Faydaları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ISO (International Organization for Standardization)</vt:lpstr>
      <vt:lpstr>ISO(International Organization for Standardization)</vt:lpstr>
      <vt:lpstr>ISO 9001</vt:lpstr>
      <vt:lpstr>ISO 9001 </vt:lpstr>
      <vt:lpstr>ISO 9001</vt:lpstr>
      <vt:lpstr>ISO 22000</vt:lpstr>
      <vt:lpstr>ISO 22000</vt:lpstr>
      <vt:lpstr>ISO 22000</vt:lpstr>
      <vt:lpstr>ISO 22000</vt:lpstr>
      <vt:lpstr>ISO 22000</vt:lpstr>
      <vt:lpstr>PowerPoint Sunusu</vt:lpstr>
      <vt:lpstr>PowerPoint Sunusu</vt:lpstr>
      <vt:lpstr>PowerPoint Sunusu</vt:lpstr>
      <vt:lpstr>TEŞEKKÜR EDERİM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sony</dc:creator>
  <cp:lastModifiedBy>Oguzhan</cp:lastModifiedBy>
  <cp:revision>139</cp:revision>
  <dcterms:created xsi:type="dcterms:W3CDTF">2023-04-03T12:18:59Z</dcterms:created>
  <dcterms:modified xsi:type="dcterms:W3CDTF">2024-01-16T11:01:04Z</dcterms:modified>
</cp:coreProperties>
</file>