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374" r:id="rId3"/>
    <p:sldId id="271" r:id="rId4"/>
    <p:sldId id="274" r:id="rId5"/>
    <p:sldId id="264" r:id="rId6"/>
    <p:sldId id="272" r:id="rId7"/>
    <p:sldId id="275" r:id="rId8"/>
    <p:sldId id="273" r:id="rId9"/>
    <p:sldId id="345" r:id="rId10"/>
    <p:sldId id="346" r:id="rId11"/>
    <p:sldId id="347" r:id="rId12"/>
    <p:sldId id="276" r:id="rId13"/>
    <p:sldId id="257" r:id="rId14"/>
    <p:sldId id="267" r:id="rId15"/>
    <p:sldId id="277" r:id="rId16"/>
    <p:sldId id="268" r:id="rId17"/>
    <p:sldId id="270" r:id="rId18"/>
    <p:sldId id="262" r:id="rId19"/>
    <p:sldId id="278" r:id="rId20"/>
    <p:sldId id="281" r:id="rId21"/>
    <p:sldId id="282" r:id="rId22"/>
    <p:sldId id="284" r:id="rId23"/>
    <p:sldId id="285" r:id="rId24"/>
    <p:sldId id="280" r:id="rId25"/>
    <p:sldId id="288" r:id="rId26"/>
    <p:sldId id="289" r:id="rId27"/>
    <p:sldId id="290" r:id="rId28"/>
    <p:sldId id="291" r:id="rId29"/>
    <p:sldId id="295" r:id="rId30"/>
    <p:sldId id="297" r:id="rId31"/>
    <p:sldId id="298" r:id="rId32"/>
    <p:sldId id="299" r:id="rId33"/>
    <p:sldId id="303" r:id="rId34"/>
    <p:sldId id="300" r:id="rId35"/>
    <p:sldId id="286" r:id="rId36"/>
    <p:sldId id="292" r:id="rId37"/>
    <p:sldId id="293" r:id="rId38"/>
    <p:sldId id="302" r:id="rId39"/>
    <p:sldId id="296" r:id="rId40"/>
    <p:sldId id="348"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70" r:id="rId56"/>
    <p:sldId id="364" r:id="rId57"/>
    <p:sldId id="365" r:id="rId58"/>
    <p:sldId id="366" r:id="rId59"/>
    <p:sldId id="367" r:id="rId60"/>
    <p:sldId id="368" r:id="rId61"/>
    <p:sldId id="369" r:id="rId62"/>
    <p:sldId id="371" r:id="rId63"/>
    <p:sldId id="373" r:id="rId64"/>
    <p:sldId id="375" r:id="rId65"/>
    <p:sldId id="269" r:id="rId6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FF"/>
    <a:srgbClr val="0096FF"/>
    <a:srgbClr val="FFE600"/>
    <a:srgbClr val="76C400"/>
    <a:srgbClr val="FF8AF8"/>
    <a:srgbClr val="A4C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09"/>
    <p:restoredTop sz="64403"/>
  </p:normalViewPr>
  <p:slideViewPr>
    <p:cSldViewPr snapToGrid="0">
      <p:cViewPr varScale="1">
        <p:scale>
          <a:sx n="47" d="100"/>
          <a:sy n="47" d="100"/>
        </p:scale>
        <p:origin x="1404" y="3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6070B9-F47A-AC4C-A3CA-61D9EBC6A76B}" type="doc">
      <dgm:prSet loTypeId="urn:microsoft.com/office/officeart/2005/8/layout/cycle8" loCatId="" qsTypeId="urn:microsoft.com/office/officeart/2005/8/quickstyle/simple1" qsCatId="simple" csTypeId="urn:microsoft.com/office/officeart/2005/8/colors/accent1_2" csCatId="accent1" phldr="0"/>
      <dgm:spPr/>
    </dgm:pt>
    <dgm:pt modelId="{413989FB-97F3-8E44-B7B4-E5A5A0A2B266}" type="pres">
      <dgm:prSet presAssocID="{AF6070B9-F47A-AC4C-A3CA-61D9EBC6A76B}" presName="compositeShape" presStyleCnt="0">
        <dgm:presLayoutVars>
          <dgm:chMax val="7"/>
          <dgm:dir/>
          <dgm:resizeHandles val="exact"/>
        </dgm:presLayoutVars>
      </dgm:prSet>
      <dgm:spPr/>
    </dgm:pt>
  </dgm:ptLst>
  <dgm:cxnLst>
    <dgm:cxn modelId="{876D0061-7181-C249-B092-FCEB7E984475}" type="presOf" srcId="{AF6070B9-F47A-AC4C-A3CA-61D9EBC6A76B}" destId="{413989FB-97F3-8E44-B7B4-E5A5A0A2B266}" srcOrd="0"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D9FFEA-70D8-AE4E-91D0-AE7A852BF58E}"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tr-TR"/>
        </a:p>
      </dgm:t>
    </dgm:pt>
    <dgm:pt modelId="{D43814CD-78B4-0349-A5AB-E7211736ABEB}">
      <dgm:prSet phldrT="[Metin]" custT="1"/>
      <dgm:spPr/>
      <dgm:t>
        <a:bodyPr/>
        <a:lstStyle/>
        <a:p>
          <a:r>
            <a:rPr lang="tr-TR" sz="4800" b="1" dirty="0">
              <a:solidFill>
                <a:srgbClr val="C00000"/>
              </a:solidFill>
              <a:latin typeface="Century Gothic" panose="020B0502020202020204" pitchFamily="34" charset="0"/>
            </a:rPr>
            <a:t>İşçi</a:t>
          </a:r>
        </a:p>
      </dgm:t>
    </dgm:pt>
    <dgm:pt modelId="{CDA44EB8-FDD6-F346-942A-266445583DA2}" type="parTrans" cxnId="{DD195D78-94CE-7B45-8576-A17568A2F271}">
      <dgm:prSet/>
      <dgm:spPr/>
      <dgm:t>
        <a:bodyPr/>
        <a:lstStyle/>
        <a:p>
          <a:endParaRPr lang="tr-TR"/>
        </a:p>
      </dgm:t>
    </dgm:pt>
    <dgm:pt modelId="{C9C01C70-C09D-6649-B755-0655147CB736}" type="sibTrans" cxnId="{DD195D78-94CE-7B45-8576-A17568A2F271}">
      <dgm:prSet/>
      <dgm:spPr/>
      <dgm:t>
        <a:bodyPr/>
        <a:lstStyle/>
        <a:p>
          <a:endParaRPr lang="tr-TR"/>
        </a:p>
      </dgm:t>
    </dgm:pt>
    <dgm:pt modelId="{758AADFF-03FB-6E42-B5C3-2660577DBEB7}">
      <dgm:prSet phldrT="[Metin]"/>
      <dgm:spPr/>
      <dgm:t>
        <a:bodyPr/>
        <a:lstStyle/>
        <a:p>
          <a:r>
            <a:rPr lang="tr-TR" b="1" dirty="0">
              <a:latin typeface="Century Gothic" panose="020B0502020202020204" pitchFamily="34" charset="0"/>
            </a:rPr>
            <a:t>İşveren</a:t>
          </a:r>
        </a:p>
      </dgm:t>
    </dgm:pt>
    <dgm:pt modelId="{E61F12EB-658C-2A4F-B4BD-61BA2BA787E2}" type="parTrans" cxnId="{01BE46EA-18D5-924C-970F-E97036BD8020}">
      <dgm:prSet/>
      <dgm:spPr/>
      <dgm:t>
        <a:bodyPr/>
        <a:lstStyle/>
        <a:p>
          <a:endParaRPr lang="tr-TR"/>
        </a:p>
      </dgm:t>
    </dgm:pt>
    <dgm:pt modelId="{4C3C8D11-0AF1-2E41-98AF-2B07047BBB0D}" type="sibTrans" cxnId="{01BE46EA-18D5-924C-970F-E97036BD8020}">
      <dgm:prSet/>
      <dgm:spPr/>
      <dgm:t>
        <a:bodyPr/>
        <a:lstStyle/>
        <a:p>
          <a:endParaRPr lang="tr-TR"/>
        </a:p>
      </dgm:t>
    </dgm:pt>
    <dgm:pt modelId="{B3E50AB9-04C7-D54C-99C3-99E41DB229A1}">
      <dgm:prSet phldrT="[Metin]"/>
      <dgm:spPr/>
      <dgm:t>
        <a:bodyPr/>
        <a:lstStyle/>
        <a:p>
          <a:r>
            <a:rPr lang="tr-TR" b="1" dirty="0">
              <a:latin typeface="Century Gothic" panose="020B0502020202020204" pitchFamily="34" charset="0"/>
            </a:rPr>
            <a:t>İş Sözleşmesi</a:t>
          </a:r>
        </a:p>
      </dgm:t>
    </dgm:pt>
    <dgm:pt modelId="{F74F66F7-68C5-9348-8B0F-3534E3664194}" type="parTrans" cxnId="{264E5EFE-2B89-A84D-A2D2-A497EEECF7C1}">
      <dgm:prSet/>
      <dgm:spPr/>
      <dgm:t>
        <a:bodyPr/>
        <a:lstStyle/>
        <a:p>
          <a:endParaRPr lang="tr-TR"/>
        </a:p>
      </dgm:t>
    </dgm:pt>
    <dgm:pt modelId="{E772E77A-0615-A74D-9310-BC74BF326F02}" type="sibTrans" cxnId="{264E5EFE-2B89-A84D-A2D2-A497EEECF7C1}">
      <dgm:prSet/>
      <dgm:spPr/>
      <dgm:t>
        <a:bodyPr/>
        <a:lstStyle/>
        <a:p>
          <a:endParaRPr lang="tr-TR"/>
        </a:p>
      </dgm:t>
    </dgm:pt>
    <dgm:pt modelId="{BE6F27A8-1627-D247-9437-DDE2AC783EFF}" type="pres">
      <dgm:prSet presAssocID="{A3D9FFEA-70D8-AE4E-91D0-AE7A852BF58E}" presName="Name0" presStyleCnt="0">
        <dgm:presLayoutVars>
          <dgm:chMax val="7"/>
          <dgm:chPref val="7"/>
          <dgm:dir/>
          <dgm:animLvl val="lvl"/>
        </dgm:presLayoutVars>
      </dgm:prSet>
      <dgm:spPr/>
    </dgm:pt>
    <dgm:pt modelId="{03C39903-6905-674B-ACF8-D1A56C9BC094}" type="pres">
      <dgm:prSet presAssocID="{D43814CD-78B4-0349-A5AB-E7211736ABEB}" presName="Accent1" presStyleCnt="0"/>
      <dgm:spPr/>
    </dgm:pt>
    <dgm:pt modelId="{79829E37-8AFA-B349-AFC5-16B6D6E9A47F}" type="pres">
      <dgm:prSet presAssocID="{D43814CD-78B4-0349-A5AB-E7211736ABEB}" presName="Accent" presStyleLbl="node1" presStyleIdx="0" presStyleCnt="3" custScaleX="143067" custScaleY="134486"/>
      <dgm:spPr>
        <a:solidFill>
          <a:srgbClr val="C00000"/>
        </a:solidFill>
      </dgm:spPr>
    </dgm:pt>
    <dgm:pt modelId="{09EA3D95-B6F0-8D4E-814F-A3DDAEF0453F}" type="pres">
      <dgm:prSet presAssocID="{D43814CD-78B4-0349-A5AB-E7211736ABEB}" presName="Parent1" presStyleLbl="revTx" presStyleIdx="0" presStyleCnt="3" custScaleX="159215" custScaleY="173726" custLinFactNeighborY="-23280">
        <dgm:presLayoutVars>
          <dgm:chMax val="1"/>
          <dgm:chPref val="1"/>
          <dgm:bulletEnabled val="1"/>
        </dgm:presLayoutVars>
      </dgm:prSet>
      <dgm:spPr/>
    </dgm:pt>
    <dgm:pt modelId="{57744E3E-5B13-1247-8050-0211F0C0A5A2}" type="pres">
      <dgm:prSet presAssocID="{758AADFF-03FB-6E42-B5C3-2660577DBEB7}" presName="Accent2" presStyleCnt="0"/>
      <dgm:spPr/>
    </dgm:pt>
    <dgm:pt modelId="{5A47AD1F-62A6-564F-9B70-0D4973580A47}" type="pres">
      <dgm:prSet presAssocID="{758AADFF-03FB-6E42-B5C3-2660577DBEB7}" presName="Accent" presStyleLbl="node1" presStyleIdx="1" presStyleCnt="3"/>
      <dgm:spPr>
        <a:solidFill>
          <a:schemeClr val="tx1"/>
        </a:solidFill>
      </dgm:spPr>
    </dgm:pt>
    <dgm:pt modelId="{3ADD3E05-CE70-BA46-9ACE-F315852D153A}" type="pres">
      <dgm:prSet presAssocID="{758AADFF-03FB-6E42-B5C3-2660577DBEB7}" presName="Parent2" presStyleLbl="revTx" presStyleIdx="1" presStyleCnt="3">
        <dgm:presLayoutVars>
          <dgm:chMax val="1"/>
          <dgm:chPref val="1"/>
          <dgm:bulletEnabled val="1"/>
        </dgm:presLayoutVars>
      </dgm:prSet>
      <dgm:spPr/>
    </dgm:pt>
    <dgm:pt modelId="{357B6954-F001-1640-8840-9CF008EF3A3C}" type="pres">
      <dgm:prSet presAssocID="{B3E50AB9-04C7-D54C-99C3-99E41DB229A1}" presName="Accent3" presStyleCnt="0"/>
      <dgm:spPr/>
    </dgm:pt>
    <dgm:pt modelId="{22E9A13E-F028-A144-921F-B969F8BCBBEF}" type="pres">
      <dgm:prSet presAssocID="{B3E50AB9-04C7-D54C-99C3-99E41DB229A1}" presName="Accent" presStyleLbl="node1" presStyleIdx="2" presStyleCnt="3"/>
      <dgm:spPr>
        <a:solidFill>
          <a:schemeClr val="tx1"/>
        </a:solidFill>
      </dgm:spPr>
    </dgm:pt>
    <dgm:pt modelId="{D385DA83-A9DF-0F41-BDDD-C0BA4E79CA72}" type="pres">
      <dgm:prSet presAssocID="{B3E50AB9-04C7-D54C-99C3-99E41DB229A1}" presName="Parent3" presStyleLbl="revTx" presStyleIdx="2" presStyleCnt="3">
        <dgm:presLayoutVars>
          <dgm:chMax val="1"/>
          <dgm:chPref val="1"/>
          <dgm:bulletEnabled val="1"/>
        </dgm:presLayoutVars>
      </dgm:prSet>
      <dgm:spPr/>
    </dgm:pt>
  </dgm:ptLst>
  <dgm:cxnLst>
    <dgm:cxn modelId="{DD195D78-94CE-7B45-8576-A17568A2F271}" srcId="{A3D9FFEA-70D8-AE4E-91D0-AE7A852BF58E}" destId="{D43814CD-78B4-0349-A5AB-E7211736ABEB}" srcOrd="0" destOrd="0" parTransId="{CDA44EB8-FDD6-F346-942A-266445583DA2}" sibTransId="{C9C01C70-C09D-6649-B755-0655147CB736}"/>
    <dgm:cxn modelId="{992A2C84-6CF7-3E46-9961-C626E3644508}" type="presOf" srcId="{B3E50AB9-04C7-D54C-99C3-99E41DB229A1}" destId="{D385DA83-A9DF-0F41-BDDD-C0BA4E79CA72}" srcOrd="0" destOrd="0" presId="urn:microsoft.com/office/officeart/2009/layout/CircleArrowProcess"/>
    <dgm:cxn modelId="{7037E4CC-4374-EB47-A19E-982A2E9C73A0}" type="presOf" srcId="{758AADFF-03FB-6E42-B5C3-2660577DBEB7}" destId="{3ADD3E05-CE70-BA46-9ACE-F315852D153A}" srcOrd="0" destOrd="0" presId="urn:microsoft.com/office/officeart/2009/layout/CircleArrowProcess"/>
    <dgm:cxn modelId="{01BE46EA-18D5-924C-970F-E97036BD8020}" srcId="{A3D9FFEA-70D8-AE4E-91D0-AE7A852BF58E}" destId="{758AADFF-03FB-6E42-B5C3-2660577DBEB7}" srcOrd="1" destOrd="0" parTransId="{E61F12EB-658C-2A4F-B4BD-61BA2BA787E2}" sibTransId="{4C3C8D11-0AF1-2E41-98AF-2B07047BBB0D}"/>
    <dgm:cxn modelId="{F41162F0-897D-E945-83BB-D3448EA93042}" type="presOf" srcId="{A3D9FFEA-70D8-AE4E-91D0-AE7A852BF58E}" destId="{BE6F27A8-1627-D247-9437-DDE2AC783EFF}" srcOrd="0" destOrd="0" presId="urn:microsoft.com/office/officeart/2009/layout/CircleArrowProcess"/>
    <dgm:cxn modelId="{76B5BBF2-5AA4-5B45-9B65-4415FD784263}" type="presOf" srcId="{D43814CD-78B4-0349-A5AB-E7211736ABEB}" destId="{09EA3D95-B6F0-8D4E-814F-A3DDAEF0453F}" srcOrd="0" destOrd="0" presId="urn:microsoft.com/office/officeart/2009/layout/CircleArrowProcess"/>
    <dgm:cxn modelId="{264E5EFE-2B89-A84D-A2D2-A497EEECF7C1}" srcId="{A3D9FFEA-70D8-AE4E-91D0-AE7A852BF58E}" destId="{B3E50AB9-04C7-D54C-99C3-99E41DB229A1}" srcOrd="2" destOrd="0" parTransId="{F74F66F7-68C5-9348-8B0F-3534E3664194}" sibTransId="{E772E77A-0615-A74D-9310-BC74BF326F02}"/>
    <dgm:cxn modelId="{75C1B0E7-651A-BA49-9C6C-59EB76BBA962}" type="presParOf" srcId="{BE6F27A8-1627-D247-9437-DDE2AC783EFF}" destId="{03C39903-6905-674B-ACF8-D1A56C9BC094}" srcOrd="0" destOrd="0" presId="urn:microsoft.com/office/officeart/2009/layout/CircleArrowProcess"/>
    <dgm:cxn modelId="{EBED0D61-03B5-9F4C-8B8A-E205D6B01EB1}" type="presParOf" srcId="{03C39903-6905-674B-ACF8-D1A56C9BC094}" destId="{79829E37-8AFA-B349-AFC5-16B6D6E9A47F}" srcOrd="0" destOrd="0" presId="urn:microsoft.com/office/officeart/2009/layout/CircleArrowProcess"/>
    <dgm:cxn modelId="{F5BD9362-26B7-5046-8951-33089AD1A610}" type="presParOf" srcId="{BE6F27A8-1627-D247-9437-DDE2AC783EFF}" destId="{09EA3D95-B6F0-8D4E-814F-A3DDAEF0453F}" srcOrd="1" destOrd="0" presId="urn:microsoft.com/office/officeart/2009/layout/CircleArrowProcess"/>
    <dgm:cxn modelId="{93609212-34D6-3845-8BCF-7CD2EA4889AB}" type="presParOf" srcId="{BE6F27A8-1627-D247-9437-DDE2AC783EFF}" destId="{57744E3E-5B13-1247-8050-0211F0C0A5A2}" srcOrd="2" destOrd="0" presId="urn:microsoft.com/office/officeart/2009/layout/CircleArrowProcess"/>
    <dgm:cxn modelId="{BC123185-629F-094C-8374-7FA448224CF4}" type="presParOf" srcId="{57744E3E-5B13-1247-8050-0211F0C0A5A2}" destId="{5A47AD1F-62A6-564F-9B70-0D4973580A47}" srcOrd="0" destOrd="0" presId="urn:microsoft.com/office/officeart/2009/layout/CircleArrowProcess"/>
    <dgm:cxn modelId="{595DB462-48DA-4D47-BA69-4C366F965F27}" type="presParOf" srcId="{BE6F27A8-1627-D247-9437-DDE2AC783EFF}" destId="{3ADD3E05-CE70-BA46-9ACE-F315852D153A}" srcOrd="3" destOrd="0" presId="urn:microsoft.com/office/officeart/2009/layout/CircleArrowProcess"/>
    <dgm:cxn modelId="{C411BD4B-28FB-1741-BAB5-C248EB9FA706}" type="presParOf" srcId="{BE6F27A8-1627-D247-9437-DDE2AC783EFF}" destId="{357B6954-F001-1640-8840-9CF008EF3A3C}" srcOrd="4" destOrd="0" presId="urn:microsoft.com/office/officeart/2009/layout/CircleArrowProcess"/>
    <dgm:cxn modelId="{104483EE-2986-E948-9C1F-4E6C9EEA342A}" type="presParOf" srcId="{357B6954-F001-1640-8840-9CF008EF3A3C}" destId="{22E9A13E-F028-A144-921F-B969F8BCBBEF}" srcOrd="0" destOrd="0" presId="urn:microsoft.com/office/officeart/2009/layout/CircleArrowProcess"/>
    <dgm:cxn modelId="{D4001958-E49D-8842-A69E-098A13851F33}" type="presParOf" srcId="{BE6F27A8-1627-D247-9437-DDE2AC783EFF}" destId="{D385DA83-A9DF-0F41-BDDD-C0BA4E79CA72}"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6070B9-F47A-AC4C-A3CA-61D9EBC6A76B}" type="doc">
      <dgm:prSet loTypeId="urn:microsoft.com/office/officeart/2005/8/layout/cycle8" loCatId="" qsTypeId="urn:microsoft.com/office/officeart/2005/8/quickstyle/simple1" qsCatId="simple" csTypeId="urn:microsoft.com/office/officeart/2005/8/colors/accent1_2" csCatId="accent1" phldr="0"/>
      <dgm:spPr/>
    </dgm:pt>
    <dgm:pt modelId="{413989FB-97F3-8E44-B7B4-E5A5A0A2B266}" type="pres">
      <dgm:prSet presAssocID="{AF6070B9-F47A-AC4C-A3CA-61D9EBC6A76B}" presName="compositeShape" presStyleCnt="0">
        <dgm:presLayoutVars>
          <dgm:chMax val="7"/>
          <dgm:dir/>
          <dgm:resizeHandles val="exact"/>
        </dgm:presLayoutVars>
      </dgm:prSet>
      <dgm:spPr/>
    </dgm:pt>
  </dgm:ptLst>
  <dgm:cxnLst>
    <dgm:cxn modelId="{876D0061-7181-C249-B092-FCEB7E984475}" type="presOf" srcId="{AF6070B9-F47A-AC4C-A3CA-61D9EBC6A76B}" destId="{413989FB-97F3-8E44-B7B4-E5A5A0A2B266}" srcOrd="0"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D9FFEA-70D8-AE4E-91D0-AE7A852BF58E}"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tr-TR"/>
        </a:p>
      </dgm:t>
    </dgm:pt>
    <dgm:pt modelId="{D43814CD-78B4-0349-A5AB-E7211736ABEB}">
      <dgm:prSet phldrT="[Metin]"/>
      <dgm:spPr/>
      <dgm:t>
        <a:bodyPr/>
        <a:lstStyle/>
        <a:p>
          <a:r>
            <a:rPr lang="tr-TR" b="1" dirty="0">
              <a:latin typeface="Century Gothic" panose="020B0502020202020204" pitchFamily="34" charset="0"/>
            </a:rPr>
            <a:t>İşçi</a:t>
          </a:r>
        </a:p>
      </dgm:t>
    </dgm:pt>
    <dgm:pt modelId="{CDA44EB8-FDD6-F346-942A-266445583DA2}" type="parTrans" cxnId="{DD195D78-94CE-7B45-8576-A17568A2F271}">
      <dgm:prSet/>
      <dgm:spPr/>
      <dgm:t>
        <a:bodyPr/>
        <a:lstStyle/>
        <a:p>
          <a:endParaRPr lang="tr-TR"/>
        </a:p>
      </dgm:t>
    </dgm:pt>
    <dgm:pt modelId="{C9C01C70-C09D-6649-B755-0655147CB736}" type="sibTrans" cxnId="{DD195D78-94CE-7B45-8576-A17568A2F271}">
      <dgm:prSet/>
      <dgm:spPr/>
      <dgm:t>
        <a:bodyPr/>
        <a:lstStyle/>
        <a:p>
          <a:endParaRPr lang="tr-TR"/>
        </a:p>
      </dgm:t>
    </dgm:pt>
    <dgm:pt modelId="{758AADFF-03FB-6E42-B5C3-2660577DBEB7}">
      <dgm:prSet phldrT="[Metin]" custT="1"/>
      <dgm:spPr/>
      <dgm:t>
        <a:bodyPr/>
        <a:lstStyle/>
        <a:p>
          <a:r>
            <a:rPr lang="tr-TR" sz="4800" b="1" dirty="0">
              <a:solidFill>
                <a:srgbClr val="C00000"/>
              </a:solidFill>
              <a:latin typeface="Century Gothic" panose="020B0502020202020204" pitchFamily="34" charset="0"/>
            </a:rPr>
            <a:t>İşveren</a:t>
          </a:r>
        </a:p>
      </dgm:t>
    </dgm:pt>
    <dgm:pt modelId="{E61F12EB-658C-2A4F-B4BD-61BA2BA787E2}" type="parTrans" cxnId="{01BE46EA-18D5-924C-970F-E97036BD8020}">
      <dgm:prSet/>
      <dgm:spPr/>
      <dgm:t>
        <a:bodyPr/>
        <a:lstStyle/>
        <a:p>
          <a:endParaRPr lang="tr-TR"/>
        </a:p>
      </dgm:t>
    </dgm:pt>
    <dgm:pt modelId="{4C3C8D11-0AF1-2E41-98AF-2B07047BBB0D}" type="sibTrans" cxnId="{01BE46EA-18D5-924C-970F-E97036BD8020}">
      <dgm:prSet/>
      <dgm:spPr/>
      <dgm:t>
        <a:bodyPr/>
        <a:lstStyle/>
        <a:p>
          <a:endParaRPr lang="tr-TR"/>
        </a:p>
      </dgm:t>
    </dgm:pt>
    <dgm:pt modelId="{B3E50AB9-04C7-D54C-99C3-99E41DB229A1}">
      <dgm:prSet phldrT="[Metin]"/>
      <dgm:spPr/>
      <dgm:t>
        <a:bodyPr/>
        <a:lstStyle/>
        <a:p>
          <a:r>
            <a:rPr lang="tr-TR" b="1" dirty="0">
              <a:latin typeface="Century Gothic" panose="020B0502020202020204" pitchFamily="34" charset="0"/>
            </a:rPr>
            <a:t>İş Sözleşmesi</a:t>
          </a:r>
        </a:p>
      </dgm:t>
    </dgm:pt>
    <dgm:pt modelId="{F74F66F7-68C5-9348-8B0F-3534E3664194}" type="parTrans" cxnId="{264E5EFE-2B89-A84D-A2D2-A497EEECF7C1}">
      <dgm:prSet/>
      <dgm:spPr/>
      <dgm:t>
        <a:bodyPr/>
        <a:lstStyle/>
        <a:p>
          <a:endParaRPr lang="tr-TR"/>
        </a:p>
      </dgm:t>
    </dgm:pt>
    <dgm:pt modelId="{E772E77A-0615-A74D-9310-BC74BF326F02}" type="sibTrans" cxnId="{264E5EFE-2B89-A84D-A2D2-A497EEECF7C1}">
      <dgm:prSet/>
      <dgm:spPr/>
      <dgm:t>
        <a:bodyPr/>
        <a:lstStyle/>
        <a:p>
          <a:endParaRPr lang="tr-TR"/>
        </a:p>
      </dgm:t>
    </dgm:pt>
    <dgm:pt modelId="{BE6F27A8-1627-D247-9437-DDE2AC783EFF}" type="pres">
      <dgm:prSet presAssocID="{A3D9FFEA-70D8-AE4E-91D0-AE7A852BF58E}" presName="Name0" presStyleCnt="0">
        <dgm:presLayoutVars>
          <dgm:chMax val="7"/>
          <dgm:chPref val="7"/>
          <dgm:dir/>
          <dgm:animLvl val="lvl"/>
        </dgm:presLayoutVars>
      </dgm:prSet>
      <dgm:spPr/>
    </dgm:pt>
    <dgm:pt modelId="{03C39903-6905-674B-ACF8-D1A56C9BC094}" type="pres">
      <dgm:prSet presAssocID="{D43814CD-78B4-0349-A5AB-E7211736ABEB}" presName="Accent1" presStyleCnt="0"/>
      <dgm:spPr/>
    </dgm:pt>
    <dgm:pt modelId="{79829E37-8AFA-B349-AFC5-16B6D6E9A47F}" type="pres">
      <dgm:prSet presAssocID="{D43814CD-78B4-0349-A5AB-E7211736ABEB}" presName="Accent" presStyleLbl="node1" presStyleIdx="0" presStyleCnt="3" custLinFactNeighborX="9163" custLinFactNeighborY="-12936"/>
      <dgm:spPr>
        <a:solidFill>
          <a:schemeClr val="tx1"/>
        </a:solidFill>
      </dgm:spPr>
    </dgm:pt>
    <dgm:pt modelId="{09EA3D95-B6F0-8D4E-814F-A3DDAEF0453F}" type="pres">
      <dgm:prSet presAssocID="{D43814CD-78B4-0349-A5AB-E7211736ABEB}" presName="Parent1" presStyleLbl="revTx" presStyleIdx="0" presStyleCnt="3" custLinFactNeighborX="18427" custLinFactNeighborY="-62086">
        <dgm:presLayoutVars>
          <dgm:chMax val="1"/>
          <dgm:chPref val="1"/>
          <dgm:bulletEnabled val="1"/>
        </dgm:presLayoutVars>
      </dgm:prSet>
      <dgm:spPr/>
    </dgm:pt>
    <dgm:pt modelId="{57744E3E-5B13-1247-8050-0211F0C0A5A2}" type="pres">
      <dgm:prSet presAssocID="{758AADFF-03FB-6E42-B5C3-2660577DBEB7}" presName="Accent2" presStyleCnt="0"/>
      <dgm:spPr/>
    </dgm:pt>
    <dgm:pt modelId="{5A47AD1F-62A6-564F-9B70-0D4973580A47}" type="pres">
      <dgm:prSet presAssocID="{758AADFF-03FB-6E42-B5C3-2660577DBEB7}" presName="Accent" presStyleLbl="node1" presStyleIdx="1" presStyleCnt="3" custScaleX="157056" custScaleY="150253"/>
      <dgm:spPr>
        <a:solidFill>
          <a:srgbClr val="C00000"/>
        </a:solidFill>
      </dgm:spPr>
    </dgm:pt>
    <dgm:pt modelId="{3ADD3E05-CE70-BA46-9ACE-F315852D153A}" type="pres">
      <dgm:prSet presAssocID="{758AADFF-03FB-6E42-B5C3-2660577DBEB7}" presName="Parent2" presStyleLbl="revTx" presStyleIdx="1" presStyleCnt="3" custScaleX="225008" custLinFactNeighborX="-6304" custLinFactNeighborY="-14099">
        <dgm:presLayoutVars>
          <dgm:chMax val="1"/>
          <dgm:chPref val="1"/>
          <dgm:bulletEnabled val="1"/>
        </dgm:presLayoutVars>
      </dgm:prSet>
      <dgm:spPr/>
    </dgm:pt>
    <dgm:pt modelId="{357B6954-F001-1640-8840-9CF008EF3A3C}" type="pres">
      <dgm:prSet presAssocID="{B3E50AB9-04C7-D54C-99C3-99E41DB229A1}" presName="Accent3" presStyleCnt="0"/>
      <dgm:spPr/>
    </dgm:pt>
    <dgm:pt modelId="{22E9A13E-F028-A144-921F-B969F8BCBBEF}" type="pres">
      <dgm:prSet presAssocID="{B3E50AB9-04C7-D54C-99C3-99E41DB229A1}" presName="Accent" presStyleLbl="node1" presStyleIdx="2" presStyleCnt="3" custLinFactNeighborX="11626" custLinFactNeighborY="5016"/>
      <dgm:spPr>
        <a:solidFill>
          <a:schemeClr val="tx1"/>
        </a:solidFill>
      </dgm:spPr>
    </dgm:pt>
    <dgm:pt modelId="{D385DA83-A9DF-0F41-BDDD-C0BA4E79CA72}" type="pres">
      <dgm:prSet presAssocID="{B3E50AB9-04C7-D54C-99C3-99E41DB229A1}" presName="Parent3" presStyleLbl="revTx" presStyleIdx="2" presStyleCnt="3" custLinFactNeighborX="19400">
        <dgm:presLayoutVars>
          <dgm:chMax val="1"/>
          <dgm:chPref val="1"/>
          <dgm:bulletEnabled val="1"/>
        </dgm:presLayoutVars>
      </dgm:prSet>
      <dgm:spPr/>
    </dgm:pt>
  </dgm:ptLst>
  <dgm:cxnLst>
    <dgm:cxn modelId="{DD195D78-94CE-7B45-8576-A17568A2F271}" srcId="{A3D9FFEA-70D8-AE4E-91D0-AE7A852BF58E}" destId="{D43814CD-78B4-0349-A5AB-E7211736ABEB}" srcOrd="0" destOrd="0" parTransId="{CDA44EB8-FDD6-F346-942A-266445583DA2}" sibTransId="{C9C01C70-C09D-6649-B755-0655147CB736}"/>
    <dgm:cxn modelId="{992A2C84-6CF7-3E46-9961-C626E3644508}" type="presOf" srcId="{B3E50AB9-04C7-D54C-99C3-99E41DB229A1}" destId="{D385DA83-A9DF-0F41-BDDD-C0BA4E79CA72}" srcOrd="0" destOrd="0" presId="urn:microsoft.com/office/officeart/2009/layout/CircleArrowProcess"/>
    <dgm:cxn modelId="{7037E4CC-4374-EB47-A19E-982A2E9C73A0}" type="presOf" srcId="{758AADFF-03FB-6E42-B5C3-2660577DBEB7}" destId="{3ADD3E05-CE70-BA46-9ACE-F315852D153A}" srcOrd="0" destOrd="0" presId="urn:microsoft.com/office/officeart/2009/layout/CircleArrowProcess"/>
    <dgm:cxn modelId="{01BE46EA-18D5-924C-970F-E97036BD8020}" srcId="{A3D9FFEA-70D8-AE4E-91D0-AE7A852BF58E}" destId="{758AADFF-03FB-6E42-B5C3-2660577DBEB7}" srcOrd="1" destOrd="0" parTransId="{E61F12EB-658C-2A4F-B4BD-61BA2BA787E2}" sibTransId="{4C3C8D11-0AF1-2E41-98AF-2B07047BBB0D}"/>
    <dgm:cxn modelId="{F41162F0-897D-E945-83BB-D3448EA93042}" type="presOf" srcId="{A3D9FFEA-70D8-AE4E-91D0-AE7A852BF58E}" destId="{BE6F27A8-1627-D247-9437-DDE2AC783EFF}" srcOrd="0" destOrd="0" presId="urn:microsoft.com/office/officeart/2009/layout/CircleArrowProcess"/>
    <dgm:cxn modelId="{76B5BBF2-5AA4-5B45-9B65-4415FD784263}" type="presOf" srcId="{D43814CD-78B4-0349-A5AB-E7211736ABEB}" destId="{09EA3D95-B6F0-8D4E-814F-A3DDAEF0453F}" srcOrd="0" destOrd="0" presId="urn:microsoft.com/office/officeart/2009/layout/CircleArrowProcess"/>
    <dgm:cxn modelId="{264E5EFE-2B89-A84D-A2D2-A497EEECF7C1}" srcId="{A3D9FFEA-70D8-AE4E-91D0-AE7A852BF58E}" destId="{B3E50AB9-04C7-D54C-99C3-99E41DB229A1}" srcOrd="2" destOrd="0" parTransId="{F74F66F7-68C5-9348-8B0F-3534E3664194}" sibTransId="{E772E77A-0615-A74D-9310-BC74BF326F02}"/>
    <dgm:cxn modelId="{75C1B0E7-651A-BA49-9C6C-59EB76BBA962}" type="presParOf" srcId="{BE6F27A8-1627-D247-9437-DDE2AC783EFF}" destId="{03C39903-6905-674B-ACF8-D1A56C9BC094}" srcOrd="0" destOrd="0" presId="urn:microsoft.com/office/officeart/2009/layout/CircleArrowProcess"/>
    <dgm:cxn modelId="{EBED0D61-03B5-9F4C-8B8A-E205D6B01EB1}" type="presParOf" srcId="{03C39903-6905-674B-ACF8-D1A56C9BC094}" destId="{79829E37-8AFA-B349-AFC5-16B6D6E9A47F}" srcOrd="0" destOrd="0" presId="urn:microsoft.com/office/officeart/2009/layout/CircleArrowProcess"/>
    <dgm:cxn modelId="{F5BD9362-26B7-5046-8951-33089AD1A610}" type="presParOf" srcId="{BE6F27A8-1627-D247-9437-DDE2AC783EFF}" destId="{09EA3D95-B6F0-8D4E-814F-A3DDAEF0453F}" srcOrd="1" destOrd="0" presId="urn:microsoft.com/office/officeart/2009/layout/CircleArrowProcess"/>
    <dgm:cxn modelId="{93609212-34D6-3845-8BCF-7CD2EA4889AB}" type="presParOf" srcId="{BE6F27A8-1627-D247-9437-DDE2AC783EFF}" destId="{57744E3E-5B13-1247-8050-0211F0C0A5A2}" srcOrd="2" destOrd="0" presId="urn:microsoft.com/office/officeart/2009/layout/CircleArrowProcess"/>
    <dgm:cxn modelId="{BC123185-629F-094C-8374-7FA448224CF4}" type="presParOf" srcId="{57744E3E-5B13-1247-8050-0211F0C0A5A2}" destId="{5A47AD1F-62A6-564F-9B70-0D4973580A47}" srcOrd="0" destOrd="0" presId="urn:microsoft.com/office/officeart/2009/layout/CircleArrowProcess"/>
    <dgm:cxn modelId="{595DB462-48DA-4D47-BA69-4C366F965F27}" type="presParOf" srcId="{BE6F27A8-1627-D247-9437-DDE2AC783EFF}" destId="{3ADD3E05-CE70-BA46-9ACE-F315852D153A}" srcOrd="3" destOrd="0" presId="urn:microsoft.com/office/officeart/2009/layout/CircleArrowProcess"/>
    <dgm:cxn modelId="{C411BD4B-28FB-1741-BAB5-C248EB9FA706}" type="presParOf" srcId="{BE6F27A8-1627-D247-9437-DDE2AC783EFF}" destId="{357B6954-F001-1640-8840-9CF008EF3A3C}" srcOrd="4" destOrd="0" presId="urn:microsoft.com/office/officeart/2009/layout/CircleArrowProcess"/>
    <dgm:cxn modelId="{104483EE-2986-E948-9C1F-4E6C9EEA342A}" type="presParOf" srcId="{357B6954-F001-1640-8840-9CF008EF3A3C}" destId="{22E9A13E-F028-A144-921F-B969F8BCBBEF}" srcOrd="0" destOrd="0" presId="urn:microsoft.com/office/officeart/2009/layout/CircleArrowProcess"/>
    <dgm:cxn modelId="{D4001958-E49D-8842-A69E-098A13851F33}" type="presParOf" srcId="{BE6F27A8-1627-D247-9437-DDE2AC783EFF}" destId="{D385DA83-A9DF-0F41-BDDD-C0BA4E79CA72}"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6070B9-F47A-AC4C-A3CA-61D9EBC6A76B}" type="doc">
      <dgm:prSet loTypeId="urn:microsoft.com/office/officeart/2005/8/layout/cycle8" loCatId="" qsTypeId="urn:microsoft.com/office/officeart/2005/8/quickstyle/simple1" qsCatId="simple" csTypeId="urn:microsoft.com/office/officeart/2005/8/colors/accent1_2" csCatId="accent1" phldr="0"/>
      <dgm:spPr/>
    </dgm:pt>
    <dgm:pt modelId="{413989FB-97F3-8E44-B7B4-E5A5A0A2B266}" type="pres">
      <dgm:prSet presAssocID="{AF6070B9-F47A-AC4C-A3CA-61D9EBC6A76B}" presName="compositeShape" presStyleCnt="0">
        <dgm:presLayoutVars>
          <dgm:chMax val="7"/>
          <dgm:dir/>
          <dgm:resizeHandles val="exact"/>
        </dgm:presLayoutVars>
      </dgm:prSet>
      <dgm:spPr/>
    </dgm:pt>
  </dgm:ptLst>
  <dgm:cxnLst>
    <dgm:cxn modelId="{876D0061-7181-C249-B092-FCEB7E984475}" type="presOf" srcId="{AF6070B9-F47A-AC4C-A3CA-61D9EBC6A76B}" destId="{413989FB-97F3-8E44-B7B4-E5A5A0A2B266}" srcOrd="0"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D9FFEA-70D8-AE4E-91D0-AE7A852BF58E}"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tr-TR"/>
        </a:p>
      </dgm:t>
    </dgm:pt>
    <dgm:pt modelId="{D43814CD-78B4-0349-A5AB-E7211736ABEB}">
      <dgm:prSet phldrT="[Metin]"/>
      <dgm:spPr/>
      <dgm:t>
        <a:bodyPr/>
        <a:lstStyle/>
        <a:p>
          <a:r>
            <a:rPr lang="tr-TR" b="1" dirty="0">
              <a:latin typeface="Century Gothic" panose="020B0502020202020204" pitchFamily="34" charset="0"/>
            </a:rPr>
            <a:t>İşçi</a:t>
          </a:r>
        </a:p>
      </dgm:t>
    </dgm:pt>
    <dgm:pt modelId="{CDA44EB8-FDD6-F346-942A-266445583DA2}" type="parTrans" cxnId="{DD195D78-94CE-7B45-8576-A17568A2F271}">
      <dgm:prSet/>
      <dgm:spPr/>
      <dgm:t>
        <a:bodyPr/>
        <a:lstStyle/>
        <a:p>
          <a:endParaRPr lang="tr-TR"/>
        </a:p>
      </dgm:t>
    </dgm:pt>
    <dgm:pt modelId="{C9C01C70-C09D-6649-B755-0655147CB736}" type="sibTrans" cxnId="{DD195D78-94CE-7B45-8576-A17568A2F271}">
      <dgm:prSet/>
      <dgm:spPr/>
      <dgm:t>
        <a:bodyPr/>
        <a:lstStyle/>
        <a:p>
          <a:endParaRPr lang="tr-TR"/>
        </a:p>
      </dgm:t>
    </dgm:pt>
    <dgm:pt modelId="{758AADFF-03FB-6E42-B5C3-2660577DBEB7}">
      <dgm:prSet phldrT="[Metin]"/>
      <dgm:spPr/>
      <dgm:t>
        <a:bodyPr/>
        <a:lstStyle/>
        <a:p>
          <a:r>
            <a:rPr lang="tr-TR" b="1" dirty="0">
              <a:latin typeface="Century Gothic" panose="020B0502020202020204" pitchFamily="34" charset="0"/>
            </a:rPr>
            <a:t>İşveren</a:t>
          </a:r>
        </a:p>
      </dgm:t>
    </dgm:pt>
    <dgm:pt modelId="{E61F12EB-658C-2A4F-B4BD-61BA2BA787E2}" type="parTrans" cxnId="{01BE46EA-18D5-924C-970F-E97036BD8020}">
      <dgm:prSet/>
      <dgm:spPr/>
      <dgm:t>
        <a:bodyPr/>
        <a:lstStyle/>
        <a:p>
          <a:endParaRPr lang="tr-TR"/>
        </a:p>
      </dgm:t>
    </dgm:pt>
    <dgm:pt modelId="{4C3C8D11-0AF1-2E41-98AF-2B07047BBB0D}" type="sibTrans" cxnId="{01BE46EA-18D5-924C-970F-E97036BD8020}">
      <dgm:prSet/>
      <dgm:spPr/>
      <dgm:t>
        <a:bodyPr/>
        <a:lstStyle/>
        <a:p>
          <a:endParaRPr lang="tr-TR"/>
        </a:p>
      </dgm:t>
    </dgm:pt>
    <dgm:pt modelId="{B3E50AB9-04C7-D54C-99C3-99E41DB229A1}">
      <dgm:prSet phldrT="[Metin]"/>
      <dgm:spPr/>
      <dgm:t>
        <a:bodyPr/>
        <a:lstStyle/>
        <a:p>
          <a:r>
            <a:rPr lang="tr-TR" b="1" dirty="0">
              <a:solidFill>
                <a:srgbClr val="C00000"/>
              </a:solidFill>
              <a:latin typeface="Century Gothic" panose="020B0502020202020204" pitchFamily="34" charset="0"/>
            </a:rPr>
            <a:t>İş </a:t>
          </a:r>
        </a:p>
        <a:p>
          <a:r>
            <a:rPr lang="tr-TR" b="1" dirty="0">
              <a:solidFill>
                <a:srgbClr val="C00000"/>
              </a:solidFill>
              <a:latin typeface="Century Gothic" panose="020B0502020202020204" pitchFamily="34" charset="0"/>
            </a:rPr>
            <a:t>Sözleşmesi</a:t>
          </a:r>
        </a:p>
      </dgm:t>
    </dgm:pt>
    <dgm:pt modelId="{F74F66F7-68C5-9348-8B0F-3534E3664194}" type="parTrans" cxnId="{264E5EFE-2B89-A84D-A2D2-A497EEECF7C1}">
      <dgm:prSet/>
      <dgm:spPr/>
      <dgm:t>
        <a:bodyPr/>
        <a:lstStyle/>
        <a:p>
          <a:endParaRPr lang="tr-TR"/>
        </a:p>
      </dgm:t>
    </dgm:pt>
    <dgm:pt modelId="{E772E77A-0615-A74D-9310-BC74BF326F02}" type="sibTrans" cxnId="{264E5EFE-2B89-A84D-A2D2-A497EEECF7C1}">
      <dgm:prSet/>
      <dgm:spPr/>
      <dgm:t>
        <a:bodyPr/>
        <a:lstStyle/>
        <a:p>
          <a:endParaRPr lang="tr-TR"/>
        </a:p>
      </dgm:t>
    </dgm:pt>
    <dgm:pt modelId="{BE6F27A8-1627-D247-9437-DDE2AC783EFF}" type="pres">
      <dgm:prSet presAssocID="{A3D9FFEA-70D8-AE4E-91D0-AE7A852BF58E}" presName="Name0" presStyleCnt="0">
        <dgm:presLayoutVars>
          <dgm:chMax val="7"/>
          <dgm:chPref val="7"/>
          <dgm:dir/>
          <dgm:animLvl val="lvl"/>
        </dgm:presLayoutVars>
      </dgm:prSet>
      <dgm:spPr/>
    </dgm:pt>
    <dgm:pt modelId="{03C39903-6905-674B-ACF8-D1A56C9BC094}" type="pres">
      <dgm:prSet presAssocID="{D43814CD-78B4-0349-A5AB-E7211736ABEB}" presName="Accent1" presStyleCnt="0"/>
      <dgm:spPr/>
    </dgm:pt>
    <dgm:pt modelId="{79829E37-8AFA-B349-AFC5-16B6D6E9A47F}" type="pres">
      <dgm:prSet presAssocID="{D43814CD-78B4-0349-A5AB-E7211736ABEB}" presName="Accent" presStyleLbl="node1" presStyleIdx="0" presStyleCnt="3"/>
      <dgm:spPr>
        <a:solidFill>
          <a:schemeClr val="tx1"/>
        </a:solidFill>
      </dgm:spPr>
    </dgm:pt>
    <dgm:pt modelId="{09EA3D95-B6F0-8D4E-814F-A3DDAEF0453F}" type="pres">
      <dgm:prSet presAssocID="{D43814CD-78B4-0349-A5AB-E7211736ABEB}" presName="Parent1" presStyleLbl="revTx" presStyleIdx="0" presStyleCnt="3">
        <dgm:presLayoutVars>
          <dgm:chMax val="1"/>
          <dgm:chPref val="1"/>
          <dgm:bulletEnabled val="1"/>
        </dgm:presLayoutVars>
      </dgm:prSet>
      <dgm:spPr/>
    </dgm:pt>
    <dgm:pt modelId="{57744E3E-5B13-1247-8050-0211F0C0A5A2}" type="pres">
      <dgm:prSet presAssocID="{758AADFF-03FB-6E42-B5C3-2660577DBEB7}" presName="Accent2" presStyleCnt="0"/>
      <dgm:spPr/>
    </dgm:pt>
    <dgm:pt modelId="{5A47AD1F-62A6-564F-9B70-0D4973580A47}" type="pres">
      <dgm:prSet presAssocID="{758AADFF-03FB-6E42-B5C3-2660577DBEB7}" presName="Accent" presStyleLbl="node1" presStyleIdx="1" presStyleCnt="3"/>
      <dgm:spPr>
        <a:solidFill>
          <a:schemeClr val="tx1"/>
        </a:solidFill>
      </dgm:spPr>
    </dgm:pt>
    <dgm:pt modelId="{3ADD3E05-CE70-BA46-9ACE-F315852D153A}" type="pres">
      <dgm:prSet presAssocID="{758AADFF-03FB-6E42-B5C3-2660577DBEB7}" presName="Parent2" presStyleLbl="revTx" presStyleIdx="1" presStyleCnt="3">
        <dgm:presLayoutVars>
          <dgm:chMax val="1"/>
          <dgm:chPref val="1"/>
          <dgm:bulletEnabled val="1"/>
        </dgm:presLayoutVars>
      </dgm:prSet>
      <dgm:spPr/>
    </dgm:pt>
    <dgm:pt modelId="{357B6954-F001-1640-8840-9CF008EF3A3C}" type="pres">
      <dgm:prSet presAssocID="{B3E50AB9-04C7-D54C-99C3-99E41DB229A1}" presName="Accent3" presStyleCnt="0"/>
      <dgm:spPr/>
    </dgm:pt>
    <dgm:pt modelId="{22E9A13E-F028-A144-921F-B969F8BCBBEF}" type="pres">
      <dgm:prSet presAssocID="{B3E50AB9-04C7-D54C-99C3-99E41DB229A1}" presName="Accent" presStyleLbl="node1" presStyleIdx="2" presStyleCnt="3" custScaleX="150037" custScaleY="141721" custLinFactNeighborX="9409" custLinFactNeighborY="14819"/>
      <dgm:spPr>
        <a:solidFill>
          <a:srgbClr val="C00000"/>
        </a:solidFill>
      </dgm:spPr>
    </dgm:pt>
    <dgm:pt modelId="{D385DA83-A9DF-0F41-BDDD-C0BA4E79CA72}" type="pres">
      <dgm:prSet presAssocID="{B3E50AB9-04C7-D54C-99C3-99E41DB229A1}" presName="Parent3" presStyleLbl="revTx" presStyleIdx="2" presStyleCnt="3" custScaleX="277214" custScaleY="208696" custLinFactNeighborX="14548" custLinFactNeighborY="27162">
        <dgm:presLayoutVars>
          <dgm:chMax val="1"/>
          <dgm:chPref val="1"/>
          <dgm:bulletEnabled val="1"/>
        </dgm:presLayoutVars>
      </dgm:prSet>
      <dgm:spPr/>
    </dgm:pt>
  </dgm:ptLst>
  <dgm:cxnLst>
    <dgm:cxn modelId="{DD195D78-94CE-7B45-8576-A17568A2F271}" srcId="{A3D9FFEA-70D8-AE4E-91D0-AE7A852BF58E}" destId="{D43814CD-78B4-0349-A5AB-E7211736ABEB}" srcOrd="0" destOrd="0" parTransId="{CDA44EB8-FDD6-F346-942A-266445583DA2}" sibTransId="{C9C01C70-C09D-6649-B755-0655147CB736}"/>
    <dgm:cxn modelId="{992A2C84-6CF7-3E46-9961-C626E3644508}" type="presOf" srcId="{B3E50AB9-04C7-D54C-99C3-99E41DB229A1}" destId="{D385DA83-A9DF-0F41-BDDD-C0BA4E79CA72}" srcOrd="0" destOrd="0" presId="urn:microsoft.com/office/officeart/2009/layout/CircleArrowProcess"/>
    <dgm:cxn modelId="{7037E4CC-4374-EB47-A19E-982A2E9C73A0}" type="presOf" srcId="{758AADFF-03FB-6E42-B5C3-2660577DBEB7}" destId="{3ADD3E05-CE70-BA46-9ACE-F315852D153A}" srcOrd="0" destOrd="0" presId="urn:microsoft.com/office/officeart/2009/layout/CircleArrowProcess"/>
    <dgm:cxn modelId="{01BE46EA-18D5-924C-970F-E97036BD8020}" srcId="{A3D9FFEA-70D8-AE4E-91D0-AE7A852BF58E}" destId="{758AADFF-03FB-6E42-B5C3-2660577DBEB7}" srcOrd="1" destOrd="0" parTransId="{E61F12EB-658C-2A4F-B4BD-61BA2BA787E2}" sibTransId="{4C3C8D11-0AF1-2E41-98AF-2B07047BBB0D}"/>
    <dgm:cxn modelId="{F41162F0-897D-E945-83BB-D3448EA93042}" type="presOf" srcId="{A3D9FFEA-70D8-AE4E-91D0-AE7A852BF58E}" destId="{BE6F27A8-1627-D247-9437-DDE2AC783EFF}" srcOrd="0" destOrd="0" presId="urn:microsoft.com/office/officeart/2009/layout/CircleArrowProcess"/>
    <dgm:cxn modelId="{76B5BBF2-5AA4-5B45-9B65-4415FD784263}" type="presOf" srcId="{D43814CD-78B4-0349-A5AB-E7211736ABEB}" destId="{09EA3D95-B6F0-8D4E-814F-A3DDAEF0453F}" srcOrd="0" destOrd="0" presId="urn:microsoft.com/office/officeart/2009/layout/CircleArrowProcess"/>
    <dgm:cxn modelId="{264E5EFE-2B89-A84D-A2D2-A497EEECF7C1}" srcId="{A3D9FFEA-70D8-AE4E-91D0-AE7A852BF58E}" destId="{B3E50AB9-04C7-D54C-99C3-99E41DB229A1}" srcOrd="2" destOrd="0" parTransId="{F74F66F7-68C5-9348-8B0F-3534E3664194}" sibTransId="{E772E77A-0615-A74D-9310-BC74BF326F02}"/>
    <dgm:cxn modelId="{75C1B0E7-651A-BA49-9C6C-59EB76BBA962}" type="presParOf" srcId="{BE6F27A8-1627-D247-9437-DDE2AC783EFF}" destId="{03C39903-6905-674B-ACF8-D1A56C9BC094}" srcOrd="0" destOrd="0" presId="urn:microsoft.com/office/officeart/2009/layout/CircleArrowProcess"/>
    <dgm:cxn modelId="{EBED0D61-03B5-9F4C-8B8A-E205D6B01EB1}" type="presParOf" srcId="{03C39903-6905-674B-ACF8-D1A56C9BC094}" destId="{79829E37-8AFA-B349-AFC5-16B6D6E9A47F}" srcOrd="0" destOrd="0" presId="urn:microsoft.com/office/officeart/2009/layout/CircleArrowProcess"/>
    <dgm:cxn modelId="{F5BD9362-26B7-5046-8951-33089AD1A610}" type="presParOf" srcId="{BE6F27A8-1627-D247-9437-DDE2AC783EFF}" destId="{09EA3D95-B6F0-8D4E-814F-A3DDAEF0453F}" srcOrd="1" destOrd="0" presId="urn:microsoft.com/office/officeart/2009/layout/CircleArrowProcess"/>
    <dgm:cxn modelId="{93609212-34D6-3845-8BCF-7CD2EA4889AB}" type="presParOf" srcId="{BE6F27A8-1627-D247-9437-DDE2AC783EFF}" destId="{57744E3E-5B13-1247-8050-0211F0C0A5A2}" srcOrd="2" destOrd="0" presId="urn:microsoft.com/office/officeart/2009/layout/CircleArrowProcess"/>
    <dgm:cxn modelId="{BC123185-629F-094C-8374-7FA448224CF4}" type="presParOf" srcId="{57744E3E-5B13-1247-8050-0211F0C0A5A2}" destId="{5A47AD1F-62A6-564F-9B70-0D4973580A47}" srcOrd="0" destOrd="0" presId="urn:microsoft.com/office/officeart/2009/layout/CircleArrowProcess"/>
    <dgm:cxn modelId="{595DB462-48DA-4D47-BA69-4C366F965F27}" type="presParOf" srcId="{BE6F27A8-1627-D247-9437-DDE2AC783EFF}" destId="{3ADD3E05-CE70-BA46-9ACE-F315852D153A}" srcOrd="3" destOrd="0" presId="urn:microsoft.com/office/officeart/2009/layout/CircleArrowProcess"/>
    <dgm:cxn modelId="{C411BD4B-28FB-1741-BAB5-C248EB9FA706}" type="presParOf" srcId="{BE6F27A8-1627-D247-9437-DDE2AC783EFF}" destId="{357B6954-F001-1640-8840-9CF008EF3A3C}" srcOrd="4" destOrd="0" presId="urn:microsoft.com/office/officeart/2009/layout/CircleArrowProcess"/>
    <dgm:cxn modelId="{104483EE-2986-E948-9C1F-4E6C9EEA342A}" type="presParOf" srcId="{357B6954-F001-1640-8840-9CF008EF3A3C}" destId="{22E9A13E-F028-A144-921F-B969F8BCBBEF}" srcOrd="0" destOrd="0" presId="urn:microsoft.com/office/officeart/2009/layout/CircleArrowProcess"/>
    <dgm:cxn modelId="{D4001958-E49D-8842-A69E-098A13851F33}" type="presParOf" srcId="{BE6F27A8-1627-D247-9437-DDE2AC783EFF}" destId="{D385DA83-A9DF-0F41-BDDD-C0BA4E79CA72}"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19E143-9FC6-1F42-85EA-A9EC973ED754}" type="doc">
      <dgm:prSet loTypeId="urn:microsoft.com/office/officeart/2005/8/layout/pyramid2" loCatId="" qsTypeId="urn:microsoft.com/office/officeart/2005/8/quickstyle/simple1" qsCatId="simple" csTypeId="urn:microsoft.com/office/officeart/2005/8/colors/accent1_2" csCatId="accent1" phldr="1"/>
      <dgm:spPr/>
      <dgm:t>
        <a:bodyPr/>
        <a:lstStyle/>
        <a:p>
          <a:endParaRPr lang="tr-TR"/>
        </a:p>
      </dgm:t>
    </dgm:pt>
    <dgm:pt modelId="{EBF26FEE-DE0F-C541-A010-8F72126AAAF7}">
      <dgm:prSet phldrT="[Metin]" custT="1"/>
      <dgm:spPr>
        <a:solidFill>
          <a:prstClr val="white">
            <a:alpha val="90000"/>
            <a:hueOff val="0"/>
            <a:satOff val="0"/>
            <a:lumOff val="0"/>
            <a:alphaOff val="0"/>
          </a:prstClr>
        </a:solidFill>
        <a:ln w="12700" cap="flat" cmpd="sng" algn="ctr">
          <a:solidFill>
            <a:prstClr val="black"/>
          </a:solidFill>
          <a:prstDash val="solid"/>
          <a:miter lim="800000"/>
        </a:ln>
        <a:effectLst/>
      </dgm:spPr>
      <dgm:t>
        <a:bodyPr spcFirstLastPara="0" vert="horz" wrap="square" lIns="167640" tIns="167640" rIns="167640" bIns="167640" numCol="1" spcCol="1270" anchor="ctr" anchorCtr="0"/>
        <a:lstStyle/>
        <a:p>
          <a:pPr marL="0" lvl="0" indent="0" algn="ctr" defTabSz="1955800">
            <a:lnSpc>
              <a:spcPct val="90000"/>
            </a:lnSpc>
            <a:spcBef>
              <a:spcPct val="0"/>
            </a:spcBef>
            <a:spcAft>
              <a:spcPct val="35000"/>
            </a:spcAft>
            <a:buNone/>
          </a:pPr>
          <a:r>
            <a:rPr lang="tr-TR" sz="2000" kern="1200" dirty="0">
              <a:solidFill>
                <a:prstClr val="black">
                  <a:hueOff val="0"/>
                  <a:satOff val="0"/>
                  <a:lumOff val="0"/>
                  <a:alphaOff val="0"/>
                </a:prstClr>
              </a:solidFill>
              <a:latin typeface="Century Gothic" panose="020B0502020202020204" pitchFamily="34" charset="0"/>
              <a:ea typeface="+mn-ea"/>
              <a:cs typeface="+mn-cs"/>
            </a:rPr>
            <a:t>Asıl işveren varlığı,</a:t>
          </a:r>
        </a:p>
      </dgm:t>
    </dgm:pt>
    <dgm:pt modelId="{8E714406-0CD1-7F40-A11E-718E302A8018}" type="parTrans" cxnId="{21C745AE-231F-964F-8C80-D55E22F4B5BA}">
      <dgm:prSet/>
      <dgm:spPr/>
      <dgm:t>
        <a:bodyPr/>
        <a:lstStyle/>
        <a:p>
          <a:endParaRPr lang="tr-TR"/>
        </a:p>
      </dgm:t>
    </dgm:pt>
    <dgm:pt modelId="{BE241C4A-1D79-0B49-9F8F-3B960EE98401}" type="sibTrans" cxnId="{21C745AE-231F-964F-8C80-D55E22F4B5BA}">
      <dgm:prSet/>
      <dgm:spPr/>
      <dgm:t>
        <a:bodyPr/>
        <a:lstStyle/>
        <a:p>
          <a:endParaRPr lang="tr-TR"/>
        </a:p>
      </dgm:t>
    </dgm:pt>
    <dgm:pt modelId="{7E32E28C-3413-7744-BD3E-A3533F8AD5C1}">
      <dgm:prSet phldrT="[Metin]" custT="1"/>
      <dgm:spPr>
        <a:solidFill>
          <a:prstClr val="white">
            <a:alpha val="90000"/>
            <a:hueOff val="0"/>
            <a:satOff val="0"/>
            <a:lumOff val="0"/>
            <a:alphaOff val="0"/>
          </a:prstClr>
        </a:solidFill>
        <a:ln w="12700" cap="flat" cmpd="sng" algn="ctr">
          <a:solidFill>
            <a:prstClr val="black"/>
          </a:solidFill>
          <a:prstDash val="solid"/>
          <a:miter lim="800000"/>
        </a:ln>
        <a:effectLst/>
      </dgm:spPr>
      <dgm:t>
        <a:bodyPr spcFirstLastPara="0" vert="horz" wrap="square" lIns="167640" tIns="167640" rIns="167640" bIns="167640" numCol="1" spcCol="1270" anchor="ctr" anchorCtr="0"/>
        <a:lstStyle/>
        <a:p>
          <a:pPr>
            <a:buNone/>
          </a:pPr>
          <a:r>
            <a:rPr lang="tr-TR" sz="2000" dirty="0">
              <a:solidFill>
                <a:prstClr val="black">
                  <a:hueOff val="0"/>
                  <a:satOff val="0"/>
                  <a:lumOff val="0"/>
                  <a:alphaOff val="0"/>
                </a:prstClr>
              </a:solidFill>
              <a:latin typeface="Century Gothic" panose="020B0502020202020204" pitchFamily="34" charset="0"/>
              <a:ea typeface="+mn-ea"/>
              <a:cs typeface="+mn-cs"/>
            </a:rPr>
            <a:t>İşin işyerinde yürütülen üretime ilişkin işlerde alınmış olması,</a:t>
          </a:r>
        </a:p>
      </dgm:t>
    </dgm:pt>
    <dgm:pt modelId="{76656EC1-2E51-FE41-82BF-53AAA314C37D}" type="parTrans" cxnId="{CE4BF52F-837B-C84E-A930-D0917355E7AC}">
      <dgm:prSet/>
      <dgm:spPr/>
      <dgm:t>
        <a:bodyPr/>
        <a:lstStyle/>
        <a:p>
          <a:endParaRPr lang="tr-TR"/>
        </a:p>
      </dgm:t>
    </dgm:pt>
    <dgm:pt modelId="{80CC472E-0843-254B-BED9-ED055E40CF17}" type="sibTrans" cxnId="{CE4BF52F-837B-C84E-A930-D0917355E7AC}">
      <dgm:prSet/>
      <dgm:spPr/>
      <dgm:t>
        <a:bodyPr/>
        <a:lstStyle/>
        <a:p>
          <a:endParaRPr lang="tr-TR"/>
        </a:p>
      </dgm:t>
    </dgm:pt>
    <dgm:pt modelId="{A8117AB4-CB0C-024B-AF3E-63541E960F46}">
      <dgm:prSet phldrT="[Metin]" custT="1"/>
      <dgm:spPr>
        <a:solidFill>
          <a:prstClr val="white">
            <a:alpha val="90000"/>
            <a:hueOff val="0"/>
            <a:satOff val="0"/>
            <a:lumOff val="0"/>
            <a:alphaOff val="0"/>
          </a:prstClr>
        </a:solidFill>
        <a:ln w="12700" cap="flat" cmpd="sng" algn="ctr">
          <a:solidFill>
            <a:prstClr val="black"/>
          </a:solidFill>
          <a:prstDash val="solid"/>
          <a:miter lim="800000"/>
        </a:ln>
        <a:effectLst/>
      </dgm:spPr>
      <dgm:t>
        <a:bodyPr spcFirstLastPara="0" vert="horz" wrap="square" lIns="167640" tIns="167640" rIns="167640" bIns="167640" numCol="1" spcCol="1270" anchor="ctr" anchorCtr="0"/>
        <a:lstStyle/>
        <a:p>
          <a:pPr>
            <a:buNone/>
          </a:pPr>
          <a:r>
            <a:rPr lang="tr-TR" sz="2000" dirty="0">
              <a:solidFill>
                <a:prstClr val="black">
                  <a:hueOff val="0"/>
                  <a:satOff val="0"/>
                  <a:lumOff val="0"/>
                  <a:alphaOff val="0"/>
                </a:prstClr>
              </a:solidFill>
              <a:latin typeface="Century Gothic" panose="020B0502020202020204" pitchFamily="34" charset="0"/>
              <a:ea typeface="+mn-ea"/>
              <a:cs typeface="+mn-cs"/>
            </a:rPr>
            <a:t>İşin asıl işverenin işyerinde yapılması,</a:t>
          </a:r>
        </a:p>
      </dgm:t>
    </dgm:pt>
    <dgm:pt modelId="{ADA41A3F-0515-9945-B52C-1000A8431099}" type="parTrans" cxnId="{FAA6484E-6C5E-3544-B211-B142F7D1B40C}">
      <dgm:prSet/>
      <dgm:spPr/>
      <dgm:t>
        <a:bodyPr/>
        <a:lstStyle/>
        <a:p>
          <a:endParaRPr lang="tr-TR"/>
        </a:p>
      </dgm:t>
    </dgm:pt>
    <dgm:pt modelId="{3C2C5B38-71F2-1341-8F06-3017F3C18E5A}" type="sibTrans" cxnId="{FAA6484E-6C5E-3544-B211-B142F7D1B40C}">
      <dgm:prSet/>
      <dgm:spPr/>
      <dgm:t>
        <a:bodyPr/>
        <a:lstStyle/>
        <a:p>
          <a:endParaRPr lang="tr-TR"/>
        </a:p>
      </dgm:t>
    </dgm:pt>
    <dgm:pt modelId="{9688BD20-0637-E449-BDD4-E87AA33013E9}">
      <dgm:prSet phldrT="[Metin]" custT="1"/>
      <dgm:spPr>
        <a:solidFill>
          <a:prstClr val="white">
            <a:alpha val="90000"/>
            <a:hueOff val="0"/>
            <a:satOff val="0"/>
            <a:lumOff val="0"/>
            <a:alphaOff val="0"/>
          </a:prstClr>
        </a:solidFill>
        <a:ln w="12700" cap="flat" cmpd="sng" algn="ctr">
          <a:solidFill>
            <a:prstClr val="black"/>
          </a:solidFill>
          <a:prstDash val="solid"/>
          <a:miter lim="800000"/>
        </a:ln>
        <a:effectLst/>
      </dgm:spPr>
      <dgm:t>
        <a:bodyPr spcFirstLastPara="0" vert="horz" wrap="square" lIns="167640" tIns="167640" rIns="167640" bIns="167640" numCol="1" spcCol="1270" anchor="ctr" anchorCtr="0"/>
        <a:lstStyle/>
        <a:p>
          <a:pPr>
            <a:buNone/>
          </a:pPr>
          <a:r>
            <a:rPr lang="tr-TR" sz="2000" dirty="0">
              <a:solidFill>
                <a:prstClr val="black">
                  <a:hueOff val="0"/>
                  <a:satOff val="0"/>
                  <a:lumOff val="0"/>
                  <a:alphaOff val="0"/>
                </a:prstClr>
              </a:solidFill>
              <a:latin typeface="Century Gothic" panose="020B0502020202020204" pitchFamily="34" charset="0"/>
              <a:ea typeface="+mn-ea"/>
              <a:cs typeface="+mn-cs"/>
            </a:rPr>
            <a:t>Yardımcı iş veya Asıl işin bir bölümü olması,</a:t>
          </a:r>
        </a:p>
      </dgm:t>
    </dgm:pt>
    <dgm:pt modelId="{575EF25D-F46F-8844-83C1-091C0DF192D7}" type="parTrans" cxnId="{C3ECA13B-A9EF-7249-8C4F-346381C08421}">
      <dgm:prSet/>
      <dgm:spPr/>
      <dgm:t>
        <a:bodyPr/>
        <a:lstStyle/>
        <a:p>
          <a:endParaRPr lang="tr-TR"/>
        </a:p>
      </dgm:t>
    </dgm:pt>
    <dgm:pt modelId="{E443522A-35D9-FD43-A0FE-C9B79B481632}" type="sibTrans" cxnId="{C3ECA13B-A9EF-7249-8C4F-346381C08421}">
      <dgm:prSet/>
      <dgm:spPr/>
      <dgm:t>
        <a:bodyPr/>
        <a:lstStyle/>
        <a:p>
          <a:endParaRPr lang="tr-TR"/>
        </a:p>
      </dgm:t>
    </dgm:pt>
    <dgm:pt modelId="{ACAF5128-E92F-1E4E-AB18-78CF3D6363CA}">
      <dgm:prSet phldrT="[Metin]" custT="1"/>
      <dgm:spPr>
        <a:solidFill>
          <a:prstClr val="white">
            <a:alpha val="90000"/>
            <a:hueOff val="0"/>
            <a:satOff val="0"/>
            <a:lumOff val="0"/>
            <a:alphaOff val="0"/>
          </a:prstClr>
        </a:solidFill>
        <a:ln w="12700" cap="flat" cmpd="sng" algn="ctr">
          <a:solidFill>
            <a:prstClr val="black"/>
          </a:solidFill>
          <a:prstDash val="solid"/>
          <a:miter lim="800000"/>
        </a:ln>
        <a:effectLst/>
      </dgm:spPr>
      <dgm:t>
        <a:bodyPr spcFirstLastPara="0" vert="horz" wrap="square" lIns="167640" tIns="167640" rIns="167640" bIns="167640" numCol="1" spcCol="1270" anchor="ctr" anchorCtr="0"/>
        <a:lstStyle/>
        <a:p>
          <a:pPr>
            <a:buNone/>
          </a:pPr>
          <a:r>
            <a:rPr lang="tr-TR" sz="2000" dirty="0">
              <a:solidFill>
                <a:prstClr val="black">
                  <a:hueOff val="0"/>
                  <a:satOff val="0"/>
                  <a:lumOff val="0"/>
                  <a:alphaOff val="0"/>
                </a:prstClr>
              </a:solidFill>
              <a:latin typeface="Century Gothic" panose="020B0502020202020204" pitchFamily="34" charset="0"/>
              <a:ea typeface="+mn-ea"/>
              <a:cs typeface="+mn-cs"/>
            </a:rPr>
            <a:t>İşi alan işverenin işçilerini sadece işi veren işverenin işyerinde çalıştırması. </a:t>
          </a:r>
        </a:p>
      </dgm:t>
    </dgm:pt>
    <dgm:pt modelId="{788FDB32-C56E-2C40-8808-8C31A4E375DC}" type="parTrans" cxnId="{31C911DB-3C29-9C40-A2A6-02B30B916924}">
      <dgm:prSet/>
      <dgm:spPr/>
      <dgm:t>
        <a:bodyPr/>
        <a:lstStyle/>
        <a:p>
          <a:endParaRPr lang="tr-TR"/>
        </a:p>
      </dgm:t>
    </dgm:pt>
    <dgm:pt modelId="{8023A308-7BEA-404E-8C87-A2B13CC187B3}" type="sibTrans" cxnId="{31C911DB-3C29-9C40-A2A6-02B30B916924}">
      <dgm:prSet/>
      <dgm:spPr/>
      <dgm:t>
        <a:bodyPr/>
        <a:lstStyle/>
        <a:p>
          <a:endParaRPr lang="tr-TR"/>
        </a:p>
      </dgm:t>
    </dgm:pt>
    <dgm:pt modelId="{A59B4DA5-4C62-CF42-BA33-BD45BA882BC8}" type="pres">
      <dgm:prSet presAssocID="{D819E143-9FC6-1F42-85EA-A9EC973ED754}" presName="compositeShape" presStyleCnt="0">
        <dgm:presLayoutVars>
          <dgm:dir/>
          <dgm:resizeHandles/>
        </dgm:presLayoutVars>
      </dgm:prSet>
      <dgm:spPr/>
    </dgm:pt>
    <dgm:pt modelId="{52FC7EA0-DEBD-E042-AE8D-B03B1491589F}" type="pres">
      <dgm:prSet presAssocID="{D819E143-9FC6-1F42-85EA-A9EC973ED754}" presName="pyramid" presStyleLbl="node1" presStyleIdx="0" presStyleCnt="1"/>
      <dgm:spPr>
        <a:solidFill>
          <a:schemeClr val="tx1"/>
        </a:solidFill>
      </dgm:spPr>
    </dgm:pt>
    <dgm:pt modelId="{F3105614-FD22-CF48-80EF-0C1797037C13}" type="pres">
      <dgm:prSet presAssocID="{D819E143-9FC6-1F42-85EA-A9EC973ED754}" presName="theList" presStyleCnt="0"/>
      <dgm:spPr/>
    </dgm:pt>
    <dgm:pt modelId="{A6C10008-B132-AA43-9131-4D5BCB4CE6BF}" type="pres">
      <dgm:prSet presAssocID="{EBF26FEE-DE0F-C541-A010-8F72126AAAF7}" presName="aNode" presStyleLbl="fgAcc1" presStyleIdx="0" presStyleCnt="5" custScaleX="142696" custScaleY="23581">
        <dgm:presLayoutVars>
          <dgm:bulletEnabled val="1"/>
        </dgm:presLayoutVars>
      </dgm:prSet>
      <dgm:spPr>
        <a:xfrm>
          <a:off x="3539310" y="583026"/>
          <a:ext cx="6449300" cy="1078444"/>
        </a:xfrm>
        <a:prstGeom prst="roundRect">
          <a:avLst/>
        </a:prstGeom>
      </dgm:spPr>
    </dgm:pt>
    <dgm:pt modelId="{CECD54B7-1DD7-B340-88FB-CFB72ED34D40}" type="pres">
      <dgm:prSet presAssocID="{EBF26FEE-DE0F-C541-A010-8F72126AAAF7}" presName="aSpace" presStyleCnt="0"/>
      <dgm:spPr/>
    </dgm:pt>
    <dgm:pt modelId="{D204CC15-9C94-7048-83C8-96C1F7ECE36B}" type="pres">
      <dgm:prSet presAssocID="{7E32E28C-3413-7744-BD3E-A3533F8AD5C1}" presName="aNode" presStyleLbl="fgAcc1" presStyleIdx="1" presStyleCnt="5" custScaleX="142696" custScaleY="23581">
        <dgm:presLayoutVars>
          <dgm:bulletEnabled val="1"/>
        </dgm:presLayoutVars>
      </dgm:prSet>
      <dgm:spPr>
        <a:prstGeom prst="roundRect">
          <a:avLst/>
        </a:prstGeom>
      </dgm:spPr>
    </dgm:pt>
    <dgm:pt modelId="{64613E0E-4C16-4948-80AD-075879A0B3D6}" type="pres">
      <dgm:prSet presAssocID="{7E32E28C-3413-7744-BD3E-A3533F8AD5C1}" presName="aSpace" presStyleCnt="0"/>
      <dgm:spPr/>
    </dgm:pt>
    <dgm:pt modelId="{D9760A4F-CE56-3741-901E-2BCC7A70E01A}" type="pres">
      <dgm:prSet presAssocID="{A8117AB4-CB0C-024B-AF3E-63541E960F46}" presName="aNode" presStyleLbl="fgAcc1" presStyleIdx="2" presStyleCnt="5" custScaleX="142696" custScaleY="23581">
        <dgm:presLayoutVars>
          <dgm:bulletEnabled val="1"/>
        </dgm:presLayoutVars>
      </dgm:prSet>
      <dgm:spPr>
        <a:prstGeom prst="roundRect">
          <a:avLst/>
        </a:prstGeom>
      </dgm:spPr>
    </dgm:pt>
    <dgm:pt modelId="{21EDA160-2354-154A-8CFB-A3262C41C33F}" type="pres">
      <dgm:prSet presAssocID="{A8117AB4-CB0C-024B-AF3E-63541E960F46}" presName="aSpace" presStyleCnt="0"/>
      <dgm:spPr/>
    </dgm:pt>
    <dgm:pt modelId="{B8C34411-BDBE-EB43-B629-65C489B7BA31}" type="pres">
      <dgm:prSet presAssocID="{9688BD20-0637-E449-BDD4-E87AA33013E9}" presName="aNode" presStyleLbl="fgAcc1" presStyleIdx="3" presStyleCnt="5" custScaleX="142696" custScaleY="23581">
        <dgm:presLayoutVars>
          <dgm:bulletEnabled val="1"/>
        </dgm:presLayoutVars>
      </dgm:prSet>
      <dgm:spPr>
        <a:prstGeom prst="roundRect">
          <a:avLst/>
        </a:prstGeom>
      </dgm:spPr>
    </dgm:pt>
    <dgm:pt modelId="{756E816F-6807-DA49-B567-8633551E3CD9}" type="pres">
      <dgm:prSet presAssocID="{9688BD20-0637-E449-BDD4-E87AA33013E9}" presName="aSpace" presStyleCnt="0"/>
      <dgm:spPr/>
    </dgm:pt>
    <dgm:pt modelId="{F8ED1458-F951-C043-9661-E256D6DEA610}" type="pres">
      <dgm:prSet presAssocID="{ACAF5128-E92F-1E4E-AB18-78CF3D6363CA}" presName="aNode" presStyleLbl="fgAcc1" presStyleIdx="4" presStyleCnt="5" custScaleX="142696" custScaleY="23581">
        <dgm:presLayoutVars>
          <dgm:bulletEnabled val="1"/>
        </dgm:presLayoutVars>
      </dgm:prSet>
      <dgm:spPr>
        <a:prstGeom prst="roundRect">
          <a:avLst/>
        </a:prstGeom>
      </dgm:spPr>
    </dgm:pt>
    <dgm:pt modelId="{8F902E54-4449-6D4B-97FD-83641E068D56}" type="pres">
      <dgm:prSet presAssocID="{ACAF5128-E92F-1E4E-AB18-78CF3D6363CA}" presName="aSpace" presStyleCnt="0"/>
      <dgm:spPr/>
    </dgm:pt>
  </dgm:ptLst>
  <dgm:cxnLst>
    <dgm:cxn modelId="{CE4BF52F-837B-C84E-A930-D0917355E7AC}" srcId="{D819E143-9FC6-1F42-85EA-A9EC973ED754}" destId="{7E32E28C-3413-7744-BD3E-A3533F8AD5C1}" srcOrd="1" destOrd="0" parTransId="{76656EC1-2E51-FE41-82BF-53AAA314C37D}" sibTransId="{80CC472E-0843-254B-BED9-ED055E40CF17}"/>
    <dgm:cxn modelId="{C3ECA13B-A9EF-7249-8C4F-346381C08421}" srcId="{D819E143-9FC6-1F42-85EA-A9EC973ED754}" destId="{9688BD20-0637-E449-BDD4-E87AA33013E9}" srcOrd="3" destOrd="0" parTransId="{575EF25D-F46F-8844-83C1-091C0DF192D7}" sibTransId="{E443522A-35D9-FD43-A0FE-C9B79B481632}"/>
    <dgm:cxn modelId="{FAA6484E-6C5E-3544-B211-B142F7D1B40C}" srcId="{D819E143-9FC6-1F42-85EA-A9EC973ED754}" destId="{A8117AB4-CB0C-024B-AF3E-63541E960F46}" srcOrd="2" destOrd="0" parTransId="{ADA41A3F-0515-9945-B52C-1000A8431099}" sibTransId="{3C2C5B38-71F2-1341-8F06-3017F3C18E5A}"/>
    <dgm:cxn modelId="{6DEA778B-E0F2-2347-8770-C9611348B9AF}" type="presOf" srcId="{EBF26FEE-DE0F-C541-A010-8F72126AAAF7}" destId="{A6C10008-B132-AA43-9131-4D5BCB4CE6BF}" srcOrd="0" destOrd="0" presId="urn:microsoft.com/office/officeart/2005/8/layout/pyramid2"/>
    <dgm:cxn modelId="{42C8268F-5CDE-414D-B16C-BA655D4ACB2F}" type="presOf" srcId="{A8117AB4-CB0C-024B-AF3E-63541E960F46}" destId="{D9760A4F-CE56-3741-901E-2BCC7A70E01A}" srcOrd="0" destOrd="0" presId="urn:microsoft.com/office/officeart/2005/8/layout/pyramid2"/>
    <dgm:cxn modelId="{E8397890-7689-0148-BF26-513955014E8C}" type="presOf" srcId="{7E32E28C-3413-7744-BD3E-A3533F8AD5C1}" destId="{D204CC15-9C94-7048-83C8-96C1F7ECE36B}" srcOrd="0" destOrd="0" presId="urn:microsoft.com/office/officeart/2005/8/layout/pyramid2"/>
    <dgm:cxn modelId="{21C745AE-231F-964F-8C80-D55E22F4B5BA}" srcId="{D819E143-9FC6-1F42-85EA-A9EC973ED754}" destId="{EBF26FEE-DE0F-C541-A010-8F72126AAAF7}" srcOrd="0" destOrd="0" parTransId="{8E714406-0CD1-7F40-A11E-718E302A8018}" sibTransId="{BE241C4A-1D79-0B49-9F8F-3B960EE98401}"/>
    <dgm:cxn modelId="{AE2052BB-5D83-5641-B3AE-D3F305AD1AFF}" type="presOf" srcId="{ACAF5128-E92F-1E4E-AB18-78CF3D6363CA}" destId="{F8ED1458-F951-C043-9661-E256D6DEA610}" srcOrd="0" destOrd="0" presId="urn:microsoft.com/office/officeart/2005/8/layout/pyramid2"/>
    <dgm:cxn modelId="{0E6BC4CD-323C-AF49-B5AF-9F0C8DA4E1F0}" type="presOf" srcId="{9688BD20-0637-E449-BDD4-E87AA33013E9}" destId="{B8C34411-BDBE-EB43-B629-65C489B7BA31}" srcOrd="0" destOrd="0" presId="urn:microsoft.com/office/officeart/2005/8/layout/pyramid2"/>
    <dgm:cxn modelId="{31C911DB-3C29-9C40-A2A6-02B30B916924}" srcId="{D819E143-9FC6-1F42-85EA-A9EC973ED754}" destId="{ACAF5128-E92F-1E4E-AB18-78CF3D6363CA}" srcOrd="4" destOrd="0" parTransId="{788FDB32-C56E-2C40-8808-8C31A4E375DC}" sibTransId="{8023A308-7BEA-404E-8C87-A2B13CC187B3}"/>
    <dgm:cxn modelId="{BD8A6AED-43FA-734A-8974-9920A888A8CD}" type="presOf" srcId="{D819E143-9FC6-1F42-85EA-A9EC973ED754}" destId="{A59B4DA5-4C62-CF42-BA33-BD45BA882BC8}" srcOrd="0" destOrd="0" presId="urn:microsoft.com/office/officeart/2005/8/layout/pyramid2"/>
    <dgm:cxn modelId="{207C7879-E092-3345-950C-7EAF6FD3676F}" type="presParOf" srcId="{A59B4DA5-4C62-CF42-BA33-BD45BA882BC8}" destId="{52FC7EA0-DEBD-E042-AE8D-B03B1491589F}" srcOrd="0" destOrd="0" presId="urn:microsoft.com/office/officeart/2005/8/layout/pyramid2"/>
    <dgm:cxn modelId="{67EE3A59-525E-A44C-8AB9-28FF78067A52}" type="presParOf" srcId="{A59B4DA5-4C62-CF42-BA33-BD45BA882BC8}" destId="{F3105614-FD22-CF48-80EF-0C1797037C13}" srcOrd="1" destOrd="0" presId="urn:microsoft.com/office/officeart/2005/8/layout/pyramid2"/>
    <dgm:cxn modelId="{1B7F8D89-5A99-4D40-99D7-3D3ECFC926B5}" type="presParOf" srcId="{F3105614-FD22-CF48-80EF-0C1797037C13}" destId="{A6C10008-B132-AA43-9131-4D5BCB4CE6BF}" srcOrd="0" destOrd="0" presId="urn:microsoft.com/office/officeart/2005/8/layout/pyramid2"/>
    <dgm:cxn modelId="{BB6DD393-75E9-A644-A7A6-B29ACC21B2EB}" type="presParOf" srcId="{F3105614-FD22-CF48-80EF-0C1797037C13}" destId="{CECD54B7-1DD7-B340-88FB-CFB72ED34D40}" srcOrd="1" destOrd="0" presId="urn:microsoft.com/office/officeart/2005/8/layout/pyramid2"/>
    <dgm:cxn modelId="{2770B4C3-2E95-C64E-BE52-9CC23CA0B54C}" type="presParOf" srcId="{F3105614-FD22-CF48-80EF-0C1797037C13}" destId="{D204CC15-9C94-7048-83C8-96C1F7ECE36B}" srcOrd="2" destOrd="0" presId="urn:microsoft.com/office/officeart/2005/8/layout/pyramid2"/>
    <dgm:cxn modelId="{26682112-3AE4-3544-BC6A-A9E17D3D11B1}" type="presParOf" srcId="{F3105614-FD22-CF48-80EF-0C1797037C13}" destId="{64613E0E-4C16-4948-80AD-075879A0B3D6}" srcOrd="3" destOrd="0" presId="urn:microsoft.com/office/officeart/2005/8/layout/pyramid2"/>
    <dgm:cxn modelId="{63A4B3ED-405D-F54F-9E9F-576EE2469F49}" type="presParOf" srcId="{F3105614-FD22-CF48-80EF-0C1797037C13}" destId="{D9760A4F-CE56-3741-901E-2BCC7A70E01A}" srcOrd="4" destOrd="0" presId="urn:microsoft.com/office/officeart/2005/8/layout/pyramid2"/>
    <dgm:cxn modelId="{27B89E6E-6812-834A-84C8-31E258F26951}" type="presParOf" srcId="{F3105614-FD22-CF48-80EF-0C1797037C13}" destId="{21EDA160-2354-154A-8CFB-A3262C41C33F}" srcOrd="5" destOrd="0" presId="urn:microsoft.com/office/officeart/2005/8/layout/pyramid2"/>
    <dgm:cxn modelId="{5DE3CECB-2EB1-FE47-8656-86706900E480}" type="presParOf" srcId="{F3105614-FD22-CF48-80EF-0C1797037C13}" destId="{B8C34411-BDBE-EB43-B629-65C489B7BA31}" srcOrd="6" destOrd="0" presId="urn:microsoft.com/office/officeart/2005/8/layout/pyramid2"/>
    <dgm:cxn modelId="{19B3965E-0BB0-5140-8547-20836151DBD2}" type="presParOf" srcId="{F3105614-FD22-CF48-80EF-0C1797037C13}" destId="{756E816F-6807-DA49-B567-8633551E3CD9}" srcOrd="7" destOrd="0" presId="urn:microsoft.com/office/officeart/2005/8/layout/pyramid2"/>
    <dgm:cxn modelId="{071D96BE-6447-304F-B73B-4EE3D39A2F9B}" type="presParOf" srcId="{F3105614-FD22-CF48-80EF-0C1797037C13}" destId="{F8ED1458-F951-C043-9661-E256D6DEA610}" srcOrd="8" destOrd="0" presId="urn:microsoft.com/office/officeart/2005/8/layout/pyramid2"/>
    <dgm:cxn modelId="{CB1D041A-9E54-7142-8544-85AF47FB6573}" type="presParOf" srcId="{F3105614-FD22-CF48-80EF-0C1797037C13}" destId="{8F902E54-4449-6D4B-97FD-83641E068D56}"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29E37-8AFA-B349-AFC5-16B6D6E9A47F}">
      <dsp:nvSpPr>
        <dsp:cNvPr id="0" name=""/>
        <dsp:cNvSpPr/>
      </dsp:nvSpPr>
      <dsp:spPr>
        <a:xfrm>
          <a:off x="2559659" y="-256669"/>
          <a:ext cx="4258584" cy="4003768"/>
        </a:xfrm>
        <a:prstGeom prst="circularArrow">
          <a:avLst>
            <a:gd name="adj1" fmla="val 10980"/>
            <a:gd name="adj2" fmla="val 1142322"/>
            <a:gd name="adj3" fmla="val 4500000"/>
            <a:gd name="adj4" fmla="val 10800000"/>
            <a:gd name="adj5" fmla="val 125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EA3D95-B6F0-8D4E-814F-A3DDAEF0453F}">
      <dsp:nvSpPr>
        <dsp:cNvPr id="0" name=""/>
        <dsp:cNvSpPr/>
      </dsp:nvSpPr>
      <dsp:spPr>
        <a:xfrm>
          <a:off x="3368841" y="834207"/>
          <a:ext cx="2633510" cy="1436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tr-TR" sz="4800" b="1" kern="1200" dirty="0">
              <a:solidFill>
                <a:srgbClr val="C00000"/>
              </a:solidFill>
              <a:latin typeface="Century Gothic" panose="020B0502020202020204" pitchFamily="34" charset="0"/>
            </a:rPr>
            <a:t>İşçi</a:t>
          </a:r>
        </a:p>
      </dsp:txBody>
      <dsp:txXfrm>
        <a:off x="3368841" y="834207"/>
        <a:ext cx="2633510" cy="1436421"/>
      </dsp:txXfrm>
    </dsp:sp>
    <dsp:sp modelId="{5A47AD1F-62A6-564F-9B70-0D4973580A47}">
      <dsp:nvSpPr>
        <dsp:cNvPr id="0" name=""/>
        <dsp:cNvSpPr/>
      </dsp:nvSpPr>
      <dsp:spPr>
        <a:xfrm>
          <a:off x="2373882" y="1967228"/>
          <a:ext cx="2976636" cy="2977089"/>
        </a:xfrm>
        <a:prstGeom prst="leftCircularArrow">
          <a:avLst>
            <a:gd name="adj1" fmla="val 10980"/>
            <a:gd name="adj2" fmla="val 1142322"/>
            <a:gd name="adj3" fmla="val 6300000"/>
            <a:gd name="adj4" fmla="val 18900000"/>
            <a:gd name="adj5" fmla="val 125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DD3E05-CE70-BA46-9ACE-F315852D153A}">
      <dsp:nvSpPr>
        <dsp:cNvPr id="0" name=""/>
        <dsp:cNvSpPr/>
      </dsp:nvSpPr>
      <dsp:spPr>
        <a:xfrm>
          <a:off x="3035171" y="3051942"/>
          <a:ext cx="1654059" cy="826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tr-TR" sz="2400" b="1" kern="1200" dirty="0">
              <a:latin typeface="Century Gothic" panose="020B0502020202020204" pitchFamily="34" charset="0"/>
            </a:rPr>
            <a:t>İşveren</a:t>
          </a:r>
        </a:p>
      </dsp:txBody>
      <dsp:txXfrm>
        <a:off x="3035171" y="3051942"/>
        <a:ext cx="1654059" cy="826831"/>
      </dsp:txXfrm>
    </dsp:sp>
    <dsp:sp modelId="{22E9A13E-F028-A144-921F-B969F8BCBBEF}">
      <dsp:nvSpPr>
        <dsp:cNvPr id="0" name=""/>
        <dsp:cNvSpPr/>
      </dsp:nvSpPr>
      <dsp:spPr>
        <a:xfrm>
          <a:off x="3412491" y="3882484"/>
          <a:ext cx="2557391" cy="2558416"/>
        </a:xfrm>
        <a:prstGeom prst="blockArc">
          <a:avLst>
            <a:gd name="adj1" fmla="val 13500000"/>
            <a:gd name="adj2" fmla="val 10800000"/>
            <a:gd name="adj3" fmla="val 1274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85DA83-A9DF-0F41-BDDD-C0BA4E79CA72}">
      <dsp:nvSpPr>
        <dsp:cNvPr id="0" name=""/>
        <dsp:cNvSpPr/>
      </dsp:nvSpPr>
      <dsp:spPr>
        <a:xfrm>
          <a:off x="3862480" y="4774869"/>
          <a:ext cx="1654059" cy="826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tr-TR" sz="2400" b="1" kern="1200" dirty="0">
              <a:latin typeface="Century Gothic" panose="020B0502020202020204" pitchFamily="34" charset="0"/>
            </a:rPr>
            <a:t>İş Sözleşmesi</a:t>
          </a:r>
        </a:p>
      </dsp:txBody>
      <dsp:txXfrm>
        <a:off x="3862480" y="4774869"/>
        <a:ext cx="1654059" cy="8268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29E37-8AFA-B349-AFC5-16B6D6E9A47F}">
      <dsp:nvSpPr>
        <dsp:cNvPr id="0" name=""/>
        <dsp:cNvSpPr/>
      </dsp:nvSpPr>
      <dsp:spPr>
        <a:xfrm>
          <a:off x="4207244" y="-385116"/>
          <a:ext cx="2976636" cy="2977089"/>
        </a:xfrm>
        <a:prstGeom prst="circularArrow">
          <a:avLst>
            <a:gd name="adj1" fmla="val 10980"/>
            <a:gd name="adj2" fmla="val 1142322"/>
            <a:gd name="adj3" fmla="val 4500000"/>
            <a:gd name="adj4" fmla="val 10800000"/>
            <a:gd name="adj5" fmla="val 125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EA3D95-B6F0-8D4E-814F-A3DDAEF0453F}">
      <dsp:nvSpPr>
        <dsp:cNvPr id="0" name=""/>
        <dsp:cNvSpPr/>
      </dsp:nvSpPr>
      <dsp:spPr>
        <a:xfrm>
          <a:off x="4897223" y="561472"/>
          <a:ext cx="1654059" cy="826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tr-TR" sz="2400" b="1" kern="1200" dirty="0">
              <a:latin typeface="Century Gothic" panose="020B0502020202020204" pitchFamily="34" charset="0"/>
            </a:rPr>
            <a:t>İşçi</a:t>
          </a:r>
        </a:p>
      </dsp:txBody>
      <dsp:txXfrm>
        <a:off x="4897223" y="561472"/>
        <a:ext cx="1654059" cy="826831"/>
      </dsp:txXfrm>
    </dsp:sp>
    <dsp:sp modelId="{5A47AD1F-62A6-564F-9B70-0D4973580A47}">
      <dsp:nvSpPr>
        <dsp:cNvPr id="0" name=""/>
        <dsp:cNvSpPr/>
      </dsp:nvSpPr>
      <dsp:spPr>
        <a:xfrm>
          <a:off x="2258570" y="962520"/>
          <a:ext cx="4674985" cy="4473165"/>
        </a:xfrm>
        <a:prstGeom prst="leftCircularArrow">
          <a:avLst>
            <a:gd name="adj1" fmla="val 10980"/>
            <a:gd name="adj2" fmla="val 1142322"/>
            <a:gd name="adj3" fmla="val 6300000"/>
            <a:gd name="adj4" fmla="val 18900000"/>
            <a:gd name="adj5" fmla="val 125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DD3E05-CE70-BA46-9ACE-F315852D153A}">
      <dsp:nvSpPr>
        <dsp:cNvPr id="0" name=""/>
        <dsp:cNvSpPr/>
      </dsp:nvSpPr>
      <dsp:spPr>
        <a:xfrm>
          <a:off x="2630908" y="2678697"/>
          <a:ext cx="3721766" cy="826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tr-TR" sz="4800" b="1" kern="1200" dirty="0">
              <a:solidFill>
                <a:srgbClr val="C00000"/>
              </a:solidFill>
              <a:latin typeface="Century Gothic" panose="020B0502020202020204" pitchFamily="34" charset="0"/>
            </a:rPr>
            <a:t>İşveren</a:t>
          </a:r>
        </a:p>
      </dsp:txBody>
      <dsp:txXfrm>
        <a:off x="2630908" y="2678697"/>
        <a:ext cx="3721766" cy="826831"/>
      </dsp:txXfrm>
    </dsp:sp>
    <dsp:sp modelId="{22E9A13E-F028-A144-921F-B969F8BCBBEF}">
      <dsp:nvSpPr>
        <dsp:cNvPr id="0" name=""/>
        <dsp:cNvSpPr/>
      </dsp:nvSpPr>
      <dsp:spPr>
        <a:xfrm>
          <a:off x="4443675" y="3754145"/>
          <a:ext cx="2557391" cy="2558416"/>
        </a:xfrm>
        <a:prstGeom prst="blockArc">
          <a:avLst>
            <a:gd name="adj1" fmla="val 13500000"/>
            <a:gd name="adj2" fmla="val 10800000"/>
            <a:gd name="adj3" fmla="val 1274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85DA83-A9DF-0F41-BDDD-C0BA4E79CA72}">
      <dsp:nvSpPr>
        <dsp:cNvPr id="0" name=""/>
        <dsp:cNvSpPr/>
      </dsp:nvSpPr>
      <dsp:spPr>
        <a:xfrm>
          <a:off x="4917230" y="4518199"/>
          <a:ext cx="1654059" cy="826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tr-TR" sz="2400" b="1" kern="1200" dirty="0">
              <a:latin typeface="Century Gothic" panose="020B0502020202020204" pitchFamily="34" charset="0"/>
            </a:rPr>
            <a:t>İş Sözleşmesi</a:t>
          </a:r>
        </a:p>
      </dsp:txBody>
      <dsp:txXfrm>
        <a:off x="4917230" y="4518199"/>
        <a:ext cx="1654059" cy="826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29E37-8AFA-B349-AFC5-16B6D6E9A47F}">
      <dsp:nvSpPr>
        <dsp:cNvPr id="0" name=""/>
        <dsp:cNvSpPr/>
      </dsp:nvSpPr>
      <dsp:spPr>
        <a:xfrm>
          <a:off x="3118678" y="-266849"/>
          <a:ext cx="2976636" cy="2977089"/>
        </a:xfrm>
        <a:prstGeom prst="circularArrow">
          <a:avLst>
            <a:gd name="adj1" fmla="val 10980"/>
            <a:gd name="adj2" fmla="val 1142322"/>
            <a:gd name="adj3" fmla="val 4500000"/>
            <a:gd name="adj4" fmla="val 10800000"/>
            <a:gd name="adj5" fmla="val 125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EA3D95-B6F0-8D4E-814F-A3DDAEF0453F}">
      <dsp:nvSpPr>
        <dsp:cNvPr id="0" name=""/>
        <dsp:cNvSpPr/>
      </dsp:nvSpPr>
      <dsp:spPr>
        <a:xfrm>
          <a:off x="3776612" y="807970"/>
          <a:ext cx="1654059" cy="826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b="1" kern="1200" dirty="0">
              <a:latin typeface="Century Gothic" panose="020B0502020202020204" pitchFamily="34" charset="0"/>
            </a:rPr>
            <a:t>İşçi</a:t>
          </a:r>
        </a:p>
      </dsp:txBody>
      <dsp:txXfrm>
        <a:off x="3776612" y="807970"/>
        <a:ext cx="1654059" cy="826831"/>
      </dsp:txXfrm>
    </dsp:sp>
    <dsp:sp modelId="{5A47AD1F-62A6-564F-9B70-0D4973580A47}">
      <dsp:nvSpPr>
        <dsp:cNvPr id="0" name=""/>
        <dsp:cNvSpPr/>
      </dsp:nvSpPr>
      <dsp:spPr>
        <a:xfrm>
          <a:off x="2291928" y="1443709"/>
          <a:ext cx="2976636" cy="2977089"/>
        </a:xfrm>
        <a:prstGeom prst="leftCircularArrow">
          <a:avLst>
            <a:gd name="adj1" fmla="val 10980"/>
            <a:gd name="adj2" fmla="val 1142322"/>
            <a:gd name="adj3" fmla="val 6300000"/>
            <a:gd name="adj4" fmla="val 18900000"/>
            <a:gd name="adj5" fmla="val 125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DD3E05-CE70-BA46-9ACE-F315852D153A}">
      <dsp:nvSpPr>
        <dsp:cNvPr id="0" name=""/>
        <dsp:cNvSpPr/>
      </dsp:nvSpPr>
      <dsp:spPr>
        <a:xfrm>
          <a:off x="2953216" y="2528423"/>
          <a:ext cx="1654059" cy="826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b="1" kern="1200" dirty="0">
              <a:latin typeface="Century Gothic" panose="020B0502020202020204" pitchFamily="34" charset="0"/>
            </a:rPr>
            <a:t>İşveren</a:t>
          </a:r>
        </a:p>
      </dsp:txBody>
      <dsp:txXfrm>
        <a:off x="2953216" y="2528423"/>
        <a:ext cx="1654059" cy="826831"/>
      </dsp:txXfrm>
    </dsp:sp>
    <dsp:sp modelId="{22E9A13E-F028-A144-921F-B969F8BCBBEF}">
      <dsp:nvSpPr>
        <dsp:cNvPr id="0" name=""/>
        <dsp:cNvSpPr/>
      </dsp:nvSpPr>
      <dsp:spPr>
        <a:xfrm>
          <a:off x="2931340" y="3204399"/>
          <a:ext cx="3837033" cy="3625813"/>
        </a:xfrm>
        <a:prstGeom prst="blockArc">
          <a:avLst>
            <a:gd name="adj1" fmla="val 13500000"/>
            <a:gd name="adj2" fmla="val 10800000"/>
            <a:gd name="adj3" fmla="val 1274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85DA83-A9DF-0F41-BDDD-C0BA4E79CA72}">
      <dsp:nvSpPr>
        <dsp:cNvPr id="0" name=""/>
        <dsp:cNvSpPr/>
      </dsp:nvSpPr>
      <dsp:spPr>
        <a:xfrm>
          <a:off x="2555545" y="4026568"/>
          <a:ext cx="4585284" cy="172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b="1" kern="1200" dirty="0">
              <a:solidFill>
                <a:srgbClr val="C00000"/>
              </a:solidFill>
              <a:latin typeface="Century Gothic" panose="020B0502020202020204" pitchFamily="34" charset="0"/>
            </a:rPr>
            <a:t>İş </a:t>
          </a:r>
        </a:p>
        <a:p>
          <a:pPr marL="0" lvl="0" indent="0" algn="ctr" defTabSz="1555750">
            <a:lnSpc>
              <a:spcPct val="90000"/>
            </a:lnSpc>
            <a:spcBef>
              <a:spcPct val="0"/>
            </a:spcBef>
            <a:spcAft>
              <a:spcPct val="35000"/>
            </a:spcAft>
            <a:buNone/>
          </a:pPr>
          <a:r>
            <a:rPr lang="tr-TR" sz="3500" b="1" kern="1200" dirty="0">
              <a:solidFill>
                <a:srgbClr val="C00000"/>
              </a:solidFill>
              <a:latin typeface="Century Gothic" panose="020B0502020202020204" pitchFamily="34" charset="0"/>
            </a:rPr>
            <a:t>Sözleşmesi</a:t>
          </a:r>
        </a:p>
      </dsp:txBody>
      <dsp:txXfrm>
        <a:off x="2555545" y="4026568"/>
        <a:ext cx="4585284" cy="17255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C7EA0-DEBD-E042-AE8D-B03B1491589F}">
      <dsp:nvSpPr>
        <dsp:cNvPr id="0" name=""/>
        <dsp:cNvSpPr/>
      </dsp:nvSpPr>
      <dsp:spPr>
        <a:xfrm>
          <a:off x="2241032" y="0"/>
          <a:ext cx="5805054" cy="5805054"/>
        </a:xfrm>
        <a:prstGeom prst="triangl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C10008-B132-AA43-9131-4D5BCB4CE6BF}">
      <dsp:nvSpPr>
        <dsp:cNvPr id="0" name=""/>
        <dsp:cNvSpPr/>
      </dsp:nvSpPr>
      <dsp:spPr>
        <a:xfrm>
          <a:off x="4338039" y="583008"/>
          <a:ext cx="5384327" cy="606375"/>
        </a:xfrm>
        <a:prstGeom prst="roundRect">
          <a:avLst/>
        </a:prstGeom>
        <a:solidFill>
          <a:prstClr val="white">
            <a:alpha val="90000"/>
            <a:hueOff val="0"/>
            <a:satOff val="0"/>
            <a:lumOff val="0"/>
            <a:alphaOff val="0"/>
          </a:prstClr>
        </a:solidFill>
        <a:ln w="12700" cap="flat" cmpd="sng" algn="ctr">
          <a:solidFill>
            <a:prstClr val="black"/>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tr-TR" sz="2000" kern="1200" dirty="0">
              <a:solidFill>
                <a:prstClr val="black">
                  <a:hueOff val="0"/>
                  <a:satOff val="0"/>
                  <a:lumOff val="0"/>
                  <a:alphaOff val="0"/>
                </a:prstClr>
              </a:solidFill>
              <a:latin typeface="Century Gothic" panose="020B0502020202020204" pitchFamily="34" charset="0"/>
              <a:ea typeface="+mn-ea"/>
              <a:cs typeface="+mn-cs"/>
            </a:rPr>
            <a:t>Asıl işveren varlığı,</a:t>
          </a:r>
        </a:p>
      </dsp:txBody>
      <dsp:txXfrm>
        <a:off x="4367640" y="612609"/>
        <a:ext cx="5325125" cy="547173"/>
      </dsp:txXfrm>
    </dsp:sp>
    <dsp:sp modelId="{D204CC15-9C94-7048-83C8-96C1F7ECE36B}">
      <dsp:nvSpPr>
        <dsp:cNvPr id="0" name=""/>
        <dsp:cNvSpPr/>
      </dsp:nvSpPr>
      <dsp:spPr>
        <a:xfrm>
          <a:off x="4338039" y="1510815"/>
          <a:ext cx="5384327" cy="606375"/>
        </a:xfrm>
        <a:prstGeom prst="roundRect">
          <a:avLst/>
        </a:prstGeom>
        <a:solidFill>
          <a:prstClr val="white">
            <a:alpha val="90000"/>
            <a:hueOff val="0"/>
            <a:satOff val="0"/>
            <a:lumOff val="0"/>
            <a:alphaOff val="0"/>
          </a:prstClr>
        </a:solidFill>
        <a:ln w="12700" cap="flat" cmpd="sng" algn="ctr">
          <a:solidFill>
            <a:prstClr val="black"/>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889000">
            <a:lnSpc>
              <a:spcPct val="90000"/>
            </a:lnSpc>
            <a:spcBef>
              <a:spcPct val="0"/>
            </a:spcBef>
            <a:spcAft>
              <a:spcPct val="35000"/>
            </a:spcAft>
            <a:buNone/>
          </a:pPr>
          <a:r>
            <a:rPr lang="tr-TR" sz="2000" kern="1200" dirty="0">
              <a:solidFill>
                <a:prstClr val="black">
                  <a:hueOff val="0"/>
                  <a:satOff val="0"/>
                  <a:lumOff val="0"/>
                  <a:alphaOff val="0"/>
                </a:prstClr>
              </a:solidFill>
              <a:latin typeface="Century Gothic" panose="020B0502020202020204" pitchFamily="34" charset="0"/>
              <a:ea typeface="+mn-ea"/>
              <a:cs typeface="+mn-cs"/>
            </a:rPr>
            <a:t>İşin işyerinde yürütülen üretime ilişkin işlerde alınmış olması,</a:t>
          </a:r>
        </a:p>
      </dsp:txBody>
      <dsp:txXfrm>
        <a:off x="4367640" y="1540416"/>
        <a:ext cx="5325125" cy="547173"/>
      </dsp:txXfrm>
    </dsp:sp>
    <dsp:sp modelId="{D9760A4F-CE56-3741-901E-2BCC7A70E01A}">
      <dsp:nvSpPr>
        <dsp:cNvPr id="0" name=""/>
        <dsp:cNvSpPr/>
      </dsp:nvSpPr>
      <dsp:spPr>
        <a:xfrm>
          <a:off x="4338039" y="2438623"/>
          <a:ext cx="5384327" cy="606375"/>
        </a:xfrm>
        <a:prstGeom prst="roundRect">
          <a:avLst/>
        </a:prstGeom>
        <a:solidFill>
          <a:prstClr val="white">
            <a:alpha val="90000"/>
            <a:hueOff val="0"/>
            <a:satOff val="0"/>
            <a:lumOff val="0"/>
            <a:alphaOff val="0"/>
          </a:prstClr>
        </a:solidFill>
        <a:ln w="12700" cap="flat" cmpd="sng" algn="ctr">
          <a:solidFill>
            <a:prstClr val="black"/>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889000">
            <a:lnSpc>
              <a:spcPct val="90000"/>
            </a:lnSpc>
            <a:spcBef>
              <a:spcPct val="0"/>
            </a:spcBef>
            <a:spcAft>
              <a:spcPct val="35000"/>
            </a:spcAft>
            <a:buNone/>
          </a:pPr>
          <a:r>
            <a:rPr lang="tr-TR" sz="2000" kern="1200" dirty="0">
              <a:solidFill>
                <a:prstClr val="black">
                  <a:hueOff val="0"/>
                  <a:satOff val="0"/>
                  <a:lumOff val="0"/>
                  <a:alphaOff val="0"/>
                </a:prstClr>
              </a:solidFill>
              <a:latin typeface="Century Gothic" panose="020B0502020202020204" pitchFamily="34" charset="0"/>
              <a:ea typeface="+mn-ea"/>
              <a:cs typeface="+mn-cs"/>
            </a:rPr>
            <a:t>İşin asıl işverenin işyerinde yapılması,</a:t>
          </a:r>
        </a:p>
      </dsp:txBody>
      <dsp:txXfrm>
        <a:off x="4367640" y="2468224"/>
        <a:ext cx="5325125" cy="547173"/>
      </dsp:txXfrm>
    </dsp:sp>
    <dsp:sp modelId="{B8C34411-BDBE-EB43-B629-65C489B7BA31}">
      <dsp:nvSpPr>
        <dsp:cNvPr id="0" name=""/>
        <dsp:cNvSpPr/>
      </dsp:nvSpPr>
      <dsp:spPr>
        <a:xfrm>
          <a:off x="4338039" y="3366431"/>
          <a:ext cx="5384327" cy="606375"/>
        </a:xfrm>
        <a:prstGeom prst="roundRect">
          <a:avLst/>
        </a:prstGeom>
        <a:solidFill>
          <a:prstClr val="white">
            <a:alpha val="90000"/>
            <a:hueOff val="0"/>
            <a:satOff val="0"/>
            <a:lumOff val="0"/>
            <a:alphaOff val="0"/>
          </a:prstClr>
        </a:solidFill>
        <a:ln w="12700" cap="flat" cmpd="sng" algn="ctr">
          <a:solidFill>
            <a:prstClr val="black"/>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889000">
            <a:lnSpc>
              <a:spcPct val="90000"/>
            </a:lnSpc>
            <a:spcBef>
              <a:spcPct val="0"/>
            </a:spcBef>
            <a:spcAft>
              <a:spcPct val="35000"/>
            </a:spcAft>
            <a:buNone/>
          </a:pPr>
          <a:r>
            <a:rPr lang="tr-TR" sz="2000" kern="1200" dirty="0">
              <a:solidFill>
                <a:prstClr val="black">
                  <a:hueOff val="0"/>
                  <a:satOff val="0"/>
                  <a:lumOff val="0"/>
                  <a:alphaOff val="0"/>
                </a:prstClr>
              </a:solidFill>
              <a:latin typeface="Century Gothic" panose="020B0502020202020204" pitchFamily="34" charset="0"/>
              <a:ea typeface="+mn-ea"/>
              <a:cs typeface="+mn-cs"/>
            </a:rPr>
            <a:t>Yardımcı iş veya Asıl işin bir bölümü olması,</a:t>
          </a:r>
        </a:p>
      </dsp:txBody>
      <dsp:txXfrm>
        <a:off x="4367640" y="3396032"/>
        <a:ext cx="5325125" cy="547173"/>
      </dsp:txXfrm>
    </dsp:sp>
    <dsp:sp modelId="{F8ED1458-F951-C043-9661-E256D6DEA610}">
      <dsp:nvSpPr>
        <dsp:cNvPr id="0" name=""/>
        <dsp:cNvSpPr/>
      </dsp:nvSpPr>
      <dsp:spPr>
        <a:xfrm>
          <a:off x="4338039" y="4294239"/>
          <a:ext cx="5384327" cy="606375"/>
        </a:xfrm>
        <a:prstGeom prst="roundRect">
          <a:avLst/>
        </a:prstGeom>
        <a:solidFill>
          <a:prstClr val="white">
            <a:alpha val="90000"/>
            <a:hueOff val="0"/>
            <a:satOff val="0"/>
            <a:lumOff val="0"/>
            <a:alphaOff val="0"/>
          </a:prstClr>
        </a:solidFill>
        <a:ln w="12700" cap="flat" cmpd="sng" algn="ctr">
          <a:solidFill>
            <a:prstClr val="black"/>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889000">
            <a:lnSpc>
              <a:spcPct val="90000"/>
            </a:lnSpc>
            <a:spcBef>
              <a:spcPct val="0"/>
            </a:spcBef>
            <a:spcAft>
              <a:spcPct val="35000"/>
            </a:spcAft>
            <a:buNone/>
          </a:pPr>
          <a:r>
            <a:rPr lang="tr-TR" sz="2000" kern="1200" dirty="0">
              <a:solidFill>
                <a:prstClr val="black">
                  <a:hueOff val="0"/>
                  <a:satOff val="0"/>
                  <a:lumOff val="0"/>
                  <a:alphaOff val="0"/>
                </a:prstClr>
              </a:solidFill>
              <a:latin typeface="Century Gothic" panose="020B0502020202020204" pitchFamily="34" charset="0"/>
              <a:ea typeface="+mn-ea"/>
              <a:cs typeface="+mn-cs"/>
            </a:rPr>
            <a:t>İşi alan işverenin işçilerini sadece işi veren işverenin işyerinde çalıştırması. </a:t>
          </a:r>
        </a:p>
      </dsp:txBody>
      <dsp:txXfrm>
        <a:off x="4367640" y="4323840"/>
        <a:ext cx="5325125" cy="547173"/>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D1A1F-3534-764E-A6E4-A0686DB5B0BF}" type="datetimeFigureOut">
              <a:rPr lang="tr-TR" smtClean="0"/>
              <a:t>11.01.2024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56F34-8F80-9145-8268-8BDA16C7BA05}" type="slidenum">
              <a:rPr lang="tr-TR" smtClean="0"/>
              <a:t>‹#›</a:t>
            </a:fld>
            <a:endParaRPr lang="tr-TR"/>
          </a:p>
        </p:txBody>
      </p:sp>
    </p:spTree>
    <p:extLst>
      <p:ext uri="{BB962C8B-B14F-4D97-AF65-F5344CB8AC3E}">
        <p14:creationId xmlns:p14="http://schemas.microsoft.com/office/powerpoint/2010/main" val="1189876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mevzuat.gov.tr/mevzuatmetin/1.5.4857.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Century Gothic" panose="020B0502020202020204" pitchFamily="34" charset="0"/>
              </a:rPr>
              <a:t>Çalışan işçiyle işveren arasındaki hukuki ilişkiyi düzenleyen hukuk dalıdır. </a:t>
            </a: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4</a:t>
            </a:fld>
            <a:endParaRPr lang="tr-TR"/>
          </a:p>
        </p:txBody>
      </p:sp>
    </p:spTree>
    <p:extLst>
      <p:ext uri="{BB962C8B-B14F-4D97-AF65-F5344CB8AC3E}">
        <p14:creationId xmlns:p14="http://schemas.microsoft.com/office/powerpoint/2010/main" val="192980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latin typeface="Century Gothic" panose="020B0502020202020204" pitchFamily="34" charset="0"/>
              </a:rPr>
              <a:t>Burada taraflar bireysel iş hukukundaki gibi bireyler değildir. </a:t>
            </a: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16</a:t>
            </a:fld>
            <a:endParaRPr lang="tr-TR"/>
          </a:p>
        </p:txBody>
      </p:sp>
    </p:spTree>
    <p:extLst>
      <p:ext uri="{BB962C8B-B14F-4D97-AF65-F5344CB8AC3E}">
        <p14:creationId xmlns:p14="http://schemas.microsoft.com/office/powerpoint/2010/main" val="2398688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202124"/>
                </a:solidFill>
                <a:effectLst/>
                <a:latin typeface="Century Gothic" panose="020B0502020202020204" pitchFamily="34" charset="0"/>
              </a:rPr>
              <a:t>Genellikle büyük işletmelerde işçi, işveren tarafından topluluklar şeklinde temsil edildiği (sendika) iş yerlerinde uygulanır. </a:t>
            </a: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17</a:t>
            </a:fld>
            <a:endParaRPr lang="tr-TR"/>
          </a:p>
        </p:txBody>
      </p:sp>
    </p:spTree>
    <p:extLst>
      <p:ext uri="{BB962C8B-B14F-4D97-AF65-F5344CB8AC3E}">
        <p14:creationId xmlns:p14="http://schemas.microsoft.com/office/powerpoint/2010/main" val="90417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latin typeface="Century Gothic" panose="020B0502020202020204" pitchFamily="34" charset="0"/>
              </a:rPr>
              <a:t>Birey olarak işçi, işveren ve devlet arasındaki hukuki ilişkilerin incelendiği hukuk dalıdır. </a:t>
            </a:r>
          </a:p>
          <a:p>
            <a:endParaRPr lang="tr-TR" sz="1200" dirty="0">
              <a:latin typeface="Century Gothic" panose="020B0502020202020204" pitchFamily="34" charset="0"/>
            </a:endParaRPr>
          </a:p>
          <a:p>
            <a:r>
              <a:rPr lang="tr-TR" sz="1200" dirty="0">
                <a:latin typeface="Century Gothic" panose="020B0502020202020204" pitchFamily="34" charset="0"/>
              </a:rPr>
              <a:t>gibi konular bireysel iş hukukunun inceleme alanına dâhildir.</a:t>
            </a: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18</a:t>
            </a:fld>
            <a:endParaRPr lang="tr-TR"/>
          </a:p>
        </p:txBody>
      </p:sp>
    </p:spTree>
    <p:extLst>
      <p:ext uri="{BB962C8B-B14F-4D97-AF65-F5344CB8AC3E}">
        <p14:creationId xmlns:p14="http://schemas.microsoft.com/office/powerpoint/2010/main" val="3717810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kern="100" dirty="0">
                <a:solidFill>
                  <a:srgbClr val="000000"/>
                </a:solidFill>
                <a:effectLst/>
                <a:latin typeface="Times New Roman" panose="02020603050405020304" pitchFamily="18" charset="0"/>
                <a:ea typeface="Times New Roman" panose="02020603050405020304" pitchFamily="18" charset="0"/>
              </a:rPr>
              <a:t>Süresi bir yıl ve daha fazla olan iş sözleşmelerinin yazılı şekilde yapılması zorunludur.</a:t>
            </a:r>
            <a:endParaRPr lang="tr-TR" sz="1800" kern="1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19</a:t>
            </a:fld>
            <a:endParaRPr lang="tr-TR"/>
          </a:p>
        </p:txBody>
      </p:sp>
    </p:spTree>
    <p:extLst>
      <p:ext uri="{BB962C8B-B14F-4D97-AF65-F5344CB8AC3E}">
        <p14:creationId xmlns:p14="http://schemas.microsoft.com/office/powerpoint/2010/main" val="825654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chemeClr val="tx1"/>
                </a:solidFill>
                <a:latin typeface="Century Gothic" panose="020B0502020202020204" pitchFamily="34" charset="0"/>
              </a:rPr>
              <a:t>Zorla çalıştırması iş sözleşmesi değil</a:t>
            </a: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20</a:t>
            </a:fld>
            <a:endParaRPr lang="tr-TR"/>
          </a:p>
        </p:txBody>
      </p:sp>
    </p:spTree>
    <p:extLst>
      <p:ext uri="{BB962C8B-B14F-4D97-AF65-F5344CB8AC3E}">
        <p14:creationId xmlns:p14="http://schemas.microsoft.com/office/powerpoint/2010/main" val="2609777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solidFill>
                <a:schemeClr val="tx1"/>
              </a:solidFill>
              <a:latin typeface="Century Gothic" panose="020B0502020202020204" pitchFamily="34" charset="0"/>
            </a:endParaRP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21</a:t>
            </a:fld>
            <a:endParaRPr lang="tr-TR"/>
          </a:p>
        </p:txBody>
      </p:sp>
    </p:spTree>
    <p:extLst>
      <p:ext uri="{BB962C8B-B14F-4D97-AF65-F5344CB8AC3E}">
        <p14:creationId xmlns:p14="http://schemas.microsoft.com/office/powerpoint/2010/main" val="252828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Asıl iş : İşin gereği teknolojik ve uzmanlık gerektiren işler. Örnek ver</a:t>
            </a:r>
          </a:p>
          <a:p>
            <a:endParaRPr lang="tr-TR" dirty="0"/>
          </a:p>
          <a:p>
            <a:r>
              <a:rPr lang="tr-TR" dirty="0"/>
              <a:t>Yardımcı İş: Yemek, temizlik, taşıma, bakım, güvenlik vb.</a:t>
            </a:r>
          </a:p>
        </p:txBody>
      </p:sp>
      <p:sp>
        <p:nvSpPr>
          <p:cNvPr id="4" name="Slayt Numarası Yer Tutucusu 3"/>
          <p:cNvSpPr>
            <a:spLocks noGrp="1"/>
          </p:cNvSpPr>
          <p:nvPr>
            <p:ph type="sldNum" sz="quarter" idx="5"/>
          </p:nvPr>
        </p:nvSpPr>
        <p:spPr/>
        <p:txBody>
          <a:bodyPr/>
          <a:lstStyle/>
          <a:p>
            <a:fld id="{7EA56F34-8F80-9145-8268-8BDA16C7BA05}" type="slidenum">
              <a:rPr lang="tr-TR" smtClean="0"/>
              <a:t>23</a:t>
            </a:fld>
            <a:endParaRPr lang="tr-TR"/>
          </a:p>
        </p:txBody>
      </p:sp>
    </p:spTree>
    <p:extLst>
      <p:ext uri="{BB962C8B-B14F-4D97-AF65-F5344CB8AC3E}">
        <p14:creationId xmlns:p14="http://schemas.microsoft.com/office/powerpoint/2010/main" val="3586289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Tekerleme misali tek seferde karıştırmadan hızlıca söyleyebilene bir çikolata gibi bir uygulama.</a:t>
            </a:r>
          </a:p>
        </p:txBody>
      </p:sp>
      <p:sp>
        <p:nvSpPr>
          <p:cNvPr id="4" name="Slayt Numarası Yer Tutucusu 3"/>
          <p:cNvSpPr>
            <a:spLocks noGrp="1"/>
          </p:cNvSpPr>
          <p:nvPr>
            <p:ph type="sldNum" sz="quarter" idx="5"/>
          </p:nvPr>
        </p:nvSpPr>
        <p:spPr/>
        <p:txBody>
          <a:bodyPr/>
          <a:lstStyle/>
          <a:p>
            <a:fld id="{7EA56F34-8F80-9145-8268-8BDA16C7BA05}" type="slidenum">
              <a:rPr lang="tr-TR" smtClean="0"/>
              <a:t>24</a:t>
            </a:fld>
            <a:endParaRPr lang="tr-TR"/>
          </a:p>
        </p:txBody>
      </p:sp>
    </p:spTree>
    <p:extLst>
      <p:ext uri="{BB962C8B-B14F-4D97-AF65-F5344CB8AC3E}">
        <p14:creationId xmlns:p14="http://schemas.microsoft.com/office/powerpoint/2010/main" val="1487025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İşçi Yönünden : Sağlık, Ahlak / İyi niyete Aykırılık, Zorlayıcı Neden</a:t>
            </a:r>
          </a:p>
          <a:p>
            <a:r>
              <a:rPr lang="tr-TR" dirty="0"/>
              <a:t>İşveren Yönünden: Sağlık, Ahlak / İyi niyete Aykırılık, Zorlayıcı Neden, Tutukluluk</a:t>
            </a:r>
          </a:p>
          <a:p>
            <a:endParaRPr lang="tr-TR" dirty="0"/>
          </a:p>
          <a:p>
            <a:r>
              <a:rPr lang="tr-TR" dirty="0"/>
              <a:t>Hepsine detaylı bak ve buradan anlat.</a:t>
            </a:r>
          </a:p>
          <a:p>
            <a:r>
              <a:rPr lang="tr-TR" dirty="0"/>
              <a:t>İş Hukukunda Güncel Gelişmeler </a:t>
            </a:r>
            <a:r>
              <a:rPr lang="tr-TR" dirty="0" err="1"/>
              <a:t>syf</a:t>
            </a:r>
            <a:r>
              <a:rPr lang="tr-TR" dirty="0"/>
              <a:t>. 21 – 46 sayfalarına detaylı bak.</a:t>
            </a:r>
          </a:p>
          <a:p>
            <a:endParaRPr lang="tr-TR" dirty="0"/>
          </a:p>
          <a:p>
            <a:endParaRPr lang="tr-TR" dirty="0"/>
          </a:p>
          <a:p>
            <a:r>
              <a:rPr lang="tr-TR" dirty="0"/>
              <a:t>İş güvencesi kapsamı nedir ? </a:t>
            </a:r>
          </a:p>
          <a:p>
            <a:r>
              <a:rPr lang="tr-TR" dirty="0"/>
              <a:t> Bir iş yerinde 6 aydan fazla kıdem sahibi olmak. Belirsiz süreli iş sözleşmesine tabi olmak . İşyerinde en azından 30 çalışanı olması </a:t>
            </a:r>
          </a:p>
          <a:p>
            <a:endParaRPr lang="tr-TR" dirty="0"/>
          </a:p>
          <a:p>
            <a:r>
              <a:rPr lang="tr-TR" dirty="0"/>
              <a:t> </a:t>
            </a:r>
            <a:r>
              <a:rPr lang="tr-TR" b="0" i="0" dirty="0">
                <a:solidFill>
                  <a:srgbClr val="040C28"/>
                </a:solidFill>
                <a:effectLst/>
                <a:latin typeface="Google Sans"/>
              </a:rPr>
              <a:t>İşletmenin, işyerinin bütününü sevk ve idare eden, işçiyi işe alma ve çıkarma yetkisi bulunan işveren vekilleri ve yardımcıları</a:t>
            </a:r>
            <a:r>
              <a:rPr lang="tr-TR" b="0" i="0" dirty="0">
                <a:solidFill>
                  <a:srgbClr val="4D5156"/>
                </a:solidFill>
                <a:effectLst/>
                <a:latin typeface="Google Sans"/>
              </a:rPr>
              <a:t> iş güvencesi hükümlerinden yararlanamazlar</a:t>
            </a: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25</a:t>
            </a:fld>
            <a:endParaRPr lang="tr-TR"/>
          </a:p>
        </p:txBody>
      </p:sp>
    </p:spTree>
    <p:extLst>
      <p:ext uri="{BB962C8B-B14F-4D97-AF65-F5344CB8AC3E}">
        <p14:creationId xmlns:p14="http://schemas.microsoft.com/office/powerpoint/2010/main" val="1048993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26</a:t>
            </a:fld>
            <a:endParaRPr lang="tr-TR"/>
          </a:p>
        </p:txBody>
      </p:sp>
    </p:spTree>
    <p:extLst>
      <p:ext uri="{BB962C8B-B14F-4D97-AF65-F5344CB8AC3E}">
        <p14:creationId xmlns:p14="http://schemas.microsoft.com/office/powerpoint/2010/main" val="422741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buFont typeface="Arial" panose="020B0604020202020204" pitchFamily="34" charset="0"/>
              <a:buChar char="•"/>
            </a:pPr>
            <a:r>
              <a:rPr lang="tr-TR" b="0" i="0" dirty="0">
                <a:solidFill>
                  <a:srgbClr val="000000"/>
                </a:solidFill>
                <a:effectLst/>
                <a:latin typeface="Open Sans" panose="020B0606030504020204" pitchFamily="34" charset="0"/>
              </a:rPr>
              <a:t>İşveren tarafından işçinin emeğinin sömürülmesini engeller. İşçi haklarının ihlal edilmesinin yasal olarak önüne geçer. Bu hukuk dalında işçi hakları önceliklidir.</a:t>
            </a:r>
            <a:endParaRPr lang="tr-TR" b="0" i="0" dirty="0">
              <a:solidFill>
                <a:srgbClr val="666666"/>
              </a:solidFill>
              <a:effectLst/>
              <a:latin typeface="Open Sans" panose="020B0606030504020204" pitchFamily="34" charset="0"/>
            </a:endParaRPr>
          </a:p>
          <a:p>
            <a:pPr algn="l">
              <a:buFont typeface="Arial" panose="020B0604020202020204" pitchFamily="34" charset="0"/>
              <a:buChar char="•"/>
            </a:pPr>
            <a:r>
              <a:rPr lang="tr-TR" b="0" i="0" dirty="0">
                <a:solidFill>
                  <a:srgbClr val="000000"/>
                </a:solidFill>
                <a:effectLst/>
                <a:latin typeface="Open Sans" panose="020B0606030504020204" pitchFamily="34" charset="0"/>
              </a:rPr>
              <a:t>İşçiye asgari ücretin altında ödeme yapılmasını engeller.</a:t>
            </a:r>
            <a:endParaRPr lang="tr-TR" b="0" i="0" dirty="0">
              <a:solidFill>
                <a:srgbClr val="666666"/>
              </a:solidFill>
              <a:effectLst/>
              <a:latin typeface="Open Sans" panose="020B0606030504020204" pitchFamily="34" charset="0"/>
            </a:endParaRPr>
          </a:p>
          <a:p>
            <a:pPr algn="l">
              <a:buFont typeface="Arial" panose="020B0604020202020204" pitchFamily="34" charset="0"/>
              <a:buChar char="•"/>
            </a:pPr>
            <a:r>
              <a:rPr lang="tr-TR" b="0" i="0" dirty="0">
                <a:solidFill>
                  <a:srgbClr val="000000"/>
                </a:solidFill>
                <a:effectLst/>
                <a:latin typeface="Open Sans" panose="020B0606030504020204" pitchFamily="34" charset="0"/>
              </a:rPr>
              <a:t>Çalışma şekilleri ve fazla mesai ücretleri belirlenir.</a:t>
            </a:r>
            <a:endParaRPr lang="tr-TR" b="0" i="0" dirty="0">
              <a:solidFill>
                <a:srgbClr val="666666"/>
              </a:solidFill>
              <a:effectLst/>
              <a:latin typeface="Open Sans" panose="020B0606030504020204" pitchFamily="34" charset="0"/>
            </a:endParaRPr>
          </a:p>
          <a:p>
            <a:pPr algn="l">
              <a:buFont typeface="Arial" panose="020B0604020202020204" pitchFamily="34" charset="0"/>
              <a:buChar char="•"/>
            </a:pPr>
            <a:r>
              <a:rPr lang="tr-TR" b="0" i="0" dirty="0">
                <a:solidFill>
                  <a:srgbClr val="000000"/>
                </a:solidFill>
                <a:effectLst/>
                <a:latin typeface="Open Sans" panose="020B0606030504020204" pitchFamily="34" charset="0"/>
              </a:rPr>
              <a:t>İşveren, işçinin sosyal güvenlik haklarını yerine getirmelidir.</a:t>
            </a:r>
            <a:endParaRPr lang="tr-TR" b="0" i="0" dirty="0">
              <a:solidFill>
                <a:srgbClr val="666666"/>
              </a:solidFill>
              <a:effectLst/>
              <a:latin typeface="Open Sans" panose="020B0606030504020204" pitchFamily="34" charset="0"/>
            </a:endParaRPr>
          </a:p>
          <a:p>
            <a:pPr algn="l">
              <a:buFont typeface="Arial" panose="020B0604020202020204" pitchFamily="34" charset="0"/>
              <a:buChar char="•"/>
            </a:pPr>
            <a:r>
              <a:rPr lang="tr-TR" b="0" i="0" dirty="0">
                <a:solidFill>
                  <a:srgbClr val="000000"/>
                </a:solidFill>
                <a:effectLst/>
                <a:latin typeface="Open Sans" panose="020B0606030504020204" pitchFamily="34" charset="0"/>
              </a:rPr>
              <a:t>İşçi, sözleşme kapsamında belirlenmiş olan yükümlülükleri yerine getirmelidir.</a:t>
            </a:r>
            <a:endParaRPr lang="tr-TR" b="0" i="0" dirty="0">
              <a:solidFill>
                <a:srgbClr val="666666"/>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6</a:t>
            </a:fld>
            <a:endParaRPr lang="tr-TR"/>
          </a:p>
        </p:txBody>
      </p:sp>
    </p:spTree>
    <p:extLst>
      <p:ext uri="{BB962C8B-B14F-4D97-AF65-F5344CB8AC3E}">
        <p14:creationId xmlns:p14="http://schemas.microsoft.com/office/powerpoint/2010/main" val="114625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27</a:t>
            </a:fld>
            <a:endParaRPr lang="tr-TR"/>
          </a:p>
        </p:txBody>
      </p:sp>
    </p:spTree>
    <p:extLst>
      <p:ext uri="{BB962C8B-B14F-4D97-AF65-F5344CB8AC3E}">
        <p14:creationId xmlns:p14="http://schemas.microsoft.com/office/powerpoint/2010/main" val="4073525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24. Madde işçinin sağlığı ve yaşayışı için tehlikeli olursa örneğin (meslek hastalığı yada iş kazası ) çok sesli ortamda çalışan bir işçinin kulaklarının duymaması </a:t>
            </a:r>
          </a:p>
          <a:p>
            <a:r>
              <a:rPr lang="tr-TR" dirty="0"/>
              <a:t>Bir anda olursa iş kazası zaman içinde olursa meslek hastalığı olur.</a:t>
            </a:r>
          </a:p>
          <a:p>
            <a:r>
              <a:rPr lang="tr-TR" dirty="0"/>
              <a:t>25. Madde iş veren tarafından haklı sebepler (sağlık iş kazası) işçinin işverene verdiği her türlü zarar tehlikeli olmasından kaynaklı eğitiminden kaynaklı işveren tarafından bilinen  ve bilinmeyen her türlü neden göz önünde bulundurulur.</a:t>
            </a:r>
          </a:p>
        </p:txBody>
      </p:sp>
      <p:sp>
        <p:nvSpPr>
          <p:cNvPr id="4" name="Slayt Numarası Yer Tutucusu 3"/>
          <p:cNvSpPr>
            <a:spLocks noGrp="1"/>
          </p:cNvSpPr>
          <p:nvPr>
            <p:ph type="sldNum" sz="quarter" idx="5"/>
          </p:nvPr>
        </p:nvSpPr>
        <p:spPr/>
        <p:txBody>
          <a:bodyPr/>
          <a:lstStyle/>
          <a:p>
            <a:fld id="{7EA56F34-8F80-9145-8268-8BDA16C7BA05}" type="slidenum">
              <a:rPr lang="tr-TR" smtClean="0"/>
              <a:t>28</a:t>
            </a:fld>
            <a:endParaRPr lang="tr-TR"/>
          </a:p>
        </p:txBody>
      </p:sp>
    </p:spTree>
    <p:extLst>
      <p:ext uri="{BB962C8B-B14F-4D97-AF65-F5344CB8AC3E}">
        <p14:creationId xmlns:p14="http://schemas.microsoft.com/office/powerpoint/2010/main" val="3549393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29</a:t>
            </a:fld>
            <a:endParaRPr lang="tr-TR"/>
          </a:p>
        </p:txBody>
      </p:sp>
    </p:spTree>
    <p:extLst>
      <p:ext uri="{BB962C8B-B14F-4D97-AF65-F5344CB8AC3E}">
        <p14:creationId xmlns:p14="http://schemas.microsoft.com/office/powerpoint/2010/main" val="501565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fontAlgn="base">
              <a:lnSpc>
                <a:spcPts val="1800"/>
              </a:lnSpc>
              <a:spcBef>
                <a:spcPts val="375"/>
              </a:spcBef>
              <a:spcAft>
                <a:spcPts val="1350"/>
              </a:spcAft>
            </a:pPr>
            <a:r>
              <a:rPr lang="tr-TR" sz="1800" dirty="0">
                <a:solidFill>
                  <a:srgbClr val="000000"/>
                </a:solidFill>
                <a:effectLst/>
                <a:latin typeface="Roboto" panose="02000000000000000000" pitchFamily="2" charset="0"/>
                <a:ea typeface="Times New Roman" panose="02020603050405020304" pitchFamily="18" charset="0"/>
              </a:rPr>
              <a:t>Başka bir anlatımla, ihbar tazminatı, işçinin işten haber verilmeksizin veya ihbar süresi bitiminden önce işveren tarafından çıkarılması durumunda, işveren tarafından işçiye ödenmesi gereken tazminattır. Bu durumun tam tersi de geçerlidir.  İşçinin işverene haber verilmeksizin veya ihbar süresi bitiminden önce işten çıkması/ayrılması durumunda işçi tarafından işverene ödenmesi gereken tazminattır.</a:t>
            </a:r>
          </a:p>
          <a:p>
            <a:pPr marL="0" marR="0" lvl="0" indent="0" algn="l" defTabSz="914400" rtl="0" eaLnBrk="1" fontAlgn="auto" latinLnBrk="0" hangingPunct="1">
              <a:lnSpc>
                <a:spcPct val="170000"/>
              </a:lnSpc>
              <a:spcBef>
                <a:spcPts val="0"/>
              </a:spcBef>
              <a:spcAft>
                <a:spcPts val="0"/>
              </a:spcAft>
              <a:buClrTx/>
              <a:buSzTx/>
              <a:buFont typeface="+mj-lt"/>
              <a:buNone/>
              <a:tabLst/>
              <a:defRPr/>
            </a:pPr>
            <a:endParaRPr lang="tr-TR" sz="1800" dirty="0">
              <a:solidFill>
                <a:srgbClr val="000000"/>
              </a:solidFill>
              <a:effectLst/>
              <a:latin typeface="Roboto" panose="02000000000000000000" pitchFamily="2" charset="0"/>
              <a:ea typeface="Times New Roman" panose="02020603050405020304" pitchFamily="18" charset="0"/>
            </a:endParaRPr>
          </a:p>
          <a:p>
            <a:pPr marL="0" marR="0" lvl="0" indent="0" algn="l" defTabSz="914400" rtl="0" eaLnBrk="1" fontAlgn="auto" latinLnBrk="0" hangingPunct="1">
              <a:lnSpc>
                <a:spcPct val="170000"/>
              </a:lnSpc>
              <a:spcBef>
                <a:spcPts val="0"/>
              </a:spcBef>
              <a:spcAft>
                <a:spcPts val="0"/>
              </a:spcAft>
              <a:buClrTx/>
              <a:buSzTx/>
              <a:buFont typeface="+mj-lt"/>
              <a:buNone/>
              <a:tabLst/>
              <a:defRPr/>
            </a:pPr>
            <a:endParaRPr lang="tr-TR" sz="1800" dirty="0">
              <a:solidFill>
                <a:srgbClr val="000000"/>
              </a:solidFill>
              <a:effectLst/>
              <a:latin typeface="Roboto" panose="02000000000000000000" pitchFamily="2" charset="0"/>
              <a:ea typeface="Times New Roman" panose="02020603050405020304" pitchFamily="18" charset="0"/>
            </a:endParaRPr>
          </a:p>
          <a:p>
            <a:pPr marL="0" marR="0" lvl="0" indent="0" algn="l" defTabSz="914400" rtl="0" eaLnBrk="1" fontAlgn="auto" latinLnBrk="0" hangingPunct="1">
              <a:lnSpc>
                <a:spcPct val="170000"/>
              </a:lnSpc>
              <a:spcBef>
                <a:spcPts val="0"/>
              </a:spcBef>
              <a:spcAft>
                <a:spcPts val="0"/>
              </a:spcAft>
              <a:buClrTx/>
              <a:buSzTx/>
              <a:buFont typeface="+mj-lt"/>
              <a:buNone/>
              <a:tabLst/>
              <a:defRPr/>
            </a:pPr>
            <a:r>
              <a:rPr lang="tr-TR" sz="1800" dirty="0">
                <a:solidFill>
                  <a:srgbClr val="000000"/>
                </a:solidFill>
                <a:effectLst/>
                <a:latin typeface="Roboto" panose="02000000000000000000" pitchFamily="2" charset="0"/>
                <a:ea typeface="Times New Roman" panose="02020603050405020304" pitchFamily="18" charset="0"/>
              </a:rPr>
              <a:t>Süreli feshin kanunda düzenlenmesinin ana sebebi; işverenin işçinin iş akdini feshederken işçinin yeni iş aradığı sürede mağdur olmamasıdır. Aynı şekilde işveren bakımından da durum aynıdır. İşçinin iş akdini feshettiğinden haberdar olan işverenin ihbar/fesih süreleri içerisinde işin akamete uğramaması için yeni bir işçi temin edebilmesidir.</a:t>
            </a:r>
            <a:endParaRPr lang="tr-TR" sz="1800" dirty="0">
              <a:effectLst/>
              <a:latin typeface="Times New Roman" panose="02020603050405020304" pitchFamily="18" charset="0"/>
              <a:ea typeface="Times New Roman" panose="02020603050405020304" pitchFamily="18" charset="0"/>
            </a:endParaRPr>
          </a:p>
          <a:p>
            <a:pPr marL="0" indent="0">
              <a:lnSpc>
                <a:spcPct val="170000"/>
              </a:lnSpc>
              <a:buFont typeface="+mj-lt"/>
              <a:buNone/>
            </a:pPr>
            <a:endParaRPr lang="tr-TR" sz="1200" dirty="0">
              <a:latin typeface="Century Gothic" panose="020B0502020202020204" pitchFamily="34" charset="0"/>
            </a:endParaRPr>
          </a:p>
        </p:txBody>
      </p:sp>
      <p:sp>
        <p:nvSpPr>
          <p:cNvPr id="4" name="Slayt Numarası Yer Tutucusu 3"/>
          <p:cNvSpPr>
            <a:spLocks noGrp="1"/>
          </p:cNvSpPr>
          <p:nvPr>
            <p:ph type="sldNum" sz="quarter" idx="5"/>
          </p:nvPr>
        </p:nvSpPr>
        <p:spPr/>
        <p:txBody>
          <a:bodyPr/>
          <a:lstStyle/>
          <a:p>
            <a:fld id="{7EA56F34-8F80-9145-8268-8BDA16C7BA05}" type="slidenum">
              <a:rPr lang="tr-TR" smtClean="0"/>
              <a:t>30</a:t>
            </a:fld>
            <a:endParaRPr lang="tr-TR"/>
          </a:p>
        </p:txBody>
      </p:sp>
    </p:spTree>
    <p:extLst>
      <p:ext uri="{BB962C8B-B14F-4D97-AF65-F5344CB8AC3E}">
        <p14:creationId xmlns:p14="http://schemas.microsoft.com/office/powerpoint/2010/main" val="4274595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31</a:t>
            </a:fld>
            <a:endParaRPr lang="tr-TR"/>
          </a:p>
        </p:txBody>
      </p:sp>
    </p:spTree>
    <p:extLst>
      <p:ext uri="{BB962C8B-B14F-4D97-AF65-F5344CB8AC3E}">
        <p14:creationId xmlns:p14="http://schemas.microsoft.com/office/powerpoint/2010/main" val="1978747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70000"/>
              </a:lnSpc>
              <a:spcBef>
                <a:spcPts val="0"/>
              </a:spcBef>
              <a:spcAft>
                <a:spcPts val="0"/>
              </a:spcAft>
              <a:buClrTx/>
              <a:buSzTx/>
              <a:buFont typeface="+mj-lt"/>
              <a:buNone/>
              <a:tabLst/>
              <a:defRPr/>
            </a:pPr>
            <a:r>
              <a:rPr lang="tr-TR" sz="1800" dirty="0">
                <a:solidFill>
                  <a:srgbClr val="000000"/>
                </a:solidFill>
                <a:effectLst/>
                <a:latin typeface="Roboto" panose="02000000000000000000" pitchFamily="2" charset="0"/>
                <a:ea typeface="Times New Roman" panose="02020603050405020304" pitchFamily="18" charset="0"/>
              </a:rPr>
              <a:t>İhbar süreleri işveren ya da işçinin fesih bildiriminin diğer tarafa ulaşmasından başlayarak işlemeye başlayan süredir. Bu süreler kanunda işçinin o işyerinde çalıştığı sürelere göre değişmektedir.</a:t>
            </a:r>
          </a:p>
          <a:p>
            <a:pPr marL="0" marR="0" lvl="0" indent="0" algn="l" defTabSz="914400" rtl="0" eaLnBrk="1" fontAlgn="auto" latinLnBrk="0" hangingPunct="1">
              <a:lnSpc>
                <a:spcPct val="170000"/>
              </a:lnSpc>
              <a:spcBef>
                <a:spcPts val="0"/>
              </a:spcBef>
              <a:spcAft>
                <a:spcPts val="0"/>
              </a:spcAft>
              <a:buClrTx/>
              <a:buSzTx/>
              <a:buFont typeface="+mj-lt"/>
              <a:buNone/>
              <a:tabLst/>
              <a:defRPr/>
            </a:pPr>
            <a:endParaRPr lang="tr-TR" sz="1800" dirty="0">
              <a:effectLst/>
              <a:latin typeface="Times New Roman" panose="02020603050405020304" pitchFamily="18" charset="0"/>
              <a:ea typeface="Times New Roman" panose="02020603050405020304" pitchFamily="18" charset="0"/>
            </a:endParaRPr>
          </a:p>
          <a:p>
            <a:pPr fontAlgn="base">
              <a:lnSpc>
                <a:spcPts val="1800"/>
              </a:lnSpc>
              <a:spcBef>
                <a:spcPts val="375"/>
              </a:spcBef>
              <a:spcAft>
                <a:spcPts val="1350"/>
              </a:spcAft>
            </a:pPr>
            <a:r>
              <a:rPr lang="tr-TR" sz="1800" dirty="0">
                <a:solidFill>
                  <a:srgbClr val="000000"/>
                </a:solidFill>
                <a:effectLst/>
                <a:latin typeface="Roboto" panose="02000000000000000000" pitchFamily="2" charset="0"/>
                <a:ea typeface="Times New Roman" panose="02020603050405020304" pitchFamily="18" charset="0"/>
              </a:rPr>
              <a:t>Taraflar öngörüldüğü üzere iş sözleşmesini feshetse dahi belirtilen süreler içerisinde çalışmaya devam etmelidir. Şüphesiz bu devam bir zorunluluk değildir. Örneğin işçiyle devam etmek istemeyen işveren işçiye yukarıda belirtilen süreler tutarındaki ihbar tazminatını ödeyerek iş akdinin derhal sonlandırabileceği gibi, işverenle çalışmaya devam etmek istemeyen işçi de bu tazminatı ödeyerek iş akdini sonlandırabilmektedir. </a:t>
            </a:r>
            <a:endParaRPr lang="tr-TR" sz="1800" dirty="0">
              <a:effectLst/>
              <a:latin typeface="Times New Roman" panose="02020603050405020304" pitchFamily="18" charset="0"/>
              <a:ea typeface="Times New Roman" panose="02020603050405020304" pitchFamily="18" charset="0"/>
            </a:endParaRPr>
          </a:p>
          <a:p>
            <a:pPr fontAlgn="base">
              <a:lnSpc>
                <a:spcPts val="1800"/>
              </a:lnSpc>
              <a:spcBef>
                <a:spcPts val="375"/>
              </a:spcBef>
              <a:spcAft>
                <a:spcPts val="1350"/>
              </a:spcAft>
            </a:pPr>
            <a:r>
              <a:rPr lang="tr-TR" sz="1800" dirty="0">
                <a:solidFill>
                  <a:srgbClr val="000000"/>
                </a:solidFill>
                <a:effectLst/>
                <a:latin typeface="Roboto" panose="02000000000000000000" pitchFamily="2" charset="0"/>
                <a:ea typeface="Times New Roman" panose="02020603050405020304" pitchFamily="18" charset="0"/>
              </a:rPr>
              <a:t>Bu süreler asgari olup sözleşmeler ile artırılabilir. Bildirim şartına uymayan taraf, bildirim süresine ilişkin ücret tutarında tazminat ödemek zorundadır.</a:t>
            </a:r>
            <a:endParaRPr lang="tr-TR" sz="1800" dirty="0">
              <a:effectLst/>
              <a:latin typeface="Times New Roman" panose="02020603050405020304" pitchFamily="18" charset="0"/>
              <a:ea typeface="Times New Roman" panose="02020603050405020304" pitchFamily="18" charset="0"/>
            </a:endParaRPr>
          </a:p>
          <a:p>
            <a:pPr marL="0" indent="0">
              <a:lnSpc>
                <a:spcPct val="170000"/>
              </a:lnSpc>
              <a:buFont typeface="+mj-lt"/>
              <a:buNone/>
            </a:pPr>
            <a:endParaRPr lang="tr-TR" sz="1200" dirty="0">
              <a:latin typeface="Century Gothic" panose="020B0502020202020204" pitchFamily="34" charset="0"/>
            </a:endParaRPr>
          </a:p>
          <a:p>
            <a:pPr marL="0" indent="0">
              <a:lnSpc>
                <a:spcPct val="170000"/>
              </a:lnSpc>
              <a:buFont typeface="+mj-lt"/>
              <a:buNone/>
            </a:pPr>
            <a:endParaRPr lang="tr-TR" sz="1200" dirty="0">
              <a:latin typeface="Century Gothic" panose="020B0502020202020204" pitchFamily="34" charset="0"/>
            </a:endParaRPr>
          </a:p>
          <a:p>
            <a:pPr marL="542925" indent="-542925" fontAlgn="base">
              <a:lnSpc>
                <a:spcPct val="150000"/>
              </a:lnSpc>
              <a:buFont typeface="Wingdings" pitchFamily="2" charset="2"/>
              <a:buChar char="ü"/>
            </a:pPr>
            <a:r>
              <a:rPr lang="tr-TR" dirty="0">
                <a:latin typeface="Century Gothic" panose="020B0502020202020204" pitchFamily="34" charset="0"/>
              </a:rPr>
              <a:t>İşi </a:t>
            </a:r>
            <a:r>
              <a:rPr lang="tr-TR" b="1" dirty="0">
                <a:latin typeface="Century Gothic" panose="020B0502020202020204" pitchFamily="34" charset="0"/>
              </a:rPr>
              <a:t>6 aydan az</a:t>
            </a:r>
            <a:r>
              <a:rPr lang="tr-TR" dirty="0">
                <a:latin typeface="Century Gothic" panose="020B0502020202020204" pitchFamily="34" charset="0"/>
              </a:rPr>
              <a:t> sürmüş olan işçi için, bildirimin diğer tarafa yapılmasından başlayarak </a:t>
            </a:r>
            <a:r>
              <a:rPr lang="tr-TR" b="1" dirty="0">
                <a:latin typeface="Century Gothic" panose="020B0502020202020204" pitchFamily="34" charset="0"/>
              </a:rPr>
              <a:t>2 hafta (14 gün) </a:t>
            </a:r>
            <a:r>
              <a:rPr lang="tr-TR" dirty="0">
                <a:latin typeface="Century Gothic" panose="020B0502020202020204" pitchFamily="34" charset="0"/>
              </a:rPr>
              <a:t>sonra,</a:t>
            </a:r>
          </a:p>
          <a:p>
            <a:pPr marL="542925" indent="-542925" fontAlgn="base">
              <a:lnSpc>
                <a:spcPct val="150000"/>
              </a:lnSpc>
              <a:buFont typeface="Wingdings" pitchFamily="2" charset="2"/>
              <a:buChar char="ü"/>
            </a:pPr>
            <a:r>
              <a:rPr lang="tr-TR" dirty="0">
                <a:latin typeface="Century Gothic" panose="020B0502020202020204" pitchFamily="34" charset="0"/>
              </a:rPr>
              <a:t>İşi </a:t>
            </a:r>
            <a:r>
              <a:rPr lang="tr-TR" b="1" dirty="0">
                <a:latin typeface="Century Gothic" panose="020B0502020202020204" pitchFamily="34" charset="0"/>
              </a:rPr>
              <a:t>6 aydan 1.5 yıla kadar</a:t>
            </a:r>
            <a:r>
              <a:rPr lang="tr-TR" dirty="0">
                <a:latin typeface="Century Gothic" panose="020B0502020202020204" pitchFamily="34" charset="0"/>
              </a:rPr>
              <a:t> sürmüş olan işçi için, bildirimin diğer tarafa yapılmasından başlayarak </a:t>
            </a:r>
            <a:r>
              <a:rPr lang="tr-TR" b="1" dirty="0">
                <a:latin typeface="Century Gothic" panose="020B0502020202020204" pitchFamily="34" charset="0"/>
              </a:rPr>
              <a:t>4 hafta (28 gün) </a:t>
            </a:r>
            <a:r>
              <a:rPr lang="tr-TR" dirty="0">
                <a:latin typeface="Century Gothic" panose="020B0502020202020204" pitchFamily="34" charset="0"/>
              </a:rPr>
              <a:t>sonra,</a:t>
            </a:r>
          </a:p>
          <a:p>
            <a:pPr marL="542925" indent="-542925" fontAlgn="base">
              <a:lnSpc>
                <a:spcPct val="150000"/>
              </a:lnSpc>
              <a:buFont typeface="Wingdings" pitchFamily="2" charset="2"/>
              <a:buChar char="ü"/>
            </a:pPr>
            <a:r>
              <a:rPr lang="tr-TR" dirty="0">
                <a:latin typeface="Century Gothic" panose="020B0502020202020204" pitchFamily="34" charset="0"/>
              </a:rPr>
              <a:t>İşi </a:t>
            </a:r>
            <a:r>
              <a:rPr lang="tr-TR" b="1" dirty="0">
                <a:latin typeface="Century Gothic" panose="020B0502020202020204" pitchFamily="34" charset="0"/>
              </a:rPr>
              <a:t>1.5 yıldan 3 yıla kadar</a:t>
            </a:r>
            <a:r>
              <a:rPr lang="tr-TR" dirty="0">
                <a:latin typeface="Century Gothic" panose="020B0502020202020204" pitchFamily="34" charset="0"/>
              </a:rPr>
              <a:t> sürmüş olan işçi için, bildirimin diğer tarafa yapılmasından başlayarak </a:t>
            </a:r>
            <a:r>
              <a:rPr lang="tr-TR" b="1" dirty="0">
                <a:latin typeface="Century Gothic" panose="020B0502020202020204" pitchFamily="34" charset="0"/>
              </a:rPr>
              <a:t>6 hafta (42 gün) </a:t>
            </a:r>
            <a:r>
              <a:rPr lang="tr-TR" dirty="0">
                <a:latin typeface="Century Gothic" panose="020B0502020202020204" pitchFamily="34" charset="0"/>
              </a:rPr>
              <a:t>sonra,</a:t>
            </a:r>
          </a:p>
          <a:p>
            <a:pPr marL="542925" indent="-542925" fontAlgn="base">
              <a:lnSpc>
                <a:spcPct val="150000"/>
              </a:lnSpc>
              <a:buFont typeface="Wingdings" pitchFamily="2" charset="2"/>
              <a:buChar char="ü"/>
            </a:pPr>
            <a:r>
              <a:rPr lang="tr-TR" dirty="0">
                <a:latin typeface="Century Gothic" panose="020B0502020202020204" pitchFamily="34" charset="0"/>
              </a:rPr>
              <a:t>İşi </a:t>
            </a:r>
            <a:r>
              <a:rPr lang="tr-TR" b="1" dirty="0">
                <a:latin typeface="Century Gothic" panose="020B0502020202020204" pitchFamily="34" charset="0"/>
              </a:rPr>
              <a:t>3 yıldan fazla</a:t>
            </a:r>
            <a:r>
              <a:rPr lang="tr-TR" dirty="0">
                <a:latin typeface="Century Gothic" panose="020B0502020202020204" pitchFamily="34" charset="0"/>
              </a:rPr>
              <a:t> sürmüş işçi için, bildirim yapılmasından başlayarak </a:t>
            </a:r>
            <a:r>
              <a:rPr lang="tr-TR" b="1" dirty="0">
                <a:latin typeface="Century Gothic" panose="020B0502020202020204" pitchFamily="34" charset="0"/>
              </a:rPr>
              <a:t>8 hafta (56 gün) </a:t>
            </a:r>
            <a:r>
              <a:rPr lang="tr-TR" dirty="0">
                <a:latin typeface="Century Gothic" panose="020B0502020202020204" pitchFamily="34" charset="0"/>
              </a:rPr>
              <a:t>sonra,</a:t>
            </a:r>
          </a:p>
          <a:p>
            <a:pPr marL="0" indent="0">
              <a:lnSpc>
                <a:spcPct val="170000"/>
              </a:lnSpc>
              <a:buFont typeface="+mj-lt"/>
              <a:buNone/>
            </a:pPr>
            <a:endParaRPr lang="tr-TR" sz="1200" dirty="0">
              <a:latin typeface="Century Gothic" panose="020B0502020202020204" pitchFamily="34" charset="0"/>
            </a:endParaRPr>
          </a:p>
        </p:txBody>
      </p:sp>
      <p:sp>
        <p:nvSpPr>
          <p:cNvPr id="4" name="Slayt Numarası Yer Tutucusu 3"/>
          <p:cNvSpPr>
            <a:spLocks noGrp="1"/>
          </p:cNvSpPr>
          <p:nvPr>
            <p:ph type="sldNum" sz="quarter" idx="5"/>
          </p:nvPr>
        </p:nvSpPr>
        <p:spPr/>
        <p:txBody>
          <a:bodyPr/>
          <a:lstStyle/>
          <a:p>
            <a:fld id="{7EA56F34-8F80-9145-8268-8BDA16C7BA05}" type="slidenum">
              <a:rPr lang="tr-TR" smtClean="0"/>
              <a:t>32</a:t>
            </a:fld>
            <a:endParaRPr lang="tr-TR"/>
          </a:p>
        </p:txBody>
      </p:sp>
    </p:spTree>
    <p:extLst>
      <p:ext uri="{BB962C8B-B14F-4D97-AF65-F5344CB8AC3E}">
        <p14:creationId xmlns:p14="http://schemas.microsoft.com/office/powerpoint/2010/main" val="2678698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nSpc>
                <a:spcPct val="170000"/>
              </a:lnSpc>
              <a:buFont typeface="+mj-lt"/>
              <a:buNone/>
            </a:pPr>
            <a:endParaRPr lang="tr-TR" sz="1200" dirty="0">
              <a:latin typeface="Century Gothic" panose="020B0502020202020204" pitchFamily="34" charset="0"/>
            </a:endParaRPr>
          </a:p>
        </p:txBody>
      </p:sp>
      <p:sp>
        <p:nvSpPr>
          <p:cNvPr id="4" name="Slayt Numarası Yer Tutucusu 3"/>
          <p:cNvSpPr>
            <a:spLocks noGrp="1"/>
          </p:cNvSpPr>
          <p:nvPr>
            <p:ph type="sldNum" sz="quarter" idx="5"/>
          </p:nvPr>
        </p:nvSpPr>
        <p:spPr/>
        <p:txBody>
          <a:bodyPr/>
          <a:lstStyle/>
          <a:p>
            <a:fld id="{7EA56F34-8F80-9145-8268-8BDA16C7BA05}" type="slidenum">
              <a:rPr lang="tr-TR" smtClean="0"/>
              <a:t>33</a:t>
            </a:fld>
            <a:endParaRPr lang="tr-TR"/>
          </a:p>
        </p:txBody>
      </p:sp>
    </p:spTree>
    <p:extLst>
      <p:ext uri="{BB962C8B-B14F-4D97-AF65-F5344CB8AC3E}">
        <p14:creationId xmlns:p14="http://schemas.microsoft.com/office/powerpoint/2010/main" val="2987741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nSpc>
                <a:spcPct val="170000"/>
              </a:lnSpc>
              <a:buFont typeface="+mj-lt"/>
              <a:buNone/>
            </a:pPr>
            <a:endParaRPr lang="tr-TR" sz="1200" dirty="0">
              <a:latin typeface="Century Gothic" panose="020B0502020202020204" pitchFamily="34" charset="0"/>
            </a:endParaRPr>
          </a:p>
        </p:txBody>
      </p:sp>
      <p:sp>
        <p:nvSpPr>
          <p:cNvPr id="4" name="Slayt Numarası Yer Tutucusu 3"/>
          <p:cNvSpPr>
            <a:spLocks noGrp="1"/>
          </p:cNvSpPr>
          <p:nvPr>
            <p:ph type="sldNum" sz="quarter" idx="5"/>
          </p:nvPr>
        </p:nvSpPr>
        <p:spPr/>
        <p:txBody>
          <a:bodyPr/>
          <a:lstStyle/>
          <a:p>
            <a:fld id="{7EA56F34-8F80-9145-8268-8BDA16C7BA05}" type="slidenum">
              <a:rPr lang="tr-TR" smtClean="0"/>
              <a:t>34</a:t>
            </a:fld>
            <a:endParaRPr lang="tr-TR"/>
          </a:p>
        </p:txBody>
      </p:sp>
    </p:spTree>
    <p:extLst>
      <p:ext uri="{BB962C8B-B14F-4D97-AF65-F5344CB8AC3E}">
        <p14:creationId xmlns:p14="http://schemas.microsoft.com/office/powerpoint/2010/main" val="2894886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35</a:t>
            </a:fld>
            <a:endParaRPr lang="tr-TR"/>
          </a:p>
        </p:txBody>
      </p:sp>
    </p:spTree>
    <p:extLst>
      <p:ext uri="{BB962C8B-B14F-4D97-AF65-F5344CB8AC3E}">
        <p14:creationId xmlns:p14="http://schemas.microsoft.com/office/powerpoint/2010/main" val="1323759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6- 15 yıl + 3600 gün</a:t>
            </a:r>
          </a:p>
        </p:txBody>
      </p:sp>
      <p:sp>
        <p:nvSpPr>
          <p:cNvPr id="4" name="Slayt Numarası Yer Tutucusu 3"/>
          <p:cNvSpPr>
            <a:spLocks noGrp="1"/>
          </p:cNvSpPr>
          <p:nvPr>
            <p:ph type="sldNum" sz="quarter" idx="5"/>
          </p:nvPr>
        </p:nvSpPr>
        <p:spPr/>
        <p:txBody>
          <a:bodyPr/>
          <a:lstStyle/>
          <a:p>
            <a:fld id="{7EA56F34-8F80-9145-8268-8BDA16C7BA05}" type="slidenum">
              <a:rPr lang="tr-TR" smtClean="0"/>
              <a:t>36</a:t>
            </a:fld>
            <a:endParaRPr lang="tr-TR"/>
          </a:p>
        </p:txBody>
      </p:sp>
    </p:spTree>
    <p:extLst>
      <p:ext uri="{BB962C8B-B14F-4D97-AF65-F5344CB8AC3E}">
        <p14:creationId xmlns:p14="http://schemas.microsoft.com/office/powerpoint/2010/main" val="1636616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7</a:t>
            </a:fld>
            <a:endParaRPr lang="tr-TR"/>
          </a:p>
        </p:txBody>
      </p:sp>
    </p:spTree>
    <p:extLst>
      <p:ext uri="{BB962C8B-B14F-4D97-AF65-F5344CB8AC3E}">
        <p14:creationId xmlns:p14="http://schemas.microsoft.com/office/powerpoint/2010/main" val="3467277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nSpc>
                <a:spcPct val="170000"/>
              </a:lnSpc>
              <a:buFont typeface="+mj-lt"/>
              <a:buNone/>
            </a:pPr>
            <a:r>
              <a:rPr lang="tr-TR"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1475 sayılı Kanunun 14. maddesinde, hizmet akdinin devamı süresince her geçen tam yıl için işverence işçiye 30 günlük ücreti tutarında kıdem tazminatı ödeneceği, kıdem tazminatı hesaplanmasının son ücret üzerinden yapılacağı belirtilmiştir. </a:t>
            </a:r>
          </a:p>
          <a:p>
            <a:pPr marL="0" indent="0">
              <a:lnSpc>
                <a:spcPct val="170000"/>
              </a:lnSpc>
              <a:buFont typeface="+mj-lt"/>
              <a:buNone/>
            </a:pPr>
            <a:endParaRPr lang="tr-TR" sz="1800" dirty="0">
              <a:solidFill>
                <a:srgbClr val="000000"/>
              </a:solidFill>
              <a:effectLst/>
              <a:latin typeface="Roboto" panose="02000000000000000000" pitchFamily="2" charset="0"/>
              <a:cs typeface="Times New Roman" panose="02020603050405020304" pitchFamily="18" charset="0"/>
            </a:endParaRPr>
          </a:p>
          <a:p>
            <a:pPr marL="0" indent="0">
              <a:lnSpc>
                <a:spcPct val="170000"/>
              </a:lnSpc>
              <a:buFont typeface="+mj-lt"/>
              <a:buNone/>
            </a:pPr>
            <a:endParaRPr lang="tr-TR" sz="1200" dirty="0">
              <a:latin typeface="Century Gothic" panose="020B0502020202020204" pitchFamily="34" charset="0"/>
            </a:endParaRPr>
          </a:p>
          <a:p>
            <a:pPr marL="0" indent="0">
              <a:lnSpc>
                <a:spcPct val="170000"/>
              </a:lnSpc>
              <a:buFont typeface="+mj-lt"/>
              <a:buNone/>
            </a:pPr>
            <a:r>
              <a:rPr lang="tr-TR" sz="1200" dirty="0">
                <a:latin typeface="Century Gothic" panose="020B0502020202020204" pitchFamily="34" charset="0"/>
              </a:rPr>
              <a:t>Örnek : 3 yıl çalışan: 3 x 30 = 90 günlük ücret</a:t>
            </a:r>
          </a:p>
          <a:p>
            <a:pPr marL="0" indent="0">
              <a:lnSpc>
                <a:spcPct val="170000"/>
              </a:lnSpc>
              <a:buFont typeface="+mj-lt"/>
              <a:buNone/>
            </a:pPr>
            <a:r>
              <a:rPr lang="tr-TR" sz="1200" dirty="0">
                <a:latin typeface="Century Gothic" panose="020B0502020202020204" pitchFamily="34" charset="0"/>
              </a:rPr>
              <a:t>İkramiye, yemek, servis, … dahil - 5.madde</a:t>
            </a:r>
          </a:p>
        </p:txBody>
      </p:sp>
      <p:sp>
        <p:nvSpPr>
          <p:cNvPr id="4" name="Slayt Numarası Yer Tutucusu 3"/>
          <p:cNvSpPr>
            <a:spLocks noGrp="1"/>
          </p:cNvSpPr>
          <p:nvPr>
            <p:ph type="sldNum" sz="quarter" idx="5"/>
          </p:nvPr>
        </p:nvSpPr>
        <p:spPr/>
        <p:txBody>
          <a:bodyPr/>
          <a:lstStyle/>
          <a:p>
            <a:fld id="{7EA56F34-8F80-9145-8268-8BDA16C7BA05}" type="slidenum">
              <a:rPr lang="tr-TR" smtClean="0"/>
              <a:t>37</a:t>
            </a:fld>
            <a:endParaRPr lang="tr-TR"/>
          </a:p>
        </p:txBody>
      </p:sp>
    </p:spTree>
    <p:extLst>
      <p:ext uri="{BB962C8B-B14F-4D97-AF65-F5344CB8AC3E}">
        <p14:creationId xmlns:p14="http://schemas.microsoft.com/office/powerpoint/2010/main" val="1187119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nSpc>
                <a:spcPct val="170000"/>
              </a:lnSpc>
              <a:buFont typeface="+mj-lt"/>
              <a:buNone/>
            </a:pPr>
            <a:endParaRPr lang="tr-TR" sz="1200" dirty="0">
              <a:latin typeface="Century Gothic" panose="020B0502020202020204" pitchFamily="34" charset="0"/>
            </a:endParaRPr>
          </a:p>
        </p:txBody>
      </p:sp>
      <p:sp>
        <p:nvSpPr>
          <p:cNvPr id="4" name="Slayt Numarası Yer Tutucusu 3"/>
          <p:cNvSpPr>
            <a:spLocks noGrp="1"/>
          </p:cNvSpPr>
          <p:nvPr>
            <p:ph type="sldNum" sz="quarter" idx="5"/>
          </p:nvPr>
        </p:nvSpPr>
        <p:spPr/>
        <p:txBody>
          <a:bodyPr/>
          <a:lstStyle/>
          <a:p>
            <a:fld id="{7EA56F34-8F80-9145-8268-8BDA16C7BA05}" type="slidenum">
              <a:rPr lang="tr-TR" smtClean="0"/>
              <a:t>38</a:t>
            </a:fld>
            <a:endParaRPr lang="tr-TR"/>
          </a:p>
        </p:txBody>
      </p:sp>
    </p:spTree>
    <p:extLst>
      <p:ext uri="{BB962C8B-B14F-4D97-AF65-F5344CB8AC3E}">
        <p14:creationId xmlns:p14="http://schemas.microsoft.com/office/powerpoint/2010/main" val="2961970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39</a:t>
            </a:fld>
            <a:endParaRPr lang="tr-TR"/>
          </a:p>
        </p:txBody>
      </p:sp>
    </p:spTree>
    <p:extLst>
      <p:ext uri="{BB962C8B-B14F-4D97-AF65-F5344CB8AC3E}">
        <p14:creationId xmlns:p14="http://schemas.microsoft.com/office/powerpoint/2010/main" val="3902765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nSpc>
                <a:spcPct val="170000"/>
              </a:lnSpc>
              <a:buFont typeface="+mj-lt"/>
              <a:buNone/>
            </a:pPr>
            <a:r>
              <a:rPr lang="tr-TR" dirty="0">
                <a:latin typeface="Century Gothic" panose="020B0502020202020204" pitchFamily="34" charset="0"/>
              </a:rPr>
              <a:t>İşçinin İş Sözleşmesinden Kaynaklanan Ücret Alma Hakkı</a:t>
            </a:r>
          </a:p>
          <a:p>
            <a:pPr marL="0" marR="0" lvl="0" indent="0" algn="l" defTabSz="914400" rtl="0" eaLnBrk="1" fontAlgn="auto" latinLnBrk="0" hangingPunct="1">
              <a:lnSpc>
                <a:spcPct val="170000"/>
              </a:lnSpc>
              <a:spcBef>
                <a:spcPts val="0"/>
              </a:spcBef>
              <a:spcAft>
                <a:spcPts val="0"/>
              </a:spcAft>
              <a:buClrTx/>
              <a:buSzTx/>
              <a:buFont typeface="+mj-lt"/>
              <a:buNone/>
              <a:tabLst/>
              <a:defRPr/>
            </a:pPr>
            <a:r>
              <a:rPr lang="tr-TR" sz="12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İş sözleşmesi, işçinin bağımlı olarak iş görmeyi, işverenin ise işçinin yaptığı iş karşılığında ücret ödemeyi üstlenmesinden oluşan sözleşmedir. Bu itibarla iş ilişkisinin temelini iş görme ve ücret unsurları oluşturmaktadır. İşçi haklarının en temeli olan ücretin tanımı 4857 Sayılı İş Kanunu’nun 32. Maddesinde yapılmıştır. Bu madde metnine göre ücret; bir kimseye bir iş karşılığında işveren veya üçüncü kişiler tarafından sağlanan ve para ile ödenen tutardır. Ücret, işçinin iş sözleşmesi kapsamında yaptığı işin karşılığıdır.</a:t>
            </a:r>
          </a:p>
          <a:p>
            <a:pPr algn="just" fontAlgn="base">
              <a:lnSpc>
                <a:spcPct val="107000"/>
              </a:lnSpc>
              <a:spcAft>
                <a:spcPts val="1500"/>
              </a:spcAft>
            </a:pPr>
            <a:r>
              <a:rPr lang="tr-TR" sz="12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İşveren, işçinin hakketmiş olduğu ücreti tam zamanında ve eksiksiz ödemek zorundadır. İş sözleşmesinde veya toplu iş sözleşmesinde daha erken bir süre kararlaştırılmadıkça işçinin ücreti en geç ayda bir ödenmelidir. Ücretin zamanında ödenmemesi veya eksik ödemesi halinde işçinin işverene karşı ileri sürebileceği işçi hakları doğmaktadır. Bu halde de ücreti zamanında ödemeyen veya eksik ödeyen işveren birtakım hukuki sonuçlara katlanmak durumunda kalacaktır.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500"/>
              </a:spcAft>
            </a:pPr>
            <a:r>
              <a:rPr lang="tr-TR" sz="12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Ücretin gününde ödenmemesi başlıklı İş Kanunu </a:t>
            </a:r>
            <a:r>
              <a:rPr lang="tr-TR" sz="1200" dirty="0" err="1">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md.</a:t>
            </a:r>
            <a:r>
              <a:rPr lang="tr-TR" sz="12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34’e göre ücreti ödeme gününden itibaren yirmi gün içinde mücbir bir neden dışında ödenmeyen işçi, iş görme borcunu yerine getirmekten kaçınabilecektir. Bu nedenle işçilerin kişisel kararlarına dayanarak iş görme borcunu yerine getirmemeleri sayısal olarak toplu bir nitelik kazansa dahi grev olarak nitelendirilemeyecektir. Ayrıca işçilerin ücreti ödenmediği için çalışmadığı halde iş akitleri çalışmadıkları için feshedilemez ve yerine yeni işçi alınamaz, bu işler başkalarına yaptırılamaz. İş Kanunu’nun 24. Maddesinde ise işçinin iş akdini haklı nedenle feshedebileceği haller sayılmıştır. İşçinin ücretinin tam ve zamanında ödenmemesi de işçi hakları kapsamında işçinin haklı sebeple iş akdini feshedebileceği hallerden biridir.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Bu nedenle işçilerin kişisel kararlarına dayanarak iş görme borcunu yerine getirmemeleri sayısal olarak toplu bir nitelik kazansa dahi grev olarak nitelendirilemeyecektir. Ayrıca işçilerin ücreti ödenmediği için çalışmadığı halde iş akitleri çalışmadıkları için feshedilemez ve yerine yeni işçi alınamaz, bu işler başkalarına yaptırılamaz. İş Kanunu’nun 24. Maddesinde ise işçinin iş akdini haklı nedenle feshedebileceği haller sayılmıştır. İşçinin ücretinin tam ve zamanında ödenmemesi de işçi hakları kapsamında işçinin haklı sebeple iş akdini feshedebileceği hallerden biridir.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40</a:t>
            </a:fld>
            <a:endParaRPr lang="tr-TR"/>
          </a:p>
        </p:txBody>
      </p:sp>
    </p:spTree>
    <p:extLst>
      <p:ext uri="{BB962C8B-B14F-4D97-AF65-F5344CB8AC3E}">
        <p14:creationId xmlns:p14="http://schemas.microsoft.com/office/powerpoint/2010/main" val="2289755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70000"/>
              </a:lnSpc>
              <a:spcBef>
                <a:spcPts val="0"/>
              </a:spcBef>
              <a:spcAft>
                <a:spcPts val="0"/>
              </a:spcAft>
              <a:buClrTx/>
              <a:buSzTx/>
              <a:buFont typeface="+mj-lt"/>
              <a:buNone/>
              <a:tabLst/>
              <a:defRPr/>
            </a:pPr>
            <a:endParaRPr lang="tr-TR" sz="12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fontAlgn="base">
              <a:lnSpc>
                <a:spcPct val="107000"/>
              </a:lnSpc>
              <a:spcAft>
                <a:spcPts val="1500"/>
              </a:spcAft>
            </a:pPr>
            <a:r>
              <a:rPr lang="tr-TR" sz="12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6331 Sayılı İş Sağlığı ve Güvenliği Kanunu’nun 4. ve 5. maddelerinde işverenin çalışanların işle ilgili sağlık ve güvenliğini sağlamakla yükümlü olduğu düzenlenmiştir. İlgili Kanunu’nun 4. Maddesine göre işveren mesleki risklerin önlenmesi, eğitim ve bilgi verilmesi dâhil her türlü tedbirin alınması, organizasyonun yapılması, gerekli araç ve gereçlerin sağlanması, sağlık ve güvenlik tedbirlerinin değişen şartlara uygun hale getirilmesi ve mevcut durumun iyileştirilmesi için çalışmalar yapmalıdır. Kanun gereği işverenin bu yükümlülüklere uyması zorunlu olduğu kadar işçi içinde iş sağlığı ve güvenliğinin sağlanmasını talep etme hakkı vardır.</a:t>
            </a:r>
          </a:p>
          <a:p>
            <a:pPr algn="just" fontAlgn="base">
              <a:lnSpc>
                <a:spcPct val="107000"/>
              </a:lnSpc>
              <a:spcAft>
                <a:spcPts val="1500"/>
              </a:spcAft>
            </a:pPr>
            <a:endParaRPr lang="tr-TR" sz="12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fontAlgn="base">
              <a:lnSpc>
                <a:spcPct val="107000"/>
              </a:lnSpc>
              <a:spcAft>
                <a:spcPts val="1500"/>
              </a:spcAft>
            </a:pPr>
            <a:r>
              <a:rPr lang="tr-TR" sz="1200" dirty="0">
                <a:solidFill>
                  <a:srgbClr val="555555"/>
                </a:solidFill>
                <a:effectLst/>
                <a:latin typeface="Arial" panose="020B0604020202020204" pitchFamily="34" charset="0"/>
                <a:ea typeface="Times New Roman" panose="02020603050405020304" pitchFamily="18" charset="0"/>
              </a:rPr>
              <a:t>İşveren iş sağlığı ve güvenliği kapsamında gerekli önlemleri almaz ise  iş sağlığı ve güvenliğinin sağlanmaması sonucunda meydana gelen bütün olaylardan sorumlu olacaktır.</a:t>
            </a:r>
            <a:r>
              <a:rPr lang="tr-TR" sz="18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41</a:t>
            </a:fld>
            <a:endParaRPr lang="tr-TR"/>
          </a:p>
        </p:txBody>
      </p:sp>
    </p:spTree>
    <p:extLst>
      <p:ext uri="{BB962C8B-B14F-4D97-AF65-F5344CB8AC3E}">
        <p14:creationId xmlns:p14="http://schemas.microsoft.com/office/powerpoint/2010/main" val="2518214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İş ilişkisinde işveren tüm işçilerine eşit davranma yükümlülüğü altındayken işçi de kendisine eşit davranılmasını isteme hakkına sahiptir. Eşit davranma ilkesi İş Kanunu’nun 5. Maddesinde düzenlenmiş olup bu maddeye göre;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marL="381000" indent="-381000">
              <a:lnSpc>
                <a:spcPct val="150000"/>
              </a:lnSpc>
              <a:buFont typeface="Wingdings" pitchFamily="2" charset="2"/>
              <a:buChar char="ü"/>
            </a:pPr>
            <a:r>
              <a:rPr lang="tr-TR" dirty="0">
                <a:latin typeface="Century Gothic" panose="020B0502020202020204" pitchFamily="34" charset="0"/>
              </a:rPr>
              <a:t>İş ilişkisinde dil, ırk, renk, cinsiyet, engellilik, siyasal düşünce, felsefî inanç, din ve mezhep gibi ayrımları yapılamaz.</a:t>
            </a:r>
          </a:p>
          <a:p>
            <a:pPr marL="381000" indent="-381000">
              <a:lnSpc>
                <a:spcPct val="150000"/>
              </a:lnSpc>
              <a:buFont typeface="Wingdings" pitchFamily="2" charset="2"/>
              <a:buChar char="ü"/>
            </a:pPr>
            <a:r>
              <a:rPr lang="tr-TR" dirty="0">
                <a:latin typeface="Century Gothic" panose="020B0502020202020204" pitchFamily="34" charset="0"/>
              </a:rPr>
              <a:t>İşveren, esaslı sebepler olmadıkça tam süreli çalışan işçi karşısında kısmî süreli çalışan işçiye, belirsiz süreli çalışan işçi karşısında belirli süreli çalışan işçiye farklı işlem yapamaz.</a:t>
            </a:r>
          </a:p>
          <a:p>
            <a:pPr marL="381000" indent="-381000">
              <a:lnSpc>
                <a:spcPct val="150000"/>
              </a:lnSpc>
              <a:buFont typeface="Wingdings" pitchFamily="2" charset="2"/>
              <a:buChar char="ü"/>
            </a:pPr>
            <a:r>
              <a:rPr lang="tr-TR" dirty="0">
                <a:latin typeface="Century Gothic" panose="020B0502020202020204" pitchFamily="34" charset="0"/>
              </a:rPr>
              <a:t>Aynı veya eşit değerde bir iş için cinsiyet nedeniyle daha düşük ücret kararlaştırılamaz.</a:t>
            </a:r>
          </a:p>
          <a:p>
            <a:pPr marL="431800" lvl="0" indent="-431800" fontAlgn="base">
              <a:lnSpc>
                <a:spcPct val="150000"/>
              </a:lnSpc>
              <a:buFont typeface="Wingdings" pitchFamily="2" charset="2"/>
              <a:buChar char="ü"/>
            </a:pPr>
            <a:r>
              <a:rPr lang="tr-TR" dirty="0">
                <a:latin typeface="Century Gothic" panose="020B0502020202020204" pitchFamily="34" charset="0"/>
              </a:rPr>
              <a:t>İşveren, biyolojik veya işin niteliğine ilişkin sebepler zorunlu kılmadıkça, bir işçiye, iş sözleşmesinin yapılmasında, şartlarının oluşturulmasında, uygulanmasında ve sona ermesinde, cinsiyet veya gebelik nedeniyle doğrudan veya dolaylı farklı işlem yapamaz.</a:t>
            </a:r>
          </a:p>
          <a:p>
            <a:pPr marL="431800" lvl="0" indent="-431800" fontAlgn="base">
              <a:lnSpc>
                <a:spcPct val="150000"/>
              </a:lnSpc>
              <a:buFont typeface="Wingdings" pitchFamily="2" charset="2"/>
              <a:buChar char="ü"/>
            </a:pPr>
            <a:r>
              <a:rPr lang="tr-TR" dirty="0">
                <a:latin typeface="Century Gothic" panose="020B0502020202020204" pitchFamily="34" charset="0"/>
              </a:rPr>
              <a:t>İşçinin cinsiyeti nedeniyle özel koruyucu hükümlerin uygulanması, daha düşük bir ücretin uygulanmasını haklı kılmaz.</a:t>
            </a: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42</a:t>
            </a:fld>
            <a:endParaRPr lang="tr-TR"/>
          </a:p>
        </p:txBody>
      </p:sp>
    </p:spTree>
    <p:extLst>
      <p:ext uri="{BB962C8B-B14F-4D97-AF65-F5344CB8AC3E}">
        <p14:creationId xmlns:p14="http://schemas.microsoft.com/office/powerpoint/2010/main" val="2042157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fontAlgn="base">
              <a:lnSpc>
                <a:spcPct val="107000"/>
              </a:lnSpc>
              <a:spcAft>
                <a:spcPts val="800"/>
              </a:spcAft>
            </a:pPr>
            <a:r>
              <a:rPr lang="tr-TR" sz="12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İşçi mesai saatleri içerisinde aralıksız çalıştırılmamalı ve işçiye dinlenmesi için belirli süreler verilmelidir. Ara dinlenme süresi olarak adlandırılan bu hak </a:t>
            </a:r>
            <a:r>
              <a:rPr lang="tr-TR" sz="1200" u="none" strike="noStrike" dirty="0">
                <a:solidFill>
                  <a:srgbClr val="3D3D3D"/>
                </a:solidFill>
                <a:effectLst/>
                <a:latin typeface="Arial" panose="020B0604020202020204" pitchFamily="34" charset="0"/>
                <a:ea typeface="Times New Roman" panose="02020603050405020304" pitchFamily="18" charset="0"/>
                <a:cs typeface="Times New Roman" panose="02020603050405020304" pitchFamily="18" charset="0"/>
                <a:hlinkClick r:id="rId3"/>
              </a:rPr>
              <a:t>4857 Sayılı Kanunu’nun 68. maddesinde</a:t>
            </a:r>
            <a:r>
              <a:rPr lang="tr-TR" sz="12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düzenlenmiştir. İlgili maddeye göre günlük çalışma süresinin ortalama bir zamanında o yerin gelenekleri ve işin gereği ayarlanmak suretiyle işçilere;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200000"/>
              </a:lnSpc>
              <a:spcAft>
                <a:spcPts val="800"/>
              </a:spcAft>
              <a:buSzPts val="1000"/>
              <a:buFont typeface="Symbol" pitchFamily="2" charset="2"/>
              <a:buChar char=""/>
              <a:tabLst>
                <a:tab pos="457200" algn="l"/>
              </a:tabLst>
            </a:pPr>
            <a:r>
              <a:rPr lang="tr-TR" sz="12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Dört saat veya daha kısa süreli işlerde on beş dakika,</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200000"/>
              </a:lnSpc>
              <a:spcAft>
                <a:spcPts val="800"/>
              </a:spcAft>
              <a:buSzPts val="1000"/>
              <a:buFont typeface="Symbol" pitchFamily="2" charset="2"/>
              <a:buChar char=""/>
              <a:tabLst>
                <a:tab pos="457200" algn="l"/>
              </a:tabLst>
            </a:pPr>
            <a:r>
              <a:rPr lang="tr-TR" sz="12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Dört saatten fazla ve yedi buçuk saate kadar (yedi buçuk saat dahil) süreli işlerde yarım saat,</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200000"/>
              </a:lnSpc>
              <a:spcAft>
                <a:spcPts val="800"/>
              </a:spcAft>
              <a:buSzPts val="1000"/>
              <a:buFont typeface="Symbol" pitchFamily="2" charset="2"/>
              <a:buChar char=""/>
              <a:tabLst>
                <a:tab pos="457200" algn="l"/>
              </a:tabLst>
            </a:pPr>
            <a:r>
              <a:rPr lang="tr-TR" sz="12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Yedi buçuk saatten fazla süreli işlerde bir saat ara dinlenmesi verilmelidir.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500"/>
              </a:spcAft>
            </a:pPr>
            <a:r>
              <a:rPr lang="tr-TR" sz="12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Kanunda belirtilen ara dinlenme süreleri, asgari süreyi göstermekte olup bu dinlenme süreleri aralıksız verilmelidir. Ancak ara dinlenme süreleri, iklim, mevsim, o yerdeki gelenekler ve işin niteliği göz önünde tutularak sözleşmeler ile aralı olarak kullandırılabilir. Ara dinlenme süreleri bir işyerindeki tüm işçiler için aynı saatte kullandırılmak zorunda değildir. Ara dinlenme süreleri, bir işyerinde işçilere aynı veya değişik saatlerde kullandırılabilir. Ancak ara dinlenmeleri çalışma süresinden sayılmaz.</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43</a:t>
            </a:fld>
            <a:endParaRPr lang="tr-TR"/>
          </a:p>
        </p:txBody>
      </p:sp>
    </p:spTree>
    <p:extLst>
      <p:ext uri="{BB962C8B-B14F-4D97-AF65-F5344CB8AC3E}">
        <p14:creationId xmlns:p14="http://schemas.microsoft.com/office/powerpoint/2010/main" val="12721424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İş Kanunu’nda haftalık çalışma saatleri düzenlenmiş olup kanuna göre haftalık çalışma süresi kırk beş saati geçemez. Ancak bazı hallerde işçiler, kanunda belirlenen bu saatlerden fazla çalıştırmaktadır. Bu halde de işçi, fazla çalışma ücreti adı altında bir işçi hakkına sahip olmaktadır. İşçi hakları içerisinde yer alan fazla mesai ücreti, işveren tarafından işçinin saatlik ücreti üzerinden hesaplanarak işçiye ödenmeli ve bu miktar fazla mesai ücreti olarak işçinin maaş bordrosunda gösterilmelidir.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marL="431800" lvl="0" indent="-431800" fontAlgn="base">
              <a:lnSpc>
                <a:spcPct val="150000"/>
              </a:lnSpc>
              <a:buFont typeface="Wingdings" pitchFamily="2" charset="2"/>
              <a:buChar char="ü"/>
            </a:pPr>
            <a:r>
              <a:rPr lang="tr-TR" dirty="0">
                <a:latin typeface="Century Gothic" panose="020B0502020202020204" pitchFamily="34" charset="0"/>
              </a:rPr>
              <a:t>Ayrıca işçi isterse, bu çalışmalar karşılığı zamlı ücret yerine, fazla çalıştığı her saat karşılığında 1 saat 30 dakikayı, fazla sürelerle çalıştığı her saat karşılığında 1 saat 15 dakikayı serbest zaman olarak kullanabilir. </a:t>
            </a:r>
          </a:p>
          <a:p>
            <a:pPr marL="431800" indent="-431800" fontAlgn="base">
              <a:lnSpc>
                <a:spcPct val="150000"/>
              </a:lnSpc>
              <a:buFont typeface="Wingdings" pitchFamily="2" charset="2"/>
              <a:buChar char="ü"/>
            </a:pPr>
            <a:r>
              <a:rPr lang="tr-TR" dirty="0">
                <a:latin typeface="Century Gothic" panose="020B0502020202020204" pitchFamily="34" charset="0"/>
              </a:rPr>
              <a:t>Serbest zaman uygulamasında işçiye fazla çalışma yaptığı sürelere karşılık olarak dinlenme verilmektedir.</a:t>
            </a:r>
          </a:p>
        </p:txBody>
      </p:sp>
      <p:sp>
        <p:nvSpPr>
          <p:cNvPr id="4" name="Slayt Numarası Yer Tutucusu 3"/>
          <p:cNvSpPr>
            <a:spLocks noGrp="1"/>
          </p:cNvSpPr>
          <p:nvPr>
            <p:ph type="sldNum" sz="quarter" idx="5"/>
          </p:nvPr>
        </p:nvSpPr>
        <p:spPr/>
        <p:txBody>
          <a:bodyPr/>
          <a:lstStyle/>
          <a:p>
            <a:fld id="{7EA56F34-8F80-9145-8268-8BDA16C7BA05}" type="slidenum">
              <a:rPr lang="tr-TR" smtClean="0"/>
              <a:t>44</a:t>
            </a:fld>
            <a:endParaRPr lang="tr-TR"/>
          </a:p>
        </p:txBody>
      </p:sp>
    </p:spTree>
    <p:extLst>
      <p:ext uri="{BB962C8B-B14F-4D97-AF65-F5344CB8AC3E}">
        <p14:creationId xmlns:p14="http://schemas.microsoft.com/office/powerpoint/2010/main" val="1495447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İş Kanunu’nun yeni iş arama izni başlıklı 27. Maddesine göre iş sözleşmesinin feshi üzerine işçiye tanınan bildirim süreleri içinde işveren, işçiye yeni bir iş bulması için gerekli olan iş arama iznini iş saatleri içinde ve ücret kesintisi yapmadan vermeye mecburdur. İş arama izninin süresi günde iki saatten az olamaz ve işçi isterse iş arama izin saatlerini birleştirerek toplu kullanabilir. Anacak bu halde işçi, bunu işten ayrılacağı günden evvelki günlere rastlatmak ve bu durumu işverene bildirmek zorundadır.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marL="431800" indent="-431800" fontAlgn="base">
              <a:lnSpc>
                <a:spcPct val="150000"/>
              </a:lnSpc>
              <a:buFont typeface="Wingdings" pitchFamily="2" charset="2"/>
              <a:buChar char="ü"/>
            </a:pPr>
            <a:r>
              <a:rPr lang="tr-TR" dirty="0">
                <a:latin typeface="Century Gothic" panose="020B0502020202020204" pitchFamily="34" charset="0"/>
              </a:rPr>
              <a:t>İşveren işçiye yeni iş arama iznini vermez veya eksik kullandırırsa iş arama izin süresine ilişkin ücret işçiye ödenmek zorundadır.</a:t>
            </a:r>
          </a:p>
          <a:p>
            <a:pPr marL="431800" indent="-431800" fontAlgn="base">
              <a:lnSpc>
                <a:spcPct val="150000"/>
              </a:lnSpc>
              <a:buFont typeface="Wingdings" pitchFamily="2" charset="2"/>
              <a:buChar char="ü"/>
            </a:pPr>
            <a:r>
              <a:rPr lang="tr-TR" dirty="0">
                <a:latin typeface="Century Gothic" panose="020B0502020202020204" pitchFamily="34" charset="0"/>
              </a:rPr>
              <a:t>İşveren, iş arama izni esnasında işçiyi çalıştırır ise işçinin izin kullanarak bir çalışma karşılığı olmaksızın alacağı ücrete ilaveten, işçiyi çalıştırdığı sürenin ücretini yüzde yüz zamlı ödemelidir.</a:t>
            </a: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45</a:t>
            </a:fld>
            <a:endParaRPr lang="tr-TR"/>
          </a:p>
        </p:txBody>
      </p:sp>
    </p:spTree>
    <p:extLst>
      <p:ext uri="{BB962C8B-B14F-4D97-AF65-F5344CB8AC3E}">
        <p14:creationId xmlns:p14="http://schemas.microsoft.com/office/powerpoint/2010/main" val="2284039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31800" indent="-431800" fontAlgn="base">
              <a:lnSpc>
                <a:spcPct val="150000"/>
              </a:lnSpc>
              <a:buFont typeface="Wingdings" pitchFamily="2" charset="2"/>
              <a:buChar char="ü"/>
            </a:pPr>
            <a:r>
              <a:rPr lang="tr-TR" dirty="0">
                <a:latin typeface="Century Gothic" panose="020B0502020202020204" pitchFamily="34" charset="0"/>
              </a:rPr>
              <a:t>İş Kanunu madde 22 ye göre işveren, iş sözleşmesiyle veya iş sözleşmesinin eki niteliğindeki personel yönetmeliği ve benzeri kaynaklar ya da işyeri uygulamasıyla oluşan çalışma koşullarında esaslı bir değişikliği ancak durumu işçiye yazılı olarak bildirmek suretiyle yapabilecektir. </a:t>
            </a:r>
          </a:p>
          <a:p>
            <a:pPr marL="431800" indent="-431800" fontAlgn="base">
              <a:lnSpc>
                <a:spcPct val="150000"/>
              </a:lnSpc>
              <a:buFont typeface="Wingdings" pitchFamily="2" charset="2"/>
              <a:buChar char="ü"/>
            </a:pPr>
            <a:r>
              <a:rPr lang="tr-TR" dirty="0">
                <a:latin typeface="Century Gothic" panose="020B0502020202020204" pitchFamily="34" charset="0"/>
              </a:rPr>
              <a:t>Bu şekle uygun olarak yapılmayan ve işçi tarafından altı iş günü içinde yazılı olarak kabul edilmeyen değişiklikler işçiyi bağlamayacaktır.</a:t>
            </a:r>
          </a:p>
          <a:p>
            <a:pPr marL="431800" indent="-431800" fontAlgn="base">
              <a:lnSpc>
                <a:spcPct val="150000"/>
              </a:lnSpc>
              <a:buFont typeface="Wingdings" pitchFamily="2" charset="2"/>
              <a:buChar char="ü"/>
            </a:pPr>
            <a:r>
              <a:rPr lang="tr-TR" dirty="0">
                <a:latin typeface="Century Gothic" panose="020B0502020202020204" pitchFamily="34" charset="0"/>
              </a:rPr>
              <a:t>İşçi değişiklik önerisini bu süre içinde kabul etmezse, işveren değişikliğin geçerli bir nedene dayandığını veya fesih için başka bir geçerli nedenin bulunduğunu yazılı olarak açıklamak ve bildirim süresine uymak suretiyle iş sözleşmesini feshedebilir. </a:t>
            </a:r>
          </a:p>
          <a:p>
            <a:pPr marL="431800" indent="-431800" fontAlgn="base">
              <a:lnSpc>
                <a:spcPct val="150000"/>
              </a:lnSpc>
              <a:buFont typeface="Wingdings" pitchFamily="2" charset="2"/>
              <a:buChar char="ü"/>
            </a:pPr>
            <a:r>
              <a:rPr lang="tr-TR" dirty="0">
                <a:latin typeface="Century Gothic" panose="020B0502020202020204" pitchFamily="34" charset="0"/>
              </a:rPr>
              <a:t>Çalışma koşullarında yapılmak istenen değişiklik esaslı değişiklik sayıldığı takdirde İş Kanunu md.22 uygulama alanı bulacaktır.</a:t>
            </a: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46</a:t>
            </a:fld>
            <a:endParaRPr lang="tr-TR"/>
          </a:p>
        </p:txBody>
      </p:sp>
    </p:spTree>
    <p:extLst>
      <p:ext uri="{BB962C8B-B14F-4D97-AF65-F5344CB8AC3E}">
        <p14:creationId xmlns:p14="http://schemas.microsoft.com/office/powerpoint/2010/main" val="381446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Century Gothic" panose="020B0502020202020204" pitchFamily="34" charset="0"/>
              </a:rPr>
              <a:t>İşçi: </a:t>
            </a:r>
            <a:r>
              <a:rPr lang="tr-TR" dirty="0">
                <a:latin typeface="Century Gothic" panose="020B0502020202020204" pitchFamily="34" charset="0"/>
              </a:rPr>
              <a:t>B</a:t>
            </a:r>
            <a:r>
              <a:rPr lang="tr-TR" b="0" i="0" dirty="0">
                <a:effectLst/>
                <a:latin typeface="Century Gothic" panose="020B0502020202020204" pitchFamily="34" charset="0"/>
              </a:rPr>
              <a:t>ir iş sözleşmesine dayanarak çalışan gerçek kişi olarak tanımlanmıştır.</a:t>
            </a: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9</a:t>
            </a:fld>
            <a:endParaRPr lang="tr-TR"/>
          </a:p>
        </p:txBody>
      </p:sp>
    </p:spTree>
    <p:extLst>
      <p:ext uri="{BB962C8B-B14F-4D97-AF65-F5344CB8AC3E}">
        <p14:creationId xmlns:p14="http://schemas.microsoft.com/office/powerpoint/2010/main" val="4104224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Century Gothic" panose="020B0502020202020204" pitchFamily="34" charset="0"/>
              </a:rPr>
              <a:t>Hafta tatili kavramı, bir hafta içerisinde yani yedi günde altı gün çalışmış olan işçinin kesintisiz yirmi dört saat dinlenmesini ifade etmektedir. </a:t>
            </a:r>
          </a:p>
          <a:p>
            <a:pPr marL="431800" indent="-431800" fontAlgn="base">
              <a:lnSpc>
                <a:spcPct val="150000"/>
              </a:lnSpc>
              <a:buFont typeface="Wingdings" pitchFamily="2" charset="2"/>
              <a:buChar char="ü"/>
            </a:pPr>
            <a:r>
              <a:rPr lang="tr-TR" dirty="0">
                <a:latin typeface="Century Gothic" panose="020B0502020202020204" pitchFamily="34" charset="0"/>
              </a:rPr>
              <a:t>İş Kanunu </a:t>
            </a:r>
            <a:r>
              <a:rPr lang="tr-TR" dirty="0" err="1">
                <a:latin typeface="Century Gothic" panose="020B0502020202020204" pitchFamily="34" charset="0"/>
              </a:rPr>
              <a:t>md.</a:t>
            </a:r>
            <a:r>
              <a:rPr lang="tr-TR" dirty="0">
                <a:latin typeface="Century Gothic" panose="020B0502020202020204" pitchFamily="34" charset="0"/>
              </a:rPr>
              <a:t> 46’ya göre belirlenen iş günlerinde çalışmış olmaları koşulu ile işçilere yedi günlük bir zaman dilimi içinde kesintisiz en az yirmi dört saat hafta tatili verilir.</a:t>
            </a:r>
          </a:p>
          <a:p>
            <a:pPr marL="431800" indent="-431800" fontAlgn="base">
              <a:lnSpc>
                <a:spcPct val="150000"/>
              </a:lnSpc>
              <a:buFont typeface="Wingdings" pitchFamily="2" charset="2"/>
              <a:buChar char="ü"/>
            </a:pPr>
            <a:r>
              <a:rPr lang="tr-TR" dirty="0">
                <a:latin typeface="Century Gothic" panose="020B0502020202020204" pitchFamily="34" charset="0"/>
              </a:rPr>
              <a:t>İşçi her ne kadar hafta tatili günü çalışmamış olsa da hafta tatili günü için işveren tarafından bir iş karşılığı olmaksızın o günün ücreti tam olarak ödenir. Ayrıca hafta tatilinde çalıştırılan işçiye, bir günlük tatil ücretine ilaveten yüzde elli zamlı olarak hesaplanan bir günlük ücret daha ödenir.</a:t>
            </a: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47</a:t>
            </a:fld>
            <a:endParaRPr lang="tr-TR"/>
          </a:p>
        </p:txBody>
      </p:sp>
    </p:spTree>
    <p:extLst>
      <p:ext uri="{BB962C8B-B14F-4D97-AF65-F5344CB8AC3E}">
        <p14:creationId xmlns:p14="http://schemas.microsoft.com/office/powerpoint/2010/main" val="38677820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31800" indent="-431800" fontAlgn="base">
              <a:lnSpc>
                <a:spcPct val="150000"/>
              </a:lnSpc>
              <a:buFont typeface="Wingdings" pitchFamily="2" charset="2"/>
              <a:buChar char="ü"/>
            </a:pPr>
            <a:r>
              <a:rPr lang="tr-TR" dirty="0">
                <a:latin typeface="Century Gothic" panose="020B0502020202020204" pitchFamily="34" charset="0"/>
              </a:rPr>
              <a:t>İşçi, ulusal bayram ve genel tatil günü olarak kabul edilen günlerde çalışmasa da bir iş karşılığı olmaksızın o günün ücreti işverence tam olarak ödenir. </a:t>
            </a:r>
          </a:p>
          <a:p>
            <a:pPr marL="431800" indent="-431800" fontAlgn="base">
              <a:lnSpc>
                <a:spcPct val="150000"/>
              </a:lnSpc>
              <a:buFont typeface="Wingdings" pitchFamily="2" charset="2"/>
              <a:buChar char="ü"/>
            </a:pPr>
            <a:r>
              <a:rPr lang="tr-TR" dirty="0">
                <a:latin typeface="Century Gothic" panose="020B0502020202020204" pitchFamily="34" charset="0"/>
              </a:rPr>
              <a:t>İş Kanunu madde 47’ye göre işçi, ulusal bayram ve genel tatil günlerinde tatil yapmayarak çalışırsa ayrıca çalışılan her gün için işçiye bir günlük ücreti ödenir.</a:t>
            </a:r>
          </a:p>
          <a:p>
            <a:pPr algn="just" fontAlgn="base">
              <a:lnSpc>
                <a:spcPct val="107000"/>
              </a:lnSpc>
              <a:spcAft>
                <a:spcPts val="800"/>
              </a:spcAft>
            </a:pPr>
            <a:r>
              <a:rPr lang="tr-TR" sz="1200" dirty="0"/>
              <a:t>Ulusal bayram ve genel tatil günlerinde çalışmamak da işçi hakları içerisinde yer almaktadır. </a:t>
            </a:r>
          </a:p>
          <a:p>
            <a:pPr algn="just" fontAlgn="base">
              <a:lnSpc>
                <a:spcPct val="107000"/>
              </a:lnSpc>
              <a:spcAft>
                <a:spcPts val="800"/>
              </a:spcAft>
            </a:pPr>
            <a:r>
              <a:rPr lang="tr-TR" sz="1200" dirty="0"/>
              <a:t>Ulusal bayram ve genel tatil günlerinde çalıştırılan işçilerin kanundan doğan birtakım hakları bulunmaktadır.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48</a:t>
            </a:fld>
            <a:endParaRPr lang="tr-TR"/>
          </a:p>
        </p:txBody>
      </p:sp>
    </p:spTree>
    <p:extLst>
      <p:ext uri="{BB962C8B-B14F-4D97-AF65-F5344CB8AC3E}">
        <p14:creationId xmlns:p14="http://schemas.microsoft.com/office/powerpoint/2010/main" val="12435580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31800" indent="-431800" fontAlgn="base">
              <a:lnSpc>
                <a:spcPct val="150000"/>
              </a:lnSpc>
              <a:buFont typeface="Wingdings" pitchFamily="2" charset="2"/>
              <a:buChar char="ü"/>
            </a:pPr>
            <a:r>
              <a:rPr lang="tr-TR" dirty="0">
                <a:latin typeface="Century Gothic" panose="020B0502020202020204" pitchFamily="34" charset="0"/>
              </a:rPr>
              <a:t>Aynı iş yerinde en az bir yıl çalışmış olan işçiye kanunen tanınan bir haktır. </a:t>
            </a:r>
          </a:p>
          <a:p>
            <a:pPr marL="431800" indent="-431800" fontAlgn="base">
              <a:lnSpc>
                <a:spcPct val="150000"/>
              </a:lnSpc>
              <a:buFont typeface="Wingdings" pitchFamily="2" charset="2"/>
              <a:buChar char="ü"/>
            </a:pPr>
            <a:r>
              <a:rPr lang="tr-TR" dirty="0">
                <a:latin typeface="Century Gothic" panose="020B0502020202020204" pitchFamily="34" charset="0"/>
              </a:rPr>
              <a:t>İş Kanunu’nun 53. maddesine göre ;</a:t>
            </a:r>
          </a:p>
          <a:p>
            <a:pPr marL="889000" lvl="1" indent="-431800" fontAlgn="base">
              <a:lnSpc>
                <a:spcPct val="150000"/>
              </a:lnSpc>
              <a:buFont typeface="Wingdings" pitchFamily="2" charset="2"/>
              <a:buChar char="ü"/>
            </a:pPr>
            <a:r>
              <a:rPr lang="tr-TR" sz="2800" dirty="0">
                <a:latin typeface="Century Gothic" panose="020B0502020202020204" pitchFamily="34" charset="0"/>
              </a:rPr>
              <a:t>Bir yıldan beş yıla kadar (beş yıl dahil) olanlara on dört günden,</a:t>
            </a:r>
          </a:p>
          <a:p>
            <a:pPr marL="889000" lvl="1" indent="-431800" fontAlgn="base">
              <a:lnSpc>
                <a:spcPct val="150000"/>
              </a:lnSpc>
              <a:buFont typeface="Wingdings" pitchFamily="2" charset="2"/>
              <a:buChar char="ü"/>
            </a:pPr>
            <a:r>
              <a:rPr lang="tr-TR" sz="2800" dirty="0">
                <a:latin typeface="Century Gothic" panose="020B0502020202020204" pitchFamily="34" charset="0"/>
              </a:rPr>
              <a:t>Beş yıldan fazla on beş yıldan az olanlara yirmi günden,</a:t>
            </a:r>
          </a:p>
          <a:p>
            <a:pPr marL="889000" lvl="1" indent="-431800" fontAlgn="base">
              <a:lnSpc>
                <a:spcPct val="150000"/>
              </a:lnSpc>
              <a:buFont typeface="Wingdings" pitchFamily="2" charset="2"/>
              <a:buChar char="ü"/>
            </a:pPr>
            <a:r>
              <a:rPr lang="tr-TR" sz="2800" dirty="0">
                <a:latin typeface="Century Gothic" panose="020B0502020202020204" pitchFamily="34" charset="0"/>
              </a:rPr>
              <a:t>On beş yıl (dahil) ve daha fazla olanlara yirmi altı günden az olamayacaktır. </a:t>
            </a:r>
          </a:p>
          <a:p>
            <a:pPr algn="just" fontAlgn="base">
              <a:lnSpc>
                <a:spcPct val="107000"/>
              </a:lnSpc>
              <a:spcAft>
                <a:spcPts val="800"/>
              </a:spcAft>
            </a:pPr>
            <a:r>
              <a:rPr lang="tr-TR" sz="1200" dirty="0"/>
              <a:t>Yıllık ücretli izin hakkı, işçinin vazgeçemeyeceği işçi haklarından biri olup </a:t>
            </a:r>
          </a:p>
          <a:p>
            <a:pPr marL="0" marR="0" lvl="0" indent="0" algn="just" defTabSz="914400" rtl="0" eaLnBrk="1" fontAlgn="base" latinLnBrk="0" hangingPunct="1">
              <a:lnSpc>
                <a:spcPct val="107000"/>
              </a:lnSpc>
              <a:spcBef>
                <a:spcPts val="0"/>
              </a:spcBef>
              <a:spcAft>
                <a:spcPts val="800"/>
              </a:spcAft>
              <a:buClrTx/>
              <a:buSzTx/>
              <a:buFontTx/>
              <a:buNone/>
              <a:tabLst/>
              <a:defRPr/>
            </a:pPr>
            <a:r>
              <a:rPr lang="tr-TR" sz="1200" dirty="0">
                <a:latin typeface="Century Gothic" panose="020B0502020202020204" pitchFamily="34" charset="0"/>
              </a:rPr>
              <a:t>Ayrıca yıllık izin süreleri iş sözleşmeleri ve toplu iş sözleşmeleri ile artırılabilir.</a:t>
            </a: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49</a:t>
            </a:fld>
            <a:endParaRPr lang="tr-TR"/>
          </a:p>
        </p:txBody>
      </p:sp>
    </p:spTree>
    <p:extLst>
      <p:ext uri="{BB962C8B-B14F-4D97-AF65-F5344CB8AC3E}">
        <p14:creationId xmlns:p14="http://schemas.microsoft.com/office/powerpoint/2010/main" val="24169236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81000" indent="-381000" fontAlgn="base">
              <a:lnSpc>
                <a:spcPct val="150000"/>
              </a:lnSpc>
              <a:buFont typeface="Wingdings" pitchFamily="2" charset="2"/>
              <a:buChar char="ü"/>
            </a:pPr>
            <a:r>
              <a:rPr lang="tr-TR" dirty="0">
                <a:latin typeface="Century Gothic" panose="020B0502020202020204" pitchFamily="34" charset="0"/>
              </a:rPr>
              <a:t>Bu ilişkide asıl işveren, alt işverenin işçilerine karşı o işyeri ile ilgili olarak İş Kanunu’ndan, iş sözleşmesinden veya alt işverenin taraf olduğu toplu iş sözleşmesinden doğan yükümlülüklerinden alt işveren ile birlikte sorumludur.</a:t>
            </a:r>
          </a:p>
          <a:p>
            <a:pPr marL="381000" indent="-381000" fontAlgn="base">
              <a:lnSpc>
                <a:spcPct val="150000"/>
              </a:lnSpc>
              <a:buFont typeface="Wingdings" pitchFamily="2" charset="2"/>
              <a:buChar char="ü"/>
            </a:pPr>
            <a:r>
              <a:rPr lang="tr-TR" dirty="0">
                <a:latin typeface="Century Gothic" panose="020B0502020202020204" pitchFamily="34" charset="0"/>
              </a:rPr>
              <a:t>Asıl işveren, alt işverene iş vermesi hâlinde, alt işverenin işçilerinin ücretlerini ödeyip ödemediğini işçinin başvurusu üzerine veya aylık olarak resen kontrol etmekle ve varsa ödenmeyen ücretleri alt işverenin hak edişinden keserek işçilerin banka hesabına yatırmakla yükümlüdür.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Bir işverenden, işyerinde yürüttüğü mal veya hizmet üretimine ilişkin yardımcı işlerinde veya asıl işin bir bölümünde işletmenin ve işin gereği ile teknolojik nedenlerle uzmanlık gerektiren işlerde iş alan ve bu iş için görevlendirdiği işçilerini sadece bu işyerinde aldığı işte çalıştıran işverene alt işveren denilmektedir.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50</a:t>
            </a:fld>
            <a:endParaRPr lang="tr-TR"/>
          </a:p>
        </p:txBody>
      </p:sp>
    </p:spTree>
    <p:extLst>
      <p:ext uri="{BB962C8B-B14F-4D97-AF65-F5344CB8AC3E}">
        <p14:creationId xmlns:p14="http://schemas.microsoft.com/office/powerpoint/2010/main" val="22334507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Eşit davranma ilkesi gereği her ne kadar işverenin işçileri arasında cinsiyet, dil, din, ırk gibi konularda ayrım yapmaması öngörülmüş olsa da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p>
            <a:pPr marL="381000" indent="-381000" fontAlgn="base">
              <a:lnSpc>
                <a:spcPct val="150000"/>
              </a:lnSpc>
              <a:buFont typeface="Wingdings" pitchFamily="2" charset="2"/>
              <a:buChar char="ü"/>
            </a:pPr>
            <a:r>
              <a:rPr lang="tr-TR" dirty="0">
                <a:latin typeface="Century Gothic" panose="020B0502020202020204" pitchFamily="34" charset="0"/>
              </a:rPr>
              <a:t>İş Kanunu gereği bazı hallerde kadın işçilere birtakım haklar tanınmıştır. Bu haklara örnek vermek gerekirse;</a:t>
            </a:r>
          </a:p>
          <a:p>
            <a:pPr lvl="1" fontAlgn="base">
              <a:lnSpc>
                <a:spcPct val="150000"/>
              </a:lnSpc>
            </a:pPr>
            <a:r>
              <a:rPr lang="tr-TR" sz="2600" dirty="0">
                <a:latin typeface="Century Gothic" panose="020B0502020202020204" pitchFamily="34" charset="0"/>
              </a:rPr>
              <a:t>Kadınların yer ve su altında çalıştırılması yasaklanmıştır.</a:t>
            </a:r>
          </a:p>
          <a:p>
            <a:pPr lvl="1" fontAlgn="base">
              <a:lnSpc>
                <a:spcPct val="150000"/>
              </a:lnSpc>
            </a:pPr>
            <a:r>
              <a:rPr lang="tr-TR" sz="2600" dirty="0">
                <a:latin typeface="Century Gothic" panose="020B0502020202020204" pitchFamily="34" charset="0"/>
              </a:rPr>
              <a:t>Kadın işçilerin doğumdan önce sekiz ve doğumdan sonra sekiz hafta olmak üzere toplam on altı haftalık süre için çalıştırılmamaları esastır.</a:t>
            </a:r>
          </a:p>
          <a:p>
            <a:pPr lvl="1" fontAlgn="base">
              <a:lnSpc>
                <a:spcPct val="150000"/>
              </a:lnSpc>
            </a:pPr>
            <a:r>
              <a:rPr lang="tr-TR" sz="2600" dirty="0">
                <a:latin typeface="Century Gothic" panose="020B0502020202020204" pitchFamily="34" charset="0"/>
              </a:rPr>
              <a:t>Çocuk emziren kadın işçilerin çocuklarına süt vermeleri için gün içinde çalışmadan sayılacak şekilde izin verilmesi gerekmektedir.</a:t>
            </a:r>
          </a:p>
          <a:p>
            <a:pPr lvl="1" fontAlgn="base">
              <a:lnSpc>
                <a:spcPct val="150000"/>
              </a:lnSpc>
            </a:pPr>
            <a:r>
              <a:rPr lang="tr-TR" sz="2600" dirty="0">
                <a:latin typeface="Century Gothic" panose="020B0502020202020204" pitchFamily="34" charset="0"/>
              </a:rPr>
              <a:t>Hamilelik süresince kadın işçiye periyodik kontroller için ücretli izin verilmelidir.</a:t>
            </a:r>
          </a:p>
        </p:txBody>
      </p:sp>
      <p:sp>
        <p:nvSpPr>
          <p:cNvPr id="4" name="Slayt Numarası Yer Tutucusu 3"/>
          <p:cNvSpPr>
            <a:spLocks noGrp="1"/>
          </p:cNvSpPr>
          <p:nvPr>
            <p:ph type="sldNum" sz="quarter" idx="5"/>
          </p:nvPr>
        </p:nvSpPr>
        <p:spPr/>
        <p:txBody>
          <a:bodyPr/>
          <a:lstStyle/>
          <a:p>
            <a:fld id="{7EA56F34-8F80-9145-8268-8BDA16C7BA05}" type="slidenum">
              <a:rPr lang="tr-TR" smtClean="0"/>
              <a:t>51</a:t>
            </a:fld>
            <a:endParaRPr lang="tr-TR"/>
          </a:p>
        </p:txBody>
      </p:sp>
    </p:spTree>
    <p:extLst>
      <p:ext uri="{BB962C8B-B14F-4D97-AF65-F5344CB8AC3E}">
        <p14:creationId xmlns:p14="http://schemas.microsoft.com/office/powerpoint/2010/main" val="31726743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31800" indent="-431800" fontAlgn="base">
              <a:lnSpc>
                <a:spcPct val="150000"/>
              </a:lnSpc>
              <a:buFont typeface="Wingdings" pitchFamily="2" charset="2"/>
              <a:buChar char="ü"/>
            </a:pPr>
            <a:r>
              <a:rPr lang="tr-TR" dirty="0">
                <a:latin typeface="Century Gothic" panose="020B0502020202020204" pitchFamily="34" charset="0"/>
              </a:rPr>
              <a:t>İş Kanunu 3. maddeye göre işveren, elli veya daha fazla işçi çalıştırdıkları özel sektör işyerlerinde % 3 engelli, kamu işyerlerinde ise % 4 engelli ve % 2 eski hükümlü işçiyi istihdam etmek zorundadır.</a:t>
            </a:r>
          </a:p>
          <a:p>
            <a:pPr marL="431800" indent="-431800" fontAlgn="base">
              <a:lnSpc>
                <a:spcPct val="150000"/>
              </a:lnSpc>
              <a:buFont typeface="Wingdings" pitchFamily="2" charset="2"/>
              <a:buChar char="ü"/>
            </a:pPr>
            <a:r>
              <a:rPr lang="tr-TR" dirty="0">
                <a:latin typeface="Century Gothic" panose="020B0502020202020204" pitchFamily="34" charset="0"/>
              </a:rPr>
              <a:t>Yer altı ve su altı işlerinde engelli işçi çalıştırılamaz.</a:t>
            </a:r>
          </a:p>
          <a:p>
            <a:pPr marL="431800" indent="-431800" fontAlgn="base">
              <a:lnSpc>
                <a:spcPct val="150000"/>
              </a:lnSpc>
              <a:buFont typeface="Wingdings" pitchFamily="2" charset="2"/>
              <a:buChar char="ü"/>
            </a:pPr>
            <a:r>
              <a:rPr lang="tr-TR" dirty="0">
                <a:latin typeface="Century Gothic" panose="020B0502020202020204" pitchFamily="34" charset="0"/>
              </a:rPr>
              <a:t> İşverenlerin bu kanun hükmüne aykırı hareket etmesi halinde para cezası yaptırımı uygulanmaktadır.</a:t>
            </a: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52</a:t>
            </a:fld>
            <a:endParaRPr lang="tr-TR"/>
          </a:p>
        </p:txBody>
      </p:sp>
    </p:spTree>
    <p:extLst>
      <p:ext uri="{BB962C8B-B14F-4D97-AF65-F5344CB8AC3E}">
        <p14:creationId xmlns:p14="http://schemas.microsoft.com/office/powerpoint/2010/main" val="6504360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31800" indent="-431800" fontAlgn="base">
              <a:lnSpc>
                <a:spcPct val="150000"/>
              </a:lnSpc>
              <a:buFont typeface="Wingdings" pitchFamily="2" charset="2"/>
              <a:buChar char="ü"/>
            </a:pPr>
            <a:r>
              <a:rPr lang="tr-TR" sz="1200" dirty="0">
                <a:latin typeface="Century Gothic" panose="020B0502020202020204" pitchFamily="34" charset="0"/>
              </a:rPr>
              <a:t>İş Kanunu 31. maddeye göre; herhangi bir askeri ve kanuni ödev dolayısıyla işinden ayrılan işçiler bu ödevin sona ermesinden başlayarak iki ay içinde işe girmek istedikleri takdirde işveren bunları eski işleri veya benzeri işlerde boş yer varsa derhal, yoksa boşalacak ilk işe başka isteklilere tercih ederek, o andaki şartlarla işe almak zorundadır.</a:t>
            </a:r>
          </a:p>
          <a:p>
            <a:pPr marL="431800" indent="-431800" fontAlgn="base">
              <a:lnSpc>
                <a:spcPct val="150000"/>
              </a:lnSpc>
              <a:buFont typeface="Wingdings" pitchFamily="2" charset="2"/>
              <a:buChar char="ü"/>
            </a:pPr>
            <a:r>
              <a:rPr lang="tr-TR" sz="1200" dirty="0">
                <a:latin typeface="Century Gothic" panose="020B0502020202020204" pitchFamily="34" charset="0"/>
              </a:rPr>
              <a:t>Aranan şartlar bulunduğu halde işveren iş sözleşmesi yapma yükümlülüğünü yerine getirmezse, işveren işe alınma isteğinde bulunan eski işçiye üç aylık ücret tutarında tazminat ödemesi gerekir.</a:t>
            </a:r>
          </a:p>
        </p:txBody>
      </p:sp>
      <p:sp>
        <p:nvSpPr>
          <p:cNvPr id="4" name="Slayt Numarası Yer Tutucusu 3"/>
          <p:cNvSpPr>
            <a:spLocks noGrp="1"/>
          </p:cNvSpPr>
          <p:nvPr>
            <p:ph type="sldNum" sz="quarter" idx="5"/>
          </p:nvPr>
        </p:nvSpPr>
        <p:spPr/>
        <p:txBody>
          <a:bodyPr/>
          <a:lstStyle/>
          <a:p>
            <a:fld id="{7EA56F34-8F80-9145-8268-8BDA16C7BA05}" type="slidenum">
              <a:rPr lang="tr-TR" smtClean="0"/>
              <a:t>53</a:t>
            </a:fld>
            <a:endParaRPr lang="tr-TR"/>
          </a:p>
        </p:txBody>
      </p:sp>
    </p:spTree>
    <p:extLst>
      <p:ext uri="{BB962C8B-B14F-4D97-AF65-F5344CB8AC3E}">
        <p14:creationId xmlns:p14="http://schemas.microsoft.com/office/powerpoint/2010/main" val="39055757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31800" indent="-431800" fontAlgn="base">
              <a:lnSpc>
                <a:spcPct val="150000"/>
              </a:lnSpc>
              <a:buFont typeface="Wingdings" pitchFamily="2" charset="2"/>
              <a:buChar char="ü"/>
            </a:pPr>
            <a:r>
              <a:rPr lang="tr-TR" sz="1200" dirty="0">
                <a:latin typeface="Century Gothic" panose="020B0502020202020204" pitchFamily="34" charset="0"/>
              </a:rPr>
              <a:t> İşçi sendika üyesi ise sendika üyesi olmayan işçilere göre sahip olduğu işçi hakları farklılık göstermektedir. Sendika üyesi işçi, grev yapılması halinde grev oylamasına ve greve katılma hakkına sahiptir. Ayrıca sendika üyesi işçi sendika kuruluşunda yer alma ve fiilen görev alma hakkına sahiptir. Sendika üyesi işçi istediği zaman sendika üyeliğine son verme hakkına da sahiptir. </a:t>
            </a:r>
          </a:p>
          <a:p>
            <a:pPr marL="431800" indent="-431800" fontAlgn="base">
              <a:lnSpc>
                <a:spcPct val="150000"/>
              </a:lnSpc>
              <a:buFont typeface="Wingdings" pitchFamily="2" charset="2"/>
              <a:buChar char="ü"/>
            </a:pPr>
            <a:r>
              <a:rPr lang="tr-TR" sz="1200" dirty="0">
                <a:latin typeface="Century Gothic" panose="020B0502020202020204" pitchFamily="34" charset="0"/>
              </a:rPr>
              <a:t>Sendika üyesi işçilere tanınan en temel hak, toplu iş sözleşmesinden yararlanma hakkıdır. Eğer işveren sendika üyesi işçiye karşı sendikal ayrımcılık yaparsa işçiye sendikal tazminat ödemek zorunda kalır.</a:t>
            </a: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54</a:t>
            </a:fld>
            <a:endParaRPr lang="tr-TR"/>
          </a:p>
        </p:txBody>
      </p:sp>
    </p:spTree>
    <p:extLst>
      <p:ext uri="{BB962C8B-B14F-4D97-AF65-F5344CB8AC3E}">
        <p14:creationId xmlns:p14="http://schemas.microsoft.com/office/powerpoint/2010/main" val="34409425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latin typeface="Century Gothic" panose="020B0502020202020204" pitchFamily="34" charset="0"/>
              </a:rPr>
              <a:t>İşçinin sendika yöneticisi veya işyeri sendika temsilcisi olması halinde de durum değişmektedir.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latin typeface="Century Gothic" panose="020B0502020202020204" pitchFamily="34" charset="0"/>
              </a:rPr>
              <a:t>Eğer işçi sendika işyeri sendika temsilcisi ise işçinin iş sözleşmesi ancak haklı nedene dayanılarak feshedilebilir. İşçi sendika yöneticisi olarak seçilmişse de işveren tarafından işten çıkarılamaz. İşçinin sendika yöneticiliğinin bitmesi halinde, sendika yöneticisi işçi yöneticiliğin bitme nedenlerine bağlı olarak işe geri dönme hakkına sahiptir. Ayrıca sendika yöneticisi işçi, iş sözleşmesini askıya alarak profesyonel yöneticilik de yapabilmektedir.</a:t>
            </a: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55</a:t>
            </a:fld>
            <a:endParaRPr lang="tr-TR"/>
          </a:p>
        </p:txBody>
      </p:sp>
    </p:spTree>
    <p:extLst>
      <p:ext uri="{BB962C8B-B14F-4D97-AF65-F5344CB8AC3E}">
        <p14:creationId xmlns:p14="http://schemas.microsoft.com/office/powerpoint/2010/main" val="35963402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31800" indent="-431800" fontAlgn="base">
              <a:lnSpc>
                <a:spcPct val="150000"/>
              </a:lnSpc>
              <a:buFont typeface="Wingdings" pitchFamily="2" charset="2"/>
              <a:buChar char="ü"/>
            </a:pPr>
            <a:r>
              <a:rPr lang="tr-TR" sz="1200" dirty="0">
                <a:latin typeface="Century Gothic" panose="020B0502020202020204" pitchFamily="34" charset="0"/>
              </a:rPr>
              <a:t>İş Kanunu 24.maddeye göre işçinin haklı nedenle derhal fesih hakkı nedenlerinden biri olarak kabul edilen </a:t>
            </a:r>
            <a:r>
              <a:rPr lang="tr-TR" sz="1200" dirty="0" err="1">
                <a:latin typeface="Century Gothic" panose="020B0502020202020204" pitchFamily="34" charset="0"/>
              </a:rPr>
              <a:t>mobbing</a:t>
            </a:r>
            <a:r>
              <a:rPr lang="tr-TR" sz="1200" dirty="0">
                <a:latin typeface="Century Gothic" panose="020B0502020202020204" pitchFamily="34" charset="0"/>
              </a:rPr>
              <a:t>, işyerinde kişiler tarafından, diğer kişi ya da kişilere yönelik gerçekleştirilen, belirli bir süre devam eden, karşısındakini yıldırma, işten soğutma ve işten uzaklaştırmayı amaçlayan psikolojik şiddettir.</a:t>
            </a:r>
          </a:p>
          <a:p>
            <a:pPr marL="431800" indent="-431800" fontAlgn="base">
              <a:lnSpc>
                <a:spcPct val="150000"/>
              </a:lnSpc>
              <a:buFont typeface="Wingdings" pitchFamily="2" charset="2"/>
              <a:buChar char="ü"/>
            </a:pPr>
            <a:r>
              <a:rPr lang="tr-TR" sz="1200" dirty="0">
                <a:latin typeface="Century Gothic" panose="020B0502020202020204" pitchFamily="34" charset="0"/>
              </a:rPr>
              <a:t> Bu halde işçi, kanun gereği iş sözleşmesini haklı nedenle derhal feshetme hakkına sahip olacaktır. Bu durumda işçi, iş sözleşmesini haklı nedenle feshettiği için kıdem ve ihbar tazminata da hak kazanacaktır ve diğer işçilik alacakları da işverenden talep edebilecektir.</a:t>
            </a: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56</a:t>
            </a:fld>
            <a:endParaRPr lang="tr-TR"/>
          </a:p>
        </p:txBody>
      </p:sp>
    </p:spTree>
    <p:extLst>
      <p:ext uri="{BB962C8B-B14F-4D97-AF65-F5344CB8AC3E}">
        <p14:creationId xmlns:p14="http://schemas.microsoft.com/office/powerpoint/2010/main" val="1350390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Century Gothic" panose="020B0502020202020204" pitchFamily="34" charset="0"/>
              </a:rPr>
              <a:t>İşveren: </a:t>
            </a:r>
            <a:r>
              <a:rPr lang="tr-TR" dirty="0">
                <a:latin typeface="Century Gothic" panose="020B0502020202020204" pitchFamily="34" charset="0"/>
              </a:rPr>
              <a:t>İ</a:t>
            </a:r>
            <a:r>
              <a:rPr lang="tr-TR" b="0" i="0" dirty="0">
                <a:effectLst/>
                <a:latin typeface="Century Gothic" panose="020B0502020202020204" pitchFamily="34" charset="0"/>
              </a:rPr>
              <a:t>şçi çalıştıran gerçek veya tüzel kişiye yahut tüzel kişiliği olmayan kurum ve kuruluşlara işveren denir.</a:t>
            </a: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10</a:t>
            </a:fld>
            <a:endParaRPr lang="tr-TR"/>
          </a:p>
        </p:txBody>
      </p:sp>
    </p:spTree>
    <p:extLst>
      <p:ext uri="{BB962C8B-B14F-4D97-AF65-F5344CB8AC3E}">
        <p14:creationId xmlns:p14="http://schemas.microsoft.com/office/powerpoint/2010/main" val="448807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latin typeface="Century Gothic" panose="020B0502020202020204" pitchFamily="34" charset="0"/>
              </a:rPr>
              <a:t>İşçi ile işveren arasında kurulan iş sözleşmesinin fesih nedenine göre işçinin işverenden talep edebileceği işçilik alacakları değişmektedir. Bu nedenle iş sözleşmesinin işveren tarafından mı işçi tarafından mı feshedildiği ve haklı nedenle mi ya da haksız nedenle mi iş sözleşmesinin feshedildiği hususları önem arz etmektedir.</a:t>
            </a:r>
          </a:p>
        </p:txBody>
      </p:sp>
      <p:sp>
        <p:nvSpPr>
          <p:cNvPr id="4" name="Slayt Numarası Yer Tutucusu 3"/>
          <p:cNvSpPr>
            <a:spLocks noGrp="1"/>
          </p:cNvSpPr>
          <p:nvPr>
            <p:ph type="sldNum" sz="quarter" idx="5"/>
          </p:nvPr>
        </p:nvSpPr>
        <p:spPr/>
        <p:txBody>
          <a:bodyPr/>
          <a:lstStyle/>
          <a:p>
            <a:fld id="{7EA56F34-8F80-9145-8268-8BDA16C7BA05}" type="slidenum">
              <a:rPr lang="tr-TR" smtClean="0"/>
              <a:t>57</a:t>
            </a:fld>
            <a:endParaRPr lang="tr-TR"/>
          </a:p>
        </p:txBody>
      </p:sp>
    </p:spTree>
    <p:extLst>
      <p:ext uri="{BB962C8B-B14F-4D97-AF65-F5344CB8AC3E}">
        <p14:creationId xmlns:p14="http://schemas.microsoft.com/office/powerpoint/2010/main" val="40641663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latin typeface="Century Gothic" panose="020B0502020202020204" pitchFamily="34" charset="0"/>
              </a:rPr>
              <a:t>İşçinin haklı bir nedene dayanmadan işveren ile arasındaki iş sözleşmesini feshetmesi halinde işçi, kıdem ve ihbar tazminatı gibi işçilik alacaklarını işverenden talep edemeyecektir. Bu nedenle istifa eden işçinin, istifa dilekçesinde istifa nedenini açıkça belirtmesi önem taşımaktadır. İşçilik alacaklarından olan tazminatlara hak kazanabilmesi için işçinin istifa dilekçesinde haklı bir neden sunması gerekmektedir.</a:t>
            </a: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58</a:t>
            </a:fld>
            <a:endParaRPr lang="tr-TR"/>
          </a:p>
        </p:txBody>
      </p:sp>
    </p:spTree>
    <p:extLst>
      <p:ext uri="{BB962C8B-B14F-4D97-AF65-F5344CB8AC3E}">
        <p14:creationId xmlns:p14="http://schemas.microsoft.com/office/powerpoint/2010/main" val="12039131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31800" indent="-431800" fontAlgn="base">
              <a:lnSpc>
                <a:spcPct val="150000"/>
              </a:lnSpc>
              <a:buFont typeface="Wingdings" pitchFamily="2" charset="2"/>
              <a:buChar char="ü"/>
            </a:pPr>
            <a:r>
              <a:rPr lang="tr-TR" dirty="0">
                <a:latin typeface="Century Gothic" panose="020B0502020202020204" pitchFamily="34" charset="0"/>
              </a:rPr>
              <a:t>İşsizlik ödeneği, sigortalı işsizlere yasada belirtilen şartları taşımaları halinde işsiz kaldıkları dönem için belirli süre ve miktarda yapılan ödemedir. İşçinin, işsizlik ödeneğinden faydalanabilmesi için;</a:t>
            </a:r>
          </a:p>
          <a:p>
            <a:pPr marL="889000" lvl="1" indent="-431800" fontAlgn="base">
              <a:lnSpc>
                <a:spcPct val="150000"/>
              </a:lnSpc>
              <a:buFont typeface="Wingdings" pitchFamily="2" charset="2"/>
              <a:buChar char="ü"/>
            </a:pPr>
            <a:r>
              <a:rPr lang="tr-TR" sz="2800" dirty="0">
                <a:latin typeface="Century Gothic" panose="020B0502020202020204" pitchFamily="34" charset="0"/>
              </a:rPr>
              <a:t>Kendi istek ve kusuru dışında işsiz kalmış olması,</a:t>
            </a:r>
          </a:p>
          <a:p>
            <a:pPr marL="889000" lvl="1" indent="-431800" fontAlgn="base">
              <a:lnSpc>
                <a:spcPct val="150000"/>
              </a:lnSpc>
              <a:buFont typeface="Wingdings" pitchFamily="2" charset="2"/>
              <a:buChar char="ü"/>
            </a:pPr>
            <a:r>
              <a:rPr lang="tr-TR" sz="2800" dirty="0">
                <a:latin typeface="Century Gothic" panose="020B0502020202020204" pitchFamily="34" charset="0"/>
              </a:rPr>
              <a:t>Hizmet akdinin sona ermesinden önceki son 120 gün hizmet akdine tabi olması,</a:t>
            </a:r>
          </a:p>
          <a:p>
            <a:pPr marL="381000" lvl="0" indent="-381000" fontAlgn="base">
              <a:lnSpc>
                <a:spcPct val="150000"/>
              </a:lnSpc>
              <a:buFont typeface="Wingdings" pitchFamily="2" charset="2"/>
              <a:buChar char="ü"/>
            </a:pPr>
            <a:r>
              <a:rPr lang="tr-TR" dirty="0">
                <a:latin typeface="Century Gothic" panose="020B0502020202020204" pitchFamily="34" charset="0"/>
              </a:rPr>
              <a:t>Hizmet akdinin feshinden önceki son üç yıl içinde en az 600 gün süre ile işsizlik sigortası primi ödemiş olması,</a:t>
            </a:r>
          </a:p>
          <a:p>
            <a:pPr marL="381000" lvl="0" indent="-381000" fontAlgn="base">
              <a:lnSpc>
                <a:spcPct val="150000"/>
              </a:lnSpc>
              <a:buFont typeface="Wingdings" pitchFamily="2" charset="2"/>
              <a:buChar char="ü"/>
            </a:pPr>
            <a:r>
              <a:rPr lang="tr-TR" dirty="0">
                <a:latin typeface="Century Gothic" panose="020B0502020202020204" pitchFamily="34" charset="0"/>
              </a:rPr>
              <a:t>Hizmet akdinin feshinden sonraki 30 gün içinde en yakın İŞKUR birimine şahsen ya da elektronik ortamda başvurması, gerekmektedir.</a:t>
            </a: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59</a:t>
            </a:fld>
            <a:endParaRPr lang="tr-TR"/>
          </a:p>
        </p:txBody>
      </p:sp>
    </p:spTree>
    <p:extLst>
      <p:ext uri="{BB962C8B-B14F-4D97-AF65-F5344CB8AC3E}">
        <p14:creationId xmlns:p14="http://schemas.microsoft.com/office/powerpoint/2010/main" val="280932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latin typeface="Century Gothic" panose="020B0502020202020204" pitchFamily="34" charset="0"/>
              </a:rPr>
              <a:t>Türk Borçlar Kanunu madde 440 uyarınca işçinin ölümü halinde işveren, işçinin sağ kalan eşine ve ergin olmayan çocuklarına, yoksa bakmakla yükümlü olduğu kişilere, ölüm gününden başlayarak bir aylık; hizmet ilişkisi beş yıldan uzun bir süre devam etmişse, iki aylık ücret tutarında bir ödeme yapmakla yükümlüdür.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latin typeface="Century Gothic" panose="020B0502020202020204" pitchFamily="34" charset="0"/>
              </a:rPr>
              <a:t>Bu ödeme de ölüm tazminatı olarak ifade edilmektedir. Ayrıca işçi kıdem tazminatına hak kazanmak için gereken şartları sağlamışsa mirasçıları, işverenden işçinin kıdem tazminatının ödenmesini de talep edebilir.</a:t>
            </a: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60</a:t>
            </a:fld>
            <a:endParaRPr lang="tr-TR"/>
          </a:p>
        </p:txBody>
      </p:sp>
    </p:spTree>
    <p:extLst>
      <p:ext uri="{BB962C8B-B14F-4D97-AF65-F5344CB8AC3E}">
        <p14:creationId xmlns:p14="http://schemas.microsoft.com/office/powerpoint/2010/main" val="31803908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31800" indent="-381000" fontAlgn="base">
              <a:lnSpc>
                <a:spcPct val="150000"/>
              </a:lnSpc>
              <a:buFont typeface="Wingdings" pitchFamily="2" charset="2"/>
              <a:buChar char="ü"/>
            </a:pPr>
            <a:r>
              <a:rPr lang="tr-TR" dirty="0">
                <a:latin typeface="Century Gothic" panose="020B0502020202020204" pitchFamily="34" charset="0"/>
              </a:rPr>
              <a:t>İşçi ile işveren ilişkisinden kaynaklanan işçilik alacakları davalarında ve işe iade davalarında taraflar dava açmadan önce arabulucuya başvurmak zorundadır. </a:t>
            </a:r>
          </a:p>
          <a:p>
            <a:pPr marL="431800" indent="-381000" fontAlgn="base">
              <a:lnSpc>
                <a:spcPct val="150000"/>
              </a:lnSpc>
              <a:buFont typeface="Wingdings" pitchFamily="2" charset="2"/>
              <a:buChar char="ü"/>
            </a:pPr>
            <a:r>
              <a:rPr lang="tr-TR" dirty="0">
                <a:latin typeface="Century Gothic" panose="020B0502020202020204" pitchFamily="34" charset="0"/>
              </a:rPr>
              <a:t>Bu arabuluculuğa başvuru dava şartı olup arabulucuya başvurmadan dava açılması halinde dava şartı yokluğu sebebiyle dava usulden reddedilir.</a:t>
            </a:r>
          </a:p>
          <a:p>
            <a:pPr marL="508000" indent="-457200" fontAlgn="base">
              <a:lnSpc>
                <a:spcPct val="150000"/>
              </a:lnSpc>
              <a:buFont typeface="Wingdings" pitchFamily="2" charset="2"/>
              <a:buChar char="ü"/>
            </a:pPr>
            <a:r>
              <a:rPr lang="tr-TR" dirty="0">
                <a:latin typeface="Century Gothic" panose="020B0502020202020204" pitchFamily="34" charset="0"/>
              </a:rPr>
              <a:t>İşçi ile işveren arasındaki uyuşmazlıklarda görevli mahkemeler İş Mahkemeleri olup İş Mahkemelerinin bulunmadığı yargı yerlerinden görevli mahkemeler Asliye Hukuk Mahkemeleridir.</a:t>
            </a:r>
          </a:p>
          <a:p>
            <a:pPr marL="508000" indent="-457200" fontAlgn="base">
              <a:lnSpc>
                <a:spcPct val="150000"/>
              </a:lnSpc>
              <a:buFont typeface="Wingdings" pitchFamily="2" charset="2"/>
              <a:buChar char="ü"/>
            </a:pPr>
            <a:r>
              <a:rPr lang="tr-TR" dirty="0">
                <a:latin typeface="Century Gothic" panose="020B0502020202020204" pitchFamily="34" charset="0"/>
              </a:rPr>
              <a:t>İş davalarında yetkili mahkeme ise davalı gerçek veya tüzel kişinin davanın açıldığı tarihteki yerleşim yeri mahkemesi ile işin veya işlemin yapıldığı yer mahkemesidir.</a:t>
            </a:r>
          </a:p>
          <a:p>
            <a:pPr marL="508000" indent="-457200" fontAlgn="base">
              <a:lnSpc>
                <a:spcPct val="150000"/>
              </a:lnSpc>
              <a:buFont typeface="Wingdings" pitchFamily="2" charset="2"/>
              <a:buChar char="ü"/>
            </a:pPr>
            <a:r>
              <a:rPr lang="tr-TR" dirty="0">
                <a:latin typeface="Century Gothic" panose="020B0502020202020204" pitchFamily="34" charset="0"/>
              </a:rPr>
              <a:t>İş Kanunu madde 32’ye göre işçilik alacakları içerisinde yer alan ücret, fazla mesai, ulusal bayram ve genel tatili ücreti, hafta tatili ücreti, prim ve ikramiye gibi ücret ve ücret ekleri için öngörülen zamanaşımı süresi 5 yıldır. </a:t>
            </a:r>
          </a:p>
          <a:p>
            <a:pPr marL="508000" indent="-457200" fontAlgn="base">
              <a:lnSpc>
                <a:spcPct val="150000"/>
              </a:lnSpc>
              <a:buFont typeface="Wingdings" pitchFamily="2" charset="2"/>
              <a:buChar char="ü"/>
            </a:pPr>
            <a:r>
              <a:rPr lang="tr-TR" dirty="0">
                <a:latin typeface="Century Gothic" panose="020B0502020202020204" pitchFamily="34" charset="0"/>
              </a:rPr>
              <a:t>Ücret ve ücret ekleri olan bu işçilik alacakları, hak edildikleri tarihten itibaren beş yıl içinde talep edilmezse zamanaşımı geçtiği için işçinin talep etme hakkı kalmayacaktır.</a:t>
            </a: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61</a:t>
            </a:fld>
            <a:endParaRPr lang="tr-TR"/>
          </a:p>
        </p:txBody>
      </p:sp>
    </p:spTree>
    <p:extLst>
      <p:ext uri="{BB962C8B-B14F-4D97-AF65-F5344CB8AC3E}">
        <p14:creationId xmlns:p14="http://schemas.microsoft.com/office/powerpoint/2010/main" val="32357127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Aristo</a:t>
            </a:r>
          </a:p>
        </p:txBody>
      </p:sp>
      <p:sp>
        <p:nvSpPr>
          <p:cNvPr id="4" name="Slayt Numarası Yer Tutucusu 3"/>
          <p:cNvSpPr>
            <a:spLocks noGrp="1"/>
          </p:cNvSpPr>
          <p:nvPr>
            <p:ph type="sldNum" sz="quarter" idx="5"/>
          </p:nvPr>
        </p:nvSpPr>
        <p:spPr/>
        <p:txBody>
          <a:bodyPr/>
          <a:lstStyle/>
          <a:p>
            <a:fld id="{7EA56F34-8F80-9145-8268-8BDA16C7BA05}" type="slidenum">
              <a:rPr lang="tr-TR" smtClean="0"/>
              <a:t>63</a:t>
            </a:fld>
            <a:endParaRPr lang="tr-TR"/>
          </a:p>
        </p:txBody>
      </p:sp>
    </p:spTree>
    <p:extLst>
      <p:ext uri="{BB962C8B-B14F-4D97-AF65-F5344CB8AC3E}">
        <p14:creationId xmlns:p14="http://schemas.microsoft.com/office/powerpoint/2010/main" val="32562038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64</a:t>
            </a:fld>
            <a:endParaRPr lang="tr-TR"/>
          </a:p>
        </p:txBody>
      </p:sp>
    </p:spTree>
    <p:extLst>
      <p:ext uri="{BB962C8B-B14F-4D97-AF65-F5344CB8AC3E}">
        <p14:creationId xmlns:p14="http://schemas.microsoft.com/office/powerpoint/2010/main" val="2302265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latin typeface="Century Gothic" panose="020B0502020202020204" pitchFamily="34" charset="0"/>
              </a:rPr>
              <a:t>İş Sözleşmesi: </a:t>
            </a:r>
            <a:r>
              <a:rPr lang="tr-TR" dirty="0">
                <a:latin typeface="Century Gothic" panose="020B0502020202020204" pitchFamily="34" charset="0"/>
              </a:rPr>
              <a:t>B</a:t>
            </a:r>
            <a:r>
              <a:rPr lang="tr-TR" b="0" i="0" dirty="0">
                <a:effectLst/>
                <a:latin typeface="Century Gothic" panose="020B0502020202020204" pitchFamily="34" charset="0"/>
              </a:rPr>
              <a:t>ir tarafın (işçi) bağımlı olarak iş görmeyi, diğer tarafın (işveren) da ücret ödemeyi üstlenmesinden oluşan sözleşmedir.</a:t>
            </a:r>
            <a:endParaRPr lang="tr-TR" dirty="0">
              <a:latin typeface="Century Gothic" panose="020B0502020202020204" pitchFamily="34" charset="0"/>
            </a:endParaRPr>
          </a:p>
          <a:p>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11</a:t>
            </a:fld>
            <a:endParaRPr lang="tr-TR"/>
          </a:p>
        </p:txBody>
      </p:sp>
    </p:spTree>
    <p:extLst>
      <p:ext uri="{BB962C8B-B14F-4D97-AF65-F5344CB8AC3E}">
        <p14:creationId xmlns:p14="http://schemas.microsoft.com/office/powerpoint/2010/main" val="1455577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12</a:t>
            </a:fld>
            <a:endParaRPr lang="tr-TR"/>
          </a:p>
        </p:txBody>
      </p:sp>
    </p:spTree>
    <p:extLst>
      <p:ext uri="{BB962C8B-B14F-4D97-AF65-F5344CB8AC3E}">
        <p14:creationId xmlns:p14="http://schemas.microsoft.com/office/powerpoint/2010/main" val="1395721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latin typeface="Century Gothic" panose="020B0502020202020204" pitchFamily="34" charset="0"/>
              </a:rPr>
              <a:t>Örneğin, terzi ile müşteri, avukat ile müvekkil, doktor ile hasta arasında bağımlı bir ilişki yoktur. Ancak, bir fabrikada revirde çalışan bir doktor ile işveren arasındaki ilişki ya da bir şirkette hukuk müşaviri olarak çalışan avukat ile şirket arasındaki ilişki, bir iş hukuku ilişkisidir. Zira, burada bağımlılık kriteri gerçekleşmektedir. Bu yüzden iş hukukunun kapsamına girer. </a:t>
            </a:r>
            <a:endParaRPr lang="tr-TR" dirty="0"/>
          </a:p>
        </p:txBody>
      </p:sp>
      <p:sp>
        <p:nvSpPr>
          <p:cNvPr id="4" name="Slayt Numarası Yer Tutucusu 3"/>
          <p:cNvSpPr>
            <a:spLocks noGrp="1"/>
          </p:cNvSpPr>
          <p:nvPr>
            <p:ph type="sldNum" sz="quarter" idx="5"/>
          </p:nvPr>
        </p:nvSpPr>
        <p:spPr/>
        <p:txBody>
          <a:bodyPr/>
          <a:lstStyle/>
          <a:p>
            <a:fld id="{7EA56F34-8F80-9145-8268-8BDA16C7BA05}" type="slidenum">
              <a:rPr lang="tr-TR" smtClean="0"/>
              <a:t>14</a:t>
            </a:fld>
            <a:endParaRPr lang="tr-TR"/>
          </a:p>
        </p:txBody>
      </p:sp>
    </p:spTree>
    <p:extLst>
      <p:ext uri="{BB962C8B-B14F-4D97-AF65-F5344CB8AC3E}">
        <p14:creationId xmlns:p14="http://schemas.microsoft.com/office/powerpoint/2010/main" val="2446931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Bireysel iş hukuku</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Toplu iş hukuku</a:t>
            </a:r>
          </a:p>
        </p:txBody>
      </p:sp>
      <p:sp>
        <p:nvSpPr>
          <p:cNvPr id="4" name="Slayt Numarası Yer Tutucusu 3"/>
          <p:cNvSpPr>
            <a:spLocks noGrp="1"/>
          </p:cNvSpPr>
          <p:nvPr>
            <p:ph type="sldNum" sz="quarter" idx="5"/>
          </p:nvPr>
        </p:nvSpPr>
        <p:spPr/>
        <p:txBody>
          <a:bodyPr/>
          <a:lstStyle/>
          <a:p>
            <a:fld id="{7EA56F34-8F80-9145-8268-8BDA16C7BA05}" type="slidenum">
              <a:rPr lang="tr-TR" smtClean="0"/>
              <a:t>15</a:t>
            </a:fld>
            <a:endParaRPr lang="tr-TR"/>
          </a:p>
        </p:txBody>
      </p:sp>
    </p:spTree>
    <p:extLst>
      <p:ext uri="{BB962C8B-B14F-4D97-AF65-F5344CB8AC3E}">
        <p14:creationId xmlns:p14="http://schemas.microsoft.com/office/powerpoint/2010/main" val="1913839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B09A94-465D-4FCB-9065-C6B0937515A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D1F9057-787A-40C2-B010-7102887EB4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96A8847-7950-44F1-AE6E-8B66C2E9F259}"/>
              </a:ext>
            </a:extLst>
          </p:cNvPr>
          <p:cNvSpPr>
            <a:spLocks noGrp="1"/>
          </p:cNvSpPr>
          <p:nvPr>
            <p:ph type="dt" sz="half" idx="10"/>
          </p:nvPr>
        </p:nvSpPr>
        <p:spPr/>
        <p:txBody>
          <a:bodyPr/>
          <a:lstStyle/>
          <a:p>
            <a:fld id="{1FD6422C-76ED-42E2-A284-449A49FBFEDA}" type="datetimeFigureOut">
              <a:rPr lang="tr-TR" smtClean="0"/>
              <a:t>11.01.2024</a:t>
            </a:fld>
            <a:endParaRPr lang="tr-TR"/>
          </a:p>
        </p:txBody>
      </p:sp>
      <p:sp>
        <p:nvSpPr>
          <p:cNvPr id="5" name="Alt Bilgi Yer Tutucusu 4">
            <a:extLst>
              <a:ext uri="{FF2B5EF4-FFF2-40B4-BE49-F238E27FC236}">
                <a16:creationId xmlns:a16="http://schemas.microsoft.com/office/drawing/2014/main" id="{0E1EF18C-D47D-4E86-8A5A-BDBACE8130D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631875B-1B14-43B8-B799-25CAD4B2A906}"/>
              </a:ext>
            </a:extLst>
          </p:cNvPr>
          <p:cNvSpPr>
            <a:spLocks noGrp="1"/>
          </p:cNvSpPr>
          <p:nvPr>
            <p:ph type="sldNum" sz="quarter" idx="12"/>
          </p:nvPr>
        </p:nvSpPr>
        <p:spPr/>
        <p:txBody>
          <a:bodyPr/>
          <a:lstStyle/>
          <a:p>
            <a:fld id="{D08C6DA9-FF08-4056-B13B-5BA69EC80469}" type="slidenum">
              <a:rPr lang="tr-TR" smtClean="0"/>
              <a:t>‹#›</a:t>
            </a:fld>
            <a:endParaRPr lang="tr-TR"/>
          </a:p>
        </p:txBody>
      </p:sp>
    </p:spTree>
    <p:extLst>
      <p:ext uri="{BB962C8B-B14F-4D97-AF65-F5344CB8AC3E}">
        <p14:creationId xmlns:p14="http://schemas.microsoft.com/office/powerpoint/2010/main" val="3038846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1BBEB1-B59E-4596-AEBE-553DCB9153E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59D66FD-811E-4E65-B1D2-3A118D89D82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A3DD8EE-1FA3-4555-BDA9-0F07C5EF5B03}"/>
              </a:ext>
            </a:extLst>
          </p:cNvPr>
          <p:cNvSpPr>
            <a:spLocks noGrp="1"/>
          </p:cNvSpPr>
          <p:nvPr>
            <p:ph type="dt" sz="half" idx="10"/>
          </p:nvPr>
        </p:nvSpPr>
        <p:spPr/>
        <p:txBody>
          <a:bodyPr/>
          <a:lstStyle/>
          <a:p>
            <a:fld id="{1FD6422C-76ED-42E2-A284-449A49FBFEDA}" type="datetimeFigureOut">
              <a:rPr lang="tr-TR" smtClean="0"/>
              <a:t>11.01.2024</a:t>
            </a:fld>
            <a:endParaRPr lang="tr-TR"/>
          </a:p>
        </p:txBody>
      </p:sp>
      <p:sp>
        <p:nvSpPr>
          <p:cNvPr id="5" name="Alt Bilgi Yer Tutucusu 4">
            <a:extLst>
              <a:ext uri="{FF2B5EF4-FFF2-40B4-BE49-F238E27FC236}">
                <a16:creationId xmlns:a16="http://schemas.microsoft.com/office/drawing/2014/main" id="{E09FDF4B-5441-48E7-B9FA-BB5FD1E0D8F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66C54E3-18A8-4A9D-886C-55C73B50D066}"/>
              </a:ext>
            </a:extLst>
          </p:cNvPr>
          <p:cNvSpPr>
            <a:spLocks noGrp="1"/>
          </p:cNvSpPr>
          <p:nvPr>
            <p:ph type="sldNum" sz="quarter" idx="12"/>
          </p:nvPr>
        </p:nvSpPr>
        <p:spPr/>
        <p:txBody>
          <a:bodyPr/>
          <a:lstStyle/>
          <a:p>
            <a:fld id="{D08C6DA9-FF08-4056-B13B-5BA69EC80469}" type="slidenum">
              <a:rPr lang="tr-TR" smtClean="0"/>
              <a:t>‹#›</a:t>
            </a:fld>
            <a:endParaRPr lang="tr-TR"/>
          </a:p>
        </p:txBody>
      </p:sp>
    </p:spTree>
    <p:extLst>
      <p:ext uri="{BB962C8B-B14F-4D97-AF65-F5344CB8AC3E}">
        <p14:creationId xmlns:p14="http://schemas.microsoft.com/office/powerpoint/2010/main" val="1915291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46FC487-0282-4431-AD17-E00535002D0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5534602-3F29-43E4-A2A1-7047F52710C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59182C8-4BBB-418A-9C7F-7BA2A9BD8DC7}"/>
              </a:ext>
            </a:extLst>
          </p:cNvPr>
          <p:cNvSpPr>
            <a:spLocks noGrp="1"/>
          </p:cNvSpPr>
          <p:nvPr>
            <p:ph type="dt" sz="half" idx="10"/>
          </p:nvPr>
        </p:nvSpPr>
        <p:spPr/>
        <p:txBody>
          <a:bodyPr/>
          <a:lstStyle/>
          <a:p>
            <a:fld id="{1FD6422C-76ED-42E2-A284-449A49FBFEDA}" type="datetimeFigureOut">
              <a:rPr lang="tr-TR" smtClean="0"/>
              <a:t>11.01.2024</a:t>
            </a:fld>
            <a:endParaRPr lang="tr-TR"/>
          </a:p>
        </p:txBody>
      </p:sp>
      <p:sp>
        <p:nvSpPr>
          <p:cNvPr id="5" name="Alt Bilgi Yer Tutucusu 4">
            <a:extLst>
              <a:ext uri="{FF2B5EF4-FFF2-40B4-BE49-F238E27FC236}">
                <a16:creationId xmlns:a16="http://schemas.microsoft.com/office/drawing/2014/main" id="{27ADD788-944B-4344-BB75-7B130B9DCB1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363495B-59E1-4F90-81B4-D8A048AAC226}"/>
              </a:ext>
            </a:extLst>
          </p:cNvPr>
          <p:cNvSpPr>
            <a:spLocks noGrp="1"/>
          </p:cNvSpPr>
          <p:nvPr>
            <p:ph type="sldNum" sz="quarter" idx="12"/>
          </p:nvPr>
        </p:nvSpPr>
        <p:spPr/>
        <p:txBody>
          <a:bodyPr/>
          <a:lstStyle/>
          <a:p>
            <a:fld id="{D08C6DA9-FF08-4056-B13B-5BA69EC80469}" type="slidenum">
              <a:rPr lang="tr-TR" smtClean="0"/>
              <a:t>‹#›</a:t>
            </a:fld>
            <a:endParaRPr lang="tr-TR"/>
          </a:p>
        </p:txBody>
      </p:sp>
    </p:spTree>
    <p:extLst>
      <p:ext uri="{BB962C8B-B14F-4D97-AF65-F5344CB8AC3E}">
        <p14:creationId xmlns:p14="http://schemas.microsoft.com/office/powerpoint/2010/main" val="405082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E33283-C11F-4066-98CC-58A0822479C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7BF31A0-60BD-435A-B83C-5C5AF7C2246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E2C224C-D6E6-4C62-BE7A-28802DE88888}"/>
              </a:ext>
            </a:extLst>
          </p:cNvPr>
          <p:cNvSpPr>
            <a:spLocks noGrp="1"/>
          </p:cNvSpPr>
          <p:nvPr>
            <p:ph type="dt" sz="half" idx="10"/>
          </p:nvPr>
        </p:nvSpPr>
        <p:spPr/>
        <p:txBody>
          <a:bodyPr/>
          <a:lstStyle/>
          <a:p>
            <a:fld id="{1FD6422C-76ED-42E2-A284-449A49FBFEDA}" type="datetimeFigureOut">
              <a:rPr lang="tr-TR" smtClean="0"/>
              <a:t>11.01.2024</a:t>
            </a:fld>
            <a:endParaRPr lang="tr-TR"/>
          </a:p>
        </p:txBody>
      </p:sp>
      <p:sp>
        <p:nvSpPr>
          <p:cNvPr id="5" name="Alt Bilgi Yer Tutucusu 4">
            <a:extLst>
              <a:ext uri="{FF2B5EF4-FFF2-40B4-BE49-F238E27FC236}">
                <a16:creationId xmlns:a16="http://schemas.microsoft.com/office/drawing/2014/main" id="{0DC7D4D0-B54A-4557-925C-55E8EC7CE9F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05CC3CC-58EC-417C-8FF1-2053405D02B6}"/>
              </a:ext>
            </a:extLst>
          </p:cNvPr>
          <p:cNvSpPr>
            <a:spLocks noGrp="1"/>
          </p:cNvSpPr>
          <p:nvPr>
            <p:ph type="sldNum" sz="quarter" idx="12"/>
          </p:nvPr>
        </p:nvSpPr>
        <p:spPr/>
        <p:txBody>
          <a:bodyPr/>
          <a:lstStyle/>
          <a:p>
            <a:fld id="{D08C6DA9-FF08-4056-B13B-5BA69EC80469}" type="slidenum">
              <a:rPr lang="tr-TR" smtClean="0"/>
              <a:t>‹#›</a:t>
            </a:fld>
            <a:endParaRPr lang="tr-TR"/>
          </a:p>
        </p:txBody>
      </p:sp>
    </p:spTree>
    <p:extLst>
      <p:ext uri="{BB962C8B-B14F-4D97-AF65-F5344CB8AC3E}">
        <p14:creationId xmlns:p14="http://schemas.microsoft.com/office/powerpoint/2010/main" val="129303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10E68D-F505-433F-9CC7-7A9F6488F09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406669E-7332-41C9-8D93-E81E59D29F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623808F-AC7E-409C-8632-F3623CCA8A8D}"/>
              </a:ext>
            </a:extLst>
          </p:cNvPr>
          <p:cNvSpPr>
            <a:spLocks noGrp="1"/>
          </p:cNvSpPr>
          <p:nvPr>
            <p:ph type="dt" sz="half" idx="10"/>
          </p:nvPr>
        </p:nvSpPr>
        <p:spPr/>
        <p:txBody>
          <a:bodyPr/>
          <a:lstStyle/>
          <a:p>
            <a:fld id="{1FD6422C-76ED-42E2-A284-449A49FBFEDA}" type="datetimeFigureOut">
              <a:rPr lang="tr-TR" smtClean="0"/>
              <a:t>11.01.2024</a:t>
            </a:fld>
            <a:endParaRPr lang="tr-TR"/>
          </a:p>
        </p:txBody>
      </p:sp>
      <p:sp>
        <p:nvSpPr>
          <p:cNvPr id="5" name="Alt Bilgi Yer Tutucusu 4">
            <a:extLst>
              <a:ext uri="{FF2B5EF4-FFF2-40B4-BE49-F238E27FC236}">
                <a16:creationId xmlns:a16="http://schemas.microsoft.com/office/drawing/2014/main" id="{89462291-6297-469F-B16D-119BEBC9D8C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597B5BA-AECF-4BEB-BDA8-CDD2290C3539}"/>
              </a:ext>
            </a:extLst>
          </p:cNvPr>
          <p:cNvSpPr>
            <a:spLocks noGrp="1"/>
          </p:cNvSpPr>
          <p:nvPr>
            <p:ph type="sldNum" sz="quarter" idx="12"/>
          </p:nvPr>
        </p:nvSpPr>
        <p:spPr/>
        <p:txBody>
          <a:bodyPr/>
          <a:lstStyle/>
          <a:p>
            <a:fld id="{D08C6DA9-FF08-4056-B13B-5BA69EC80469}" type="slidenum">
              <a:rPr lang="tr-TR" smtClean="0"/>
              <a:t>‹#›</a:t>
            </a:fld>
            <a:endParaRPr lang="tr-TR"/>
          </a:p>
        </p:txBody>
      </p:sp>
    </p:spTree>
    <p:extLst>
      <p:ext uri="{BB962C8B-B14F-4D97-AF65-F5344CB8AC3E}">
        <p14:creationId xmlns:p14="http://schemas.microsoft.com/office/powerpoint/2010/main" val="196061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A904A1-9D6C-487A-A1F7-FC61F16C24A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EB1E7F8-25D5-4DEC-8CAE-F41215087ED7}"/>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9C24ACF-7223-4586-9471-FBF92CE9505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7D62AEF-082B-4DF4-BFDB-C6AC3D24E79C}"/>
              </a:ext>
            </a:extLst>
          </p:cNvPr>
          <p:cNvSpPr>
            <a:spLocks noGrp="1"/>
          </p:cNvSpPr>
          <p:nvPr>
            <p:ph type="dt" sz="half" idx="10"/>
          </p:nvPr>
        </p:nvSpPr>
        <p:spPr/>
        <p:txBody>
          <a:bodyPr/>
          <a:lstStyle/>
          <a:p>
            <a:fld id="{1FD6422C-76ED-42E2-A284-449A49FBFEDA}" type="datetimeFigureOut">
              <a:rPr lang="tr-TR" smtClean="0"/>
              <a:t>11.01.2024</a:t>
            </a:fld>
            <a:endParaRPr lang="tr-TR"/>
          </a:p>
        </p:txBody>
      </p:sp>
      <p:sp>
        <p:nvSpPr>
          <p:cNvPr id="6" name="Alt Bilgi Yer Tutucusu 5">
            <a:extLst>
              <a:ext uri="{FF2B5EF4-FFF2-40B4-BE49-F238E27FC236}">
                <a16:creationId xmlns:a16="http://schemas.microsoft.com/office/drawing/2014/main" id="{1427B9EF-78DD-4036-B61B-0EF8F0DBD39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34C3A1B-306E-45D1-A2BF-C5D175CB9CC4}"/>
              </a:ext>
            </a:extLst>
          </p:cNvPr>
          <p:cNvSpPr>
            <a:spLocks noGrp="1"/>
          </p:cNvSpPr>
          <p:nvPr>
            <p:ph type="sldNum" sz="quarter" idx="12"/>
          </p:nvPr>
        </p:nvSpPr>
        <p:spPr/>
        <p:txBody>
          <a:bodyPr/>
          <a:lstStyle/>
          <a:p>
            <a:fld id="{D08C6DA9-FF08-4056-B13B-5BA69EC80469}" type="slidenum">
              <a:rPr lang="tr-TR" smtClean="0"/>
              <a:t>‹#›</a:t>
            </a:fld>
            <a:endParaRPr lang="tr-TR"/>
          </a:p>
        </p:txBody>
      </p:sp>
    </p:spTree>
    <p:extLst>
      <p:ext uri="{BB962C8B-B14F-4D97-AF65-F5344CB8AC3E}">
        <p14:creationId xmlns:p14="http://schemas.microsoft.com/office/powerpoint/2010/main" val="376411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892AF5-11B0-4491-A2A1-E9014FF40AB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C15BA82-0D65-4A10-8354-592D494ADA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8031F3E-9667-42DE-9FA2-114D1AFC171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14BA684-EA8B-470A-996D-EDA7413A8C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CCA44C3-9402-45EB-A99C-CE3AFB1D5A2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E2B830D-F4A1-4014-AED2-3D9FDEECC718}"/>
              </a:ext>
            </a:extLst>
          </p:cNvPr>
          <p:cNvSpPr>
            <a:spLocks noGrp="1"/>
          </p:cNvSpPr>
          <p:nvPr>
            <p:ph type="dt" sz="half" idx="10"/>
          </p:nvPr>
        </p:nvSpPr>
        <p:spPr/>
        <p:txBody>
          <a:bodyPr/>
          <a:lstStyle/>
          <a:p>
            <a:fld id="{1FD6422C-76ED-42E2-A284-449A49FBFEDA}" type="datetimeFigureOut">
              <a:rPr lang="tr-TR" smtClean="0"/>
              <a:t>11.01.2024</a:t>
            </a:fld>
            <a:endParaRPr lang="tr-TR"/>
          </a:p>
        </p:txBody>
      </p:sp>
      <p:sp>
        <p:nvSpPr>
          <p:cNvPr id="8" name="Alt Bilgi Yer Tutucusu 7">
            <a:extLst>
              <a:ext uri="{FF2B5EF4-FFF2-40B4-BE49-F238E27FC236}">
                <a16:creationId xmlns:a16="http://schemas.microsoft.com/office/drawing/2014/main" id="{54327DFA-5AAE-4326-AF64-FB688C548B4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EEA8ED0-5CD0-48F4-89B7-BCA8F665ACC0}"/>
              </a:ext>
            </a:extLst>
          </p:cNvPr>
          <p:cNvSpPr>
            <a:spLocks noGrp="1"/>
          </p:cNvSpPr>
          <p:nvPr>
            <p:ph type="sldNum" sz="quarter" idx="12"/>
          </p:nvPr>
        </p:nvSpPr>
        <p:spPr/>
        <p:txBody>
          <a:bodyPr/>
          <a:lstStyle/>
          <a:p>
            <a:fld id="{D08C6DA9-FF08-4056-B13B-5BA69EC80469}" type="slidenum">
              <a:rPr lang="tr-TR" smtClean="0"/>
              <a:t>‹#›</a:t>
            </a:fld>
            <a:endParaRPr lang="tr-TR"/>
          </a:p>
        </p:txBody>
      </p:sp>
    </p:spTree>
    <p:extLst>
      <p:ext uri="{BB962C8B-B14F-4D97-AF65-F5344CB8AC3E}">
        <p14:creationId xmlns:p14="http://schemas.microsoft.com/office/powerpoint/2010/main" val="296032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2CBBB4-3B2C-47BA-BF1F-0BEC7409554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DB745F6-52B0-49E9-92B6-F592EFA310A8}"/>
              </a:ext>
            </a:extLst>
          </p:cNvPr>
          <p:cNvSpPr>
            <a:spLocks noGrp="1"/>
          </p:cNvSpPr>
          <p:nvPr>
            <p:ph type="dt" sz="half" idx="10"/>
          </p:nvPr>
        </p:nvSpPr>
        <p:spPr/>
        <p:txBody>
          <a:bodyPr/>
          <a:lstStyle/>
          <a:p>
            <a:fld id="{1FD6422C-76ED-42E2-A284-449A49FBFEDA}" type="datetimeFigureOut">
              <a:rPr lang="tr-TR" smtClean="0"/>
              <a:t>11.01.2024</a:t>
            </a:fld>
            <a:endParaRPr lang="tr-TR"/>
          </a:p>
        </p:txBody>
      </p:sp>
      <p:sp>
        <p:nvSpPr>
          <p:cNvPr id="4" name="Alt Bilgi Yer Tutucusu 3">
            <a:extLst>
              <a:ext uri="{FF2B5EF4-FFF2-40B4-BE49-F238E27FC236}">
                <a16:creationId xmlns:a16="http://schemas.microsoft.com/office/drawing/2014/main" id="{75558E2E-EAEA-4CE5-9C92-02E16D187E1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9B36C48-E3E8-4C9A-A28D-EA0E11F3CB1C}"/>
              </a:ext>
            </a:extLst>
          </p:cNvPr>
          <p:cNvSpPr>
            <a:spLocks noGrp="1"/>
          </p:cNvSpPr>
          <p:nvPr>
            <p:ph type="sldNum" sz="quarter" idx="12"/>
          </p:nvPr>
        </p:nvSpPr>
        <p:spPr/>
        <p:txBody>
          <a:bodyPr/>
          <a:lstStyle/>
          <a:p>
            <a:fld id="{D08C6DA9-FF08-4056-B13B-5BA69EC80469}" type="slidenum">
              <a:rPr lang="tr-TR" smtClean="0"/>
              <a:t>‹#›</a:t>
            </a:fld>
            <a:endParaRPr lang="tr-TR"/>
          </a:p>
        </p:txBody>
      </p:sp>
    </p:spTree>
    <p:extLst>
      <p:ext uri="{BB962C8B-B14F-4D97-AF65-F5344CB8AC3E}">
        <p14:creationId xmlns:p14="http://schemas.microsoft.com/office/powerpoint/2010/main" val="84495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A55CCEA-CC20-4F86-B47C-8DDFC7ED2E92}"/>
              </a:ext>
            </a:extLst>
          </p:cNvPr>
          <p:cNvSpPr>
            <a:spLocks noGrp="1"/>
          </p:cNvSpPr>
          <p:nvPr>
            <p:ph type="dt" sz="half" idx="10"/>
          </p:nvPr>
        </p:nvSpPr>
        <p:spPr/>
        <p:txBody>
          <a:bodyPr/>
          <a:lstStyle/>
          <a:p>
            <a:fld id="{1FD6422C-76ED-42E2-A284-449A49FBFEDA}" type="datetimeFigureOut">
              <a:rPr lang="tr-TR" smtClean="0"/>
              <a:t>11.01.2024</a:t>
            </a:fld>
            <a:endParaRPr lang="tr-TR"/>
          </a:p>
        </p:txBody>
      </p:sp>
      <p:sp>
        <p:nvSpPr>
          <p:cNvPr id="3" name="Alt Bilgi Yer Tutucusu 2">
            <a:extLst>
              <a:ext uri="{FF2B5EF4-FFF2-40B4-BE49-F238E27FC236}">
                <a16:creationId xmlns:a16="http://schemas.microsoft.com/office/drawing/2014/main" id="{925E9CCB-42BC-4F2B-8156-158D76E281E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356702F-0894-40A8-B8CF-3ECD8A78C383}"/>
              </a:ext>
            </a:extLst>
          </p:cNvPr>
          <p:cNvSpPr>
            <a:spLocks noGrp="1"/>
          </p:cNvSpPr>
          <p:nvPr>
            <p:ph type="sldNum" sz="quarter" idx="12"/>
          </p:nvPr>
        </p:nvSpPr>
        <p:spPr/>
        <p:txBody>
          <a:bodyPr/>
          <a:lstStyle/>
          <a:p>
            <a:fld id="{D08C6DA9-FF08-4056-B13B-5BA69EC80469}" type="slidenum">
              <a:rPr lang="tr-TR" smtClean="0"/>
              <a:t>‹#›</a:t>
            </a:fld>
            <a:endParaRPr lang="tr-TR"/>
          </a:p>
        </p:txBody>
      </p:sp>
    </p:spTree>
    <p:extLst>
      <p:ext uri="{BB962C8B-B14F-4D97-AF65-F5344CB8AC3E}">
        <p14:creationId xmlns:p14="http://schemas.microsoft.com/office/powerpoint/2010/main" val="3128458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2F92C3-4C08-4FAC-9E81-ED331F8A40B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3414A24-96DC-47C5-A276-27D30D984A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95C5AC7-D19A-478A-B9AE-571B6FD3A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CB98694-64EC-4C15-9D1A-FD6BB0D4FC2D}"/>
              </a:ext>
            </a:extLst>
          </p:cNvPr>
          <p:cNvSpPr>
            <a:spLocks noGrp="1"/>
          </p:cNvSpPr>
          <p:nvPr>
            <p:ph type="dt" sz="half" idx="10"/>
          </p:nvPr>
        </p:nvSpPr>
        <p:spPr/>
        <p:txBody>
          <a:bodyPr/>
          <a:lstStyle/>
          <a:p>
            <a:fld id="{1FD6422C-76ED-42E2-A284-449A49FBFEDA}" type="datetimeFigureOut">
              <a:rPr lang="tr-TR" smtClean="0"/>
              <a:t>11.01.2024</a:t>
            </a:fld>
            <a:endParaRPr lang="tr-TR"/>
          </a:p>
        </p:txBody>
      </p:sp>
      <p:sp>
        <p:nvSpPr>
          <p:cNvPr id="6" name="Alt Bilgi Yer Tutucusu 5">
            <a:extLst>
              <a:ext uri="{FF2B5EF4-FFF2-40B4-BE49-F238E27FC236}">
                <a16:creationId xmlns:a16="http://schemas.microsoft.com/office/drawing/2014/main" id="{43A32FB3-055E-4285-9847-32F58D8E2A5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D294BE0-EC7D-4833-8CBF-A51ACF428D5A}"/>
              </a:ext>
            </a:extLst>
          </p:cNvPr>
          <p:cNvSpPr>
            <a:spLocks noGrp="1"/>
          </p:cNvSpPr>
          <p:nvPr>
            <p:ph type="sldNum" sz="quarter" idx="12"/>
          </p:nvPr>
        </p:nvSpPr>
        <p:spPr/>
        <p:txBody>
          <a:bodyPr/>
          <a:lstStyle/>
          <a:p>
            <a:fld id="{D08C6DA9-FF08-4056-B13B-5BA69EC80469}" type="slidenum">
              <a:rPr lang="tr-TR" smtClean="0"/>
              <a:t>‹#›</a:t>
            </a:fld>
            <a:endParaRPr lang="tr-TR"/>
          </a:p>
        </p:txBody>
      </p:sp>
    </p:spTree>
    <p:extLst>
      <p:ext uri="{BB962C8B-B14F-4D97-AF65-F5344CB8AC3E}">
        <p14:creationId xmlns:p14="http://schemas.microsoft.com/office/powerpoint/2010/main" val="32339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5120ED-D9D4-47A5-B6D7-4F8F236BEAA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828AAC7-B947-42E6-A184-EFFB76D32F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CB64974-F688-47CA-B1F8-BD5969B0C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9A40F3F-693E-458D-8CC5-C464C5605B68}"/>
              </a:ext>
            </a:extLst>
          </p:cNvPr>
          <p:cNvSpPr>
            <a:spLocks noGrp="1"/>
          </p:cNvSpPr>
          <p:nvPr>
            <p:ph type="dt" sz="half" idx="10"/>
          </p:nvPr>
        </p:nvSpPr>
        <p:spPr/>
        <p:txBody>
          <a:bodyPr/>
          <a:lstStyle/>
          <a:p>
            <a:fld id="{1FD6422C-76ED-42E2-A284-449A49FBFEDA}" type="datetimeFigureOut">
              <a:rPr lang="tr-TR" smtClean="0"/>
              <a:t>11.01.2024</a:t>
            </a:fld>
            <a:endParaRPr lang="tr-TR"/>
          </a:p>
        </p:txBody>
      </p:sp>
      <p:sp>
        <p:nvSpPr>
          <p:cNvPr id="6" name="Alt Bilgi Yer Tutucusu 5">
            <a:extLst>
              <a:ext uri="{FF2B5EF4-FFF2-40B4-BE49-F238E27FC236}">
                <a16:creationId xmlns:a16="http://schemas.microsoft.com/office/drawing/2014/main" id="{C1F8CF8D-C0C9-4222-ADB1-1A14EABDB7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6FE4D09-B7CF-4F9E-AC39-5B5BD7DE82C8}"/>
              </a:ext>
            </a:extLst>
          </p:cNvPr>
          <p:cNvSpPr>
            <a:spLocks noGrp="1"/>
          </p:cNvSpPr>
          <p:nvPr>
            <p:ph type="sldNum" sz="quarter" idx="12"/>
          </p:nvPr>
        </p:nvSpPr>
        <p:spPr/>
        <p:txBody>
          <a:bodyPr/>
          <a:lstStyle/>
          <a:p>
            <a:fld id="{D08C6DA9-FF08-4056-B13B-5BA69EC80469}" type="slidenum">
              <a:rPr lang="tr-TR" smtClean="0"/>
              <a:t>‹#›</a:t>
            </a:fld>
            <a:endParaRPr lang="tr-TR"/>
          </a:p>
        </p:txBody>
      </p:sp>
    </p:spTree>
    <p:extLst>
      <p:ext uri="{BB962C8B-B14F-4D97-AF65-F5344CB8AC3E}">
        <p14:creationId xmlns:p14="http://schemas.microsoft.com/office/powerpoint/2010/main" val="236700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0DF6380-EA07-42D6-BEC6-F8F9233356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7CC8810-7366-4DAE-AFE7-01A8A18660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FBCBAEE-5BAF-470A-91C7-3E70EF1AAC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6422C-76ED-42E2-A284-449A49FBFEDA}" type="datetimeFigureOut">
              <a:rPr lang="tr-TR" smtClean="0"/>
              <a:t>11.01.2024</a:t>
            </a:fld>
            <a:endParaRPr lang="tr-TR"/>
          </a:p>
        </p:txBody>
      </p:sp>
      <p:sp>
        <p:nvSpPr>
          <p:cNvPr id="5" name="Alt Bilgi Yer Tutucusu 4">
            <a:extLst>
              <a:ext uri="{FF2B5EF4-FFF2-40B4-BE49-F238E27FC236}">
                <a16:creationId xmlns:a16="http://schemas.microsoft.com/office/drawing/2014/main" id="{E424A3D1-E514-414E-AF5B-EACA3FB391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4F483C4-090C-4AEB-B150-4CB6BC7C81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C6DA9-FF08-4056-B13B-5BA69EC80469}" type="slidenum">
              <a:rPr lang="tr-TR" smtClean="0"/>
              <a:t>‹#›</a:t>
            </a:fld>
            <a:endParaRPr lang="tr-TR"/>
          </a:p>
        </p:txBody>
      </p:sp>
    </p:spTree>
    <p:extLst>
      <p:ext uri="{BB962C8B-B14F-4D97-AF65-F5344CB8AC3E}">
        <p14:creationId xmlns:p14="http://schemas.microsoft.com/office/powerpoint/2010/main" val="3826427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868340-8072-4EBE-A89D-A08C03C170C6}"/>
              </a:ext>
            </a:extLst>
          </p:cNvPr>
          <p:cNvSpPr>
            <a:spLocks noGrp="1"/>
          </p:cNvSpPr>
          <p:nvPr>
            <p:ph type="ctrTitle"/>
          </p:nvPr>
        </p:nvSpPr>
        <p:spPr>
          <a:xfrm>
            <a:off x="1210962" y="2413012"/>
            <a:ext cx="9457038" cy="1688756"/>
          </a:xfrm>
        </p:spPr>
        <p:txBody>
          <a:bodyPr>
            <a:normAutofit fontScale="90000"/>
          </a:bodyPr>
          <a:lstStyle/>
          <a:p>
            <a:br>
              <a:rPr lang="tr-TR" sz="6000" b="1" dirty="0"/>
            </a:br>
            <a:br>
              <a:rPr lang="tr-TR" sz="6000" b="1" dirty="0"/>
            </a:br>
            <a:br>
              <a:rPr lang="tr-TR" sz="6000" b="1" dirty="0"/>
            </a:br>
            <a:br>
              <a:rPr lang="tr-TR" sz="6000" b="1" dirty="0"/>
            </a:br>
            <a:br>
              <a:rPr lang="tr-TR" sz="6000" b="1" dirty="0"/>
            </a:br>
            <a:br>
              <a:rPr lang="tr-TR" sz="6000" b="1" dirty="0"/>
            </a:br>
            <a:br>
              <a:rPr lang="tr-TR" sz="6000" b="1" dirty="0"/>
            </a:br>
            <a:br>
              <a:rPr lang="tr-TR" sz="6000" b="1" dirty="0"/>
            </a:br>
            <a:br>
              <a:rPr lang="tr-TR" sz="6000" b="1" dirty="0"/>
            </a:br>
            <a:br>
              <a:rPr lang="tr-TR" sz="6000" b="1" dirty="0"/>
            </a:br>
            <a:br>
              <a:rPr lang="tr-TR" sz="6000" b="1" dirty="0"/>
            </a:br>
            <a:r>
              <a:rPr lang="tr-TR" sz="4900" b="1" dirty="0">
                <a:latin typeface="Century Gothic" panose="020B0502020202020204" pitchFamily="34" charset="0"/>
              </a:rPr>
              <a:t>İŞ HUKUKU</a:t>
            </a:r>
            <a:br>
              <a:rPr lang="tr-TR" sz="4900" b="1" dirty="0">
                <a:latin typeface="Century Gothic" panose="020B0502020202020204" pitchFamily="34" charset="0"/>
              </a:rPr>
            </a:br>
            <a:endParaRPr lang="tr-TR" sz="4900" dirty="0">
              <a:latin typeface="Century Gothic" panose="020B0502020202020204" pitchFamily="34" charset="0"/>
            </a:endParaRPr>
          </a:p>
        </p:txBody>
      </p:sp>
      <p:sp>
        <p:nvSpPr>
          <p:cNvPr id="3" name="Alt Başlık 2">
            <a:extLst>
              <a:ext uri="{FF2B5EF4-FFF2-40B4-BE49-F238E27FC236}">
                <a16:creationId xmlns:a16="http://schemas.microsoft.com/office/drawing/2014/main" id="{AA692935-67FC-4EC7-A338-CA99684103C4}"/>
              </a:ext>
            </a:extLst>
          </p:cNvPr>
          <p:cNvSpPr>
            <a:spLocks noGrp="1"/>
          </p:cNvSpPr>
          <p:nvPr>
            <p:ph type="subTitle" idx="1"/>
          </p:nvPr>
        </p:nvSpPr>
        <p:spPr>
          <a:xfrm>
            <a:off x="1079157" y="4160176"/>
            <a:ext cx="9588843" cy="1870717"/>
          </a:xfrm>
        </p:spPr>
        <p:txBody>
          <a:bodyPr>
            <a:normAutofit/>
          </a:bodyPr>
          <a:lstStyle/>
          <a:p>
            <a:endParaRPr lang="tr-TR" b="1" dirty="0">
              <a:latin typeface="+mj-lt"/>
            </a:endParaRPr>
          </a:p>
          <a:p>
            <a:r>
              <a:rPr lang="tr-TR" sz="2000" dirty="0">
                <a:latin typeface="Century Gothic" panose="020B0502020202020204" pitchFamily="34" charset="0"/>
              </a:rPr>
              <a:t>İnsan Kaynakları Uzm. Akın YILMAZ </a:t>
            </a:r>
          </a:p>
        </p:txBody>
      </p:sp>
      <p:pic>
        <p:nvPicPr>
          <p:cNvPr id="4" name="Resim 3">
            <a:extLst>
              <a:ext uri="{FF2B5EF4-FFF2-40B4-BE49-F238E27FC236}">
                <a16:creationId xmlns:a16="http://schemas.microsoft.com/office/drawing/2014/main" id="{3D8A8090-2680-935D-2BC4-E5B04E70C351}"/>
              </a:ext>
            </a:extLst>
          </p:cNvPr>
          <p:cNvPicPr>
            <a:picLocks noChangeAspect="1"/>
          </p:cNvPicPr>
          <p:nvPr/>
        </p:nvPicPr>
        <p:blipFill>
          <a:blip r:embed="rId2"/>
          <a:stretch>
            <a:fillRect/>
          </a:stretch>
        </p:blipFill>
        <p:spPr>
          <a:xfrm>
            <a:off x="2007706" y="483886"/>
            <a:ext cx="1870718" cy="1870718"/>
          </a:xfrm>
          <a:prstGeom prst="rect">
            <a:avLst/>
          </a:prstGeom>
        </p:spPr>
      </p:pic>
      <p:pic>
        <p:nvPicPr>
          <p:cNvPr id="5" name="Resim 4">
            <a:extLst>
              <a:ext uri="{FF2B5EF4-FFF2-40B4-BE49-F238E27FC236}">
                <a16:creationId xmlns:a16="http://schemas.microsoft.com/office/drawing/2014/main" id="{85214650-CA1D-CFC3-9170-82102122A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5969" y="827108"/>
            <a:ext cx="2266845" cy="1077398"/>
          </a:xfrm>
          <a:prstGeom prst="rect">
            <a:avLst/>
          </a:prstGeom>
        </p:spPr>
      </p:pic>
    </p:spTree>
    <p:extLst>
      <p:ext uri="{BB962C8B-B14F-4D97-AF65-F5344CB8AC3E}">
        <p14:creationId xmlns:p14="http://schemas.microsoft.com/office/powerpoint/2010/main" val="350179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çerik Yer Tutucusu 7">
            <a:extLst>
              <a:ext uri="{FF2B5EF4-FFF2-40B4-BE49-F238E27FC236}">
                <a16:creationId xmlns:a16="http://schemas.microsoft.com/office/drawing/2014/main" id="{032A3242-C2C4-1ABF-0265-94659D84574C}"/>
              </a:ext>
            </a:extLst>
          </p:cNvPr>
          <p:cNvGraphicFramePr>
            <a:graphicFrameLocks noGrp="1"/>
          </p:cNvGraphicFramePr>
          <p:nvPr>
            <p:ph idx="1"/>
          </p:nvPr>
        </p:nvGraphicFramePr>
        <p:xfrm>
          <a:off x="401053" y="336884"/>
          <a:ext cx="10952747" cy="5840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yagram 8">
            <a:extLst>
              <a:ext uri="{FF2B5EF4-FFF2-40B4-BE49-F238E27FC236}">
                <a16:creationId xmlns:a16="http://schemas.microsoft.com/office/drawing/2014/main" id="{2FE6E94F-CC32-27E7-010A-67DD3242951E}"/>
              </a:ext>
            </a:extLst>
          </p:cNvPr>
          <p:cNvGraphicFramePr/>
          <p:nvPr>
            <p:extLst>
              <p:ext uri="{D42A27DB-BD31-4B8C-83A1-F6EECF244321}">
                <p14:modId xmlns:p14="http://schemas.microsoft.com/office/powerpoint/2010/main" val="2042582226"/>
              </p:ext>
            </p:extLst>
          </p:nvPr>
        </p:nvGraphicFramePr>
        <p:xfrm>
          <a:off x="1604211" y="336884"/>
          <a:ext cx="9192126" cy="61842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38097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çerik Yer Tutucusu 7">
            <a:extLst>
              <a:ext uri="{FF2B5EF4-FFF2-40B4-BE49-F238E27FC236}">
                <a16:creationId xmlns:a16="http://schemas.microsoft.com/office/drawing/2014/main" id="{032A3242-C2C4-1ABF-0265-94659D84574C}"/>
              </a:ext>
            </a:extLst>
          </p:cNvPr>
          <p:cNvGraphicFramePr>
            <a:graphicFrameLocks noGrp="1"/>
          </p:cNvGraphicFramePr>
          <p:nvPr>
            <p:ph idx="1"/>
          </p:nvPr>
        </p:nvGraphicFramePr>
        <p:xfrm>
          <a:off x="401053" y="336884"/>
          <a:ext cx="10952747" cy="5840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yagram 8">
            <a:extLst>
              <a:ext uri="{FF2B5EF4-FFF2-40B4-BE49-F238E27FC236}">
                <a16:creationId xmlns:a16="http://schemas.microsoft.com/office/drawing/2014/main" id="{2FE6E94F-CC32-27E7-010A-67DD3242951E}"/>
              </a:ext>
            </a:extLst>
          </p:cNvPr>
          <p:cNvGraphicFramePr/>
          <p:nvPr>
            <p:extLst>
              <p:ext uri="{D42A27DB-BD31-4B8C-83A1-F6EECF244321}">
                <p14:modId xmlns:p14="http://schemas.microsoft.com/office/powerpoint/2010/main" val="938808463"/>
              </p:ext>
            </p:extLst>
          </p:nvPr>
        </p:nvGraphicFramePr>
        <p:xfrm>
          <a:off x="1604211" y="80211"/>
          <a:ext cx="9192126" cy="61842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25933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FCF93-D68E-78B1-FD76-1780162D1036}"/>
              </a:ext>
            </a:extLst>
          </p:cNvPr>
          <p:cNvSpPr>
            <a:spLocks noGrp="1"/>
          </p:cNvSpPr>
          <p:nvPr>
            <p:ph type="title"/>
          </p:nvPr>
        </p:nvSpPr>
        <p:spPr>
          <a:xfrm>
            <a:off x="838200" y="2650104"/>
            <a:ext cx="10515600" cy="1325563"/>
          </a:xfrm>
        </p:spPr>
        <p:txBody>
          <a:bodyPr>
            <a:normAutofit/>
          </a:bodyPr>
          <a:lstStyle/>
          <a:p>
            <a:pPr algn="ctr"/>
            <a:r>
              <a:rPr lang="tr-TR" sz="6000" b="1" dirty="0">
                <a:solidFill>
                  <a:schemeClr val="bg1"/>
                </a:solidFill>
                <a:latin typeface="Century Gothic" panose="020B0502020202020204" pitchFamily="34" charset="0"/>
              </a:rPr>
              <a:t>İŞ HUKUKU VE BAĞIMLILIK</a:t>
            </a:r>
          </a:p>
        </p:txBody>
      </p:sp>
    </p:spTree>
    <p:extLst>
      <p:ext uri="{BB962C8B-B14F-4D97-AF65-F5344CB8AC3E}">
        <p14:creationId xmlns:p14="http://schemas.microsoft.com/office/powerpoint/2010/main" val="1982415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0895E61-E542-4788-B5CF-AA49C7825ECE}"/>
              </a:ext>
            </a:extLst>
          </p:cNvPr>
          <p:cNvSpPr>
            <a:spLocks noGrp="1"/>
          </p:cNvSpPr>
          <p:nvPr>
            <p:ph idx="1"/>
          </p:nvPr>
        </p:nvSpPr>
        <p:spPr>
          <a:xfrm>
            <a:off x="365761" y="627016"/>
            <a:ext cx="11573690" cy="5930537"/>
          </a:xfrm>
        </p:spPr>
        <p:txBody>
          <a:bodyPr anchor="ctr">
            <a:normAutofit/>
          </a:bodyPr>
          <a:lstStyle/>
          <a:p>
            <a:pPr algn="l">
              <a:lnSpc>
                <a:spcPct val="150000"/>
              </a:lnSpc>
              <a:buFont typeface="Wingdings" pitchFamily="2" charset="2"/>
              <a:buChar char="ü"/>
            </a:pPr>
            <a:r>
              <a:rPr lang="tr-TR" sz="2400" dirty="0">
                <a:latin typeface="Century Gothic" panose="020B0502020202020204" pitchFamily="34" charset="0"/>
              </a:rPr>
              <a:t> </a:t>
            </a:r>
            <a:r>
              <a:rPr lang="tr-TR" sz="3200" dirty="0">
                <a:latin typeface="Century Gothic" panose="020B0502020202020204" pitchFamily="34" charset="0"/>
              </a:rPr>
              <a:t>Bağımlılık kriterinin iş hukukunda önemli bir yeri vardır. İşi veren ile işi yapan arasında bağımlı bir hukuki ilişki varsa bu, iş hukukunun kapsamına girer. Arada bağımlı bir ilişki yoksa, iş hukukun kapsamına girmez. </a:t>
            </a:r>
          </a:p>
          <a:p>
            <a:pPr>
              <a:lnSpc>
                <a:spcPct val="150000"/>
              </a:lnSpc>
              <a:buFont typeface="Wingdings" pitchFamily="2" charset="2"/>
              <a:buChar char="ü"/>
            </a:pPr>
            <a:r>
              <a:rPr lang="tr-TR" sz="3200" dirty="0">
                <a:latin typeface="Century Gothic" panose="020B0502020202020204" pitchFamily="34" charset="0"/>
              </a:rPr>
              <a:t> İşçi, işverenin emir ve talimatlarına uymak zorunda olduğu için bağımlı  bir ilişki vardır.</a:t>
            </a:r>
          </a:p>
          <a:p>
            <a:pPr marL="0" indent="0">
              <a:buNone/>
            </a:pPr>
            <a:endParaRPr lang="tr-TR" sz="2400" dirty="0">
              <a:latin typeface="Century Gothic" panose="020B0502020202020204" pitchFamily="34" charset="0"/>
            </a:endParaRPr>
          </a:p>
        </p:txBody>
      </p:sp>
    </p:spTree>
    <p:extLst>
      <p:ext uri="{BB962C8B-B14F-4D97-AF65-F5344CB8AC3E}">
        <p14:creationId xmlns:p14="http://schemas.microsoft.com/office/powerpoint/2010/main" val="427395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çerik Yer Tutucusu 6" descr="giyim, mobilya, kişi, şahıs, sanat içeren bir resim&#10;&#10;Açıklama otomatik olarak oluşturuldu">
            <a:extLst>
              <a:ext uri="{FF2B5EF4-FFF2-40B4-BE49-F238E27FC236}">
                <a16:creationId xmlns:a16="http://schemas.microsoft.com/office/drawing/2014/main" id="{DD7D7B24-63C0-FB43-73D3-68F5D63DA1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4632" y="1622276"/>
            <a:ext cx="3517119" cy="3607302"/>
          </a:xfrm>
          <a:prstGeom prst="rect">
            <a:avLst/>
          </a:prstGeom>
        </p:spPr>
      </p:pic>
      <p:cxnSp>
        <p:nvCxnSpPr>
          <p:cNvPr id="12" name="Straight Connector 11">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Resim 4" descr="iç mekan, kişi, şahıs, masa içeren bir resim&#10;&#10;Açıklama otomatik olarak oluşturuldu">
            <a:extLst>
              <a:ext uri="{FF2B5EF4-FFF2-40B4-BE49-F238E27FC236}">
                <a16:creationId xmlns:a16="http://schemas.microsoft.com/office/drawing/2014/main" id="{55C764CA-CAE2-8163-2744-C66DAA12A9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0676" y="2245338"/>
            <a:ext cx="3537345" cy="2361177"/>
          </a:xfrm>
          <a:prstGeom prst="rect">
            <a:avLst/>
          </a:prstGeom>
        </p:spPr>
      </p:pic>
      <p:cxnSp>
        <p:nvCxnSpPr>
          <p:cNvPr id="27" name="Straight Connector 13">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8" name="Resim 7" descr="tıbbi cihazlar, sağlık bakım hizmeti, tıbbi, kişi, şahıs içeren bir resim&#10;&#10;Açıklama otomatik olarak oluşturuldu">
            <a:extLst>
              <a:ext uri="{FF2B5EF4-FFF2-40B4-BE49-F238E27FC236}">
                <a16:creationId xmlns:a16="http://schemas.microsoft.com/office/drawing/2014/main" id="{29D2EE60-24E6-1D67-DF76-F58997B729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317" y="2245338"/>
            <a:ext cx="3320923" cy="2361177"/>
          </a:xfrm>
          <a:prstGeom prst="rect">
            <a:avLst/>
          </a:prstGeom>
        </p:spPr>
      </p:pic>
    </p:spTree>
    <p:extLst>
      <p:ext uri="{BB962C8B-B14F-4D97-AF65-F5344CB8AC3E}">
        <p14:creationId xmlns:p14="http://schemas.microsoft.com/office/powerpoint/2010/main" val="2621332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FCF93-D68E-78B1-FD76-1780162D1036}"/>
              </a:ext>
            </a:extLst>
          </p:cNvPr>
          <p:cNvSpPr>
            <a:spLocks noGrp="1"/>
          </p:cNvSpPr>
          <p:nvPr>
            <p:ph type="title"/>
          </p:nvPr>
        </p:nvSpPr>
        <p:spPr>
          <a:xfrm>
            <a:off x="838200" y="2650104"/>
            <a:ext cx="10515600" cy="1325563"/>
          </a:xfrm>
        </p:spPr>
        <p:txBody>
          <a:bodyPr>
            <a:normAutofit/>
          </a:bodyPr>
          <a:lstStyle/>
          <a:p>
            <a:pPr algn="ctr"/>
            <a:r>
              <a:rPr lang="tr-TR" sz="6000" b="1" dirty="0">
                <a:solidFill>
                  <a:schemeClr val="bg1"/>
                </a:solidFill>
                <a:latin typeface="Century Gothic" panose="020B0502020202020204" pitchFamily="34" charset="0"/>
              </a:rPr>
              <a:t>İŞ HUKUKUNUN BÖLÜMLERİ</a:t>
            </a:r>
          </a:p>
        </p:txBody>
      </p:sp>
    </p:spTree>
    <p:extLst>
      <p:ext uri="{BB962C8B-B14F-4D97-AF65-F5344CB8AC3E}">
        <p14:creationId xmlns:p14="http://schemas.microsoft.com/office/powerpoint/2010/main" val="1244845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26B1D2-3272-475E-A9A9-A593B75B75E9}"/>
              </a:ext>
            </a:extLst>
          </p:cNvPr>
          <p:cNvSpPr>
            <a:spLocks noGrp="1"/>
          </p:cNvSpPr>
          <p:nvPr>
            <p:ph type="title"/>
          </p:nvPr>
        </p:nvSpPr>
        <p:spPr>
          <a:xfrm>
            <a:off x="116631" y="334785"/>
            <a:ext cx="10515600" cy="1325563"/>
          </a:xfrm>
        </p:spPr>
        <p:txBody>
          <a:bodyPr>
            <a:normAutofit/>
          </a:bodyPr>
          <a:lstStyle/>
          <a:p>
            <a:r>
              <a:rPr lang="tr-TR" sz="3200" b="1" dirty="0">
                <a:latin typeface="Century Gothic" panose="020B0502020202020204" pitchFamily="34" charset="0"/>
              </a:rPr>
              <a:t>İş Hukukunun Bölümleri</a:t>
            </a:r>
            <a:endParaRPr lang="tr-TR" sz="3200" dirty="0"/>
          </a:p>
        </p:txBody>
      </p:sp>
      <p:sp>
        <p:nvSpPr>
          <p:cNvPr id="4" name="Dikdörtgen: Köşeleri Yuvarlatılmış 3">
            <a:extLst>
              <a:ext uri="{FF2B5EF4-FFF2-40B4-BE49-F238E27FC236}">
                <a16:creationId xmlns:a16="http://schemas.microsoft.com/office/drawing/2014/main" id="{C7BAA0A5-5B4F-4789-87F4-68BCC79E917E}"/>
              </a:ext>
            </a:extLst>
          </p:cNvPr>
          <p:cNvSpPr/>
          <p:nvPr/>
        </p:nvSpPr>
        <p:spPr>
          <a:xfrm>
            <a:off x="838200" y="2304660"/>
            <a:ext cx="3519196"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Bireysel İş Hukuku</a:t>
            </a:r>
          </a:p>
        </p:txBody>
      </p:sp>
      <p:sp>
        <p:nvSpPr>
          <p:cNvPr id="5" name="Dikdörtgen: Köşeleri Yuvarlatılmış 4">
            <a:extLst>
              <a:ext uri="{FF2B5EF4-FFF2-40B4-BE49-F238E27FC236}">
                <a16:creationId xmlns:a16="http://schemas.microsoft.com/office/drawing/2014/main" id="{A38067E1-3D0D-45C7-B7AB-E450081AF40B}"/>
              </a:ext>
            </a:extLst>
          </p:cNvPr>
          <p:cNvSpPr/>
          <p:nvPr/>
        </p:nvSpPr>
        <p:spPr>
          <a:xfrm>
            <a:off x="838200" y="4780383"/>
            <a:ext cx="3519196"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400" dirty="0">
                <a:latin typeface="Century Gothic" panose="020B0502020202020204" pitchFamily="34" charset="0"/>
              </a:rPr>
              <a:t>Toplu iş hukuku</a:t>
            </a:r>
          </a:p>
        </p:txBody>
      </p:sp>
      <p:cxnSp>
        <p:nvCxnSpPr>
          <p:cNvPr id="7" name="Düz Ok Bağlayıcısı 6">
            <a:extLst>
              <a:ext uri="{FF2B5EF4-FFF2-40B4-BE49-F238E27FC236}">
                <a16:creationId xmlns:a16="http://schemas.microsoft.com/office/drawing/2014/main" id="{265F7AF3-EBBE-4742-A0FF-85820B9E18E4}"/>
              </a:ext>
            </a:extLst>
          </p:cNvPr>
          <p:cNvCxnSpPr/>
          <p:nvPr/>
        </p:nvCxnSpPr>
        <p:spPr>
          <a:xfrm>
            <a:off x="4618653" y="2696547"/>
            <a:ext cx="75577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Metin kutusu 8">
            <a:extLst>
              <a:ext uri="{FF2B5EF4-FFF2-40B4-BE49-F238E27FC236}">
                <a16:creationId xmlns:a16="http://schemas.microsoft.com/office/drawing/2014/main" id="{D67DAD96-C9EB-40AC-A06F-CCCD0656C2EA}"/>
              </a:ext>
            </a:extLst>
          </p:cNvPr>
          <p:cNvSpPr txBox="1"/>
          <p:nvPr/>
        </p:nvSpPr>
        <p:spPr>
          <a:xfrm>
            <a:off x="5635686" y="2342604"/>
            <a:ext cx="6556311" cy="1200329"/>
          </a:xfrm>
          <a:prstGeom prst="rect">
            <a:avLst/>
          </a:prstGeom>
          <a:noFill/>
        </p:spPr>
        <p:txBody>
          <a:bodyPr wrap="square">
            <a:spAutoFit/>
          </a:bodyPr>
          <a:lstStyle/>
          <a:p>
            <a:r>
              <a:rPr lang="tr-TR" sz="2400" dirty="0">
                <a:latin typeface="Century Gothic" panose="020B0502020202020204" pitchFamily="34" charset="0"/>
              </a:rPr>
              <a:t>Bir işçiyle bir işveren arasındaki hukuki ilişkiyi ele alır ve düzenler. Aralarındaki sözleşme, iş sözleşmesidir. </a:t>
            </a:r>
          </a:p>
        </p:txBody>
      </p:sp>
      <p:sp>
        <p:nvSpPr>
          <p:cNvPr id="11" name="Metin kutusu 10">
            <a:extLst>
              <a:ext uri="{FF2B5EF4-FFF2-40B4-BE49-F238E27FC236}">
                <a16:creationId xmlns:a16="http://schemas.microsoft.com/office/drawing/2014/main" id="{686992A1-DBB3-4DFF-9B50-EE92CFC5FACD}"/>
              </a:ext>
            </a:extLst>
          </p:cNvPr>
          <p:cNvSpPr txBox="1"/>
          <p:nvPr/>
        </p:nvSpPr>
        <p:spPr>
          <a:xfrm>
            <a:off x="5635687" y="4575863"/>
            <a:ext cx="6556311" cy="1200329"/>
          </a:xfrm>
          <a:prstGeom prst="rect">
            <a:avLst/>
          </a:prstGeom>
          <a:noFill/>
        </p:spPr>
        <p:txBody>
          <a:bodyPr wrap="square">
            <a:spAutoFit/>
          </a:bodyPr>
          <a:lstStyle/>
          <a:p>
            <a:pPr marL="0" indent="0">
              <a:buNone/>
            </a:pPr>
            <a:r>
              <a:rPr lang="tr-TR" sz="2400" dirty="0">
                <a:latin typeface="Century Gothic" panose="020B0502020202020204" pitchFamily="34" charset="0"/>
              </a:rPr>
              <a:t>İş ilişkileri bireysel düzeyden kolektif düzeye gelmiştir. Taraflardan en az birisi sendika türü bir mesleki kuruluştur.</a:t>
            </a:r>
          </a:p>
        </p:txBody>
      </p:sp>
      <p:cxnSp>
        <p:nvCxnSpPr>
          <p:cNvPr id="12" name="Düz Ok Bağlayıcısı 11">
            <a:extLst>
              <a:ext uri="{FF2B5EF4-FFF2-40B4-BE49-F238E27FC236}">
                <a16:creationId xmlns:a16="http://schemas.microsoft.com/office/drawing/2014/main" id="{4CF48CF6-1637-4879-932E-8E845DA8B830}"/>
              </a:ext>
            </a:extLst>
          </p:cNvPr>
          <p:cNvCxnSpPr/>
          <p:nvPr/>
        </p:nvCxnSpPr>
        <p:spPr>
          <a:xfrm>
            <a:off x="4618652" y="5237583"/>
            <a:ext cx="75577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58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7D09E0-4F3C-40D3-9A17-1068677FCD2D}"/>
              </a:ext>
            </a:extLst>
          </p:cNvPr>
          <p:cNvSpPr>
            <a:spLocks noGrp="1"/>
          </p:cNvSpPr>
          <p:nvPr>
            <p:ph type="title"/>
          </p:nvPr>
        </p:nvSpPr>
        <p:spPr>
          <a:xfrm>
            <a:off x="136072" y="18255"/>
            <a:ext cx="10515600" cy="1325563"/>
          </a:xfrm>
        </p:spPr>
        <p:txBody>
          <a:bodyPr>
            <a:normAutofit/>
          </a:bodyPr>
          <a:lstStyle/>
          <a:p>
            <a:r>
              <a:rPr lang="tr-TR" sz="3200" b="1" dirty="0">
                <a:latin typeface="Century Gothic" panose="020B0502020202020204" pitchFamily="34" charset="0"/>
              </a:rPr>
              <a:t>Toplu İş Hukuku</a:t>
            </a:r>
            <a:endParaRPr lang="tr-TR" sz="3200" dirty="0"/>
          </a:p>
        </p:txBody>
      </p:sp>
      <p:sp>
        <p:nvSpPr>
          <p:cNvPr id="3" name="İçerik Yer Tutucusu 2">
            <a:extLst>
              <a:ext uri="{FF2B5EF4-FFF2-40B4-BE49-F238E27FC236}">
                <a16:creationId xmlns:a16="http://schemas.microsoft.com/office/drawing/2014/main" id="{4058A453-8DC4-45A6-9A47-910975222BD4}"/>
              </a:ext>
            </a:extLst>
          </p:cNvPr>
          <p:cNvSpPr>
            <a:spLocks noGrp="1"/>
          </p:cNvSpPr>
          <p:nvPr>
            <p:ph idx="1"/>
          </p:nvPr>
        </p:nvSpPr>
        <p:spPr>
          <a:xfrm>
            <a:off x="326245" y="1481312"/>
            <a:ext cx="11685813" cy="3602768"/>
          </a:xfrm>
        </p:spPr>
        <p:txBody>
          <a:bodyPr>
            <a:noAutofit/>
          </a:bodyPr>
          <a:lstStyle/>
          <a:p>
            <a:pPr>
              <a:lnSpc>
                <a:spcPct val="150000"/>
              </a:lnSpc>
              <a:buFont typeface="Wingdings" pitchFamily="2" charset="2"/>
              <a:buChar char="ü"/>
            </a:pPr>
            <a:r>
              <a:rPr lang="tr-TR" b="0" i="0" dirty="0">
                <a:solidFill>
                  <a:srgbClr val="202124"/>
                </a:solidFill>
                <a:effectLst/>
                <a:latin typeface="Century Gothic" panose="020B0502020202020204" pitchFamily="34" charset="0"/>
              </a:rPr>
              <a:t>Sendika kurma, </a:t>
            </a:r>
          </a:p>
          <a:p>
            <a:pPr>
              <a:lnSpc>
                <a:spcPct val="150000"/>
              </a:lnSpc>
              <a:buFont typeface="Wingdings" pitchFamily="2" charset="2"/>
              <a:buChar char="ü"/>
            </a:pPr>
            <a:r>
              <a:rPr lang="tr-TR" dirty="0">
                <a:solidFill>
                  <a:srgbClr val="202124"/>
                </a:solidFill>
                <a:latin typeface="Century Gothic" panose="020B0502020202020204" pitchFamily="34" charset="0"/>
              </a:rPr>
              <a:t>S</a:t>
            </a:r>
            <a:r>
              <a:rPr lang="tr-TR" b="0" i="0" dirty="0">
                <a:solidFill>
                  <a:srgbClr val="202124"/>
                </a:solidFill>
                <a:effectLst/>
                <a:latin typeface="Century Gothic" panose="020B0502020202020204" pitchFamily="34" charset="0"/>
              </a:rPr>
              <a:t>endikaya üyelik toplu sözleşme, </a:t>
            </a:r>
          </a:p>
          <a:p>
            <a:pPr>
              <a:lnSpc>
                <a:spcPct val="150000"/>
              </a:lnSpc>
              <a:buFont typeface="Wingdings" pitchFamily="2" charset="2"/>
              <a:buChar char="ü"/>
            </a:pPr>
            <a:r>
              <a:rPr lang="tr-TR" dirty="0">
                <a:solidFill>
                  <a:srgbClr val="202124"/>
                </a:solidFill>
                <a:latin typeface="Century Gothic" panose="020B0502020202020204" pitchFamily="34" charset="0"/>
              </a:rPr>
              <a:t>S</a:t>
            </a:r>
            <a:r>
              <a:rPr lang="tr-TR" b="0" i="0" dirty="0">
                <a:solidFill>
                  <a:srgbClr val="202124"/>
                </a:solidFill>
                <a:effectLst/>
                <a:latin typeface="Century Gothic" panose="020B0502020202020204" pitchFamily="34" charset="0"/>
              </a:rPr>
              <a:t>endikanın feshedilmesi, </a:t>
            </a:r>
          </a:p>
          <a:p>
            <a:pPr>
              <a:lnSpc>
                <a:spcPct val="150000"/>
              </a:lnSpc>
              <a:buFont typeface="Wingdings" pitchFamily="2" charset="2"/>
              <a:buChar char="ü"/>
            </a:pPr>
            <a:r>
              <a:rPr lang="tr-TR" dirty="0">
                <a:solidFill>
                  <a:srgbClr val="202124"/>
                </a:solidFill>
                <a:latin typeface="Century Gothic" panose="020B0502020202020204" pitchFamily="34" charset="0"/>
              </a:rPr>
              <a:t>S</a:t>
            </a:r>
            <a:r>
              <a:rPr lang="tr-TR" b="0" i="0" dirty="0">
                <a:solidFill>
                  <a:srgbClr val="202124"/>
                </a:solidFill>
                <a:effectLst/>
                <a:latin typeface="Century Gothic" panose="020B0502020202020204" pitchFamily="34" charset="0"/>
              </a:rPr>
              <a:t>endikal haklar gibi konuları kapsar.</a:t>
            </a:r>
            <a:endParaRPr lang="tr-TR" dirty="0">
              <a:latin typeface="Century Gothic" panose="020B0502020202020204" pitchFamily="34" charset="0"/>
            </a:endParaRPr>
          </a:p>
        </p:txBody>
      </p:sp>
    </p:spTree>
    <p:extLst>
      <p:ext uri="{BB962C8B-B14F-4D97-AF65-F5344CB8AC3E}">
        <p14:creationId xmlns:p14="http://schemas.microsoft.com/office/powerpoint/2010/main" val="195843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124484"/>
            <a:ext cx="10515600" cy="1325563"/>
          </a:xfrm>
        </p:spPr>
        <p:txBody>
          <a:bodyPr>
            <a:normAutofit/>
          </a:bodyPr>
          <a:lstStyle/>
          <a:p>
            <a:r>
              <a:rPr lang="tr-TR" sz="3200" b="1" dirty="0">
                <a:latin typeface="Century Gothic" panose="020B0502020202020204" pitchFamily="34" charset="0"/>
              </a:rPr>
              <a:t>Bireysel İş Hukuku</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378278" y="1201079"/>
            <a:ext cx="11699422" cy="5057339"/>
          </a:xfrm>
        </p:spPr>
        <p:txBody>
          <a:bodyPr>
            <a:noAutofit/>
          </a:bodyPr>
          <a:lstStyle/>
          <a:p>
            <a:pPr>
              <a:lnSpc>
                <a:spcPct val="150000"/>
              </a:lnSpc>
              <a:buFont typeface="Wingdings" pitchFamily="2" charset="2"/>
              <a:buChar char="ü"/>
            </a:pPr>
            <a:r>
              <a:rPr lang="tr-TR" dirty="0">
                <a:latin typeface="Century Gothic" panose="020B0502020202020204" pitchFamily="34" charset="0"/>
              </a:rPr>
              <a:t>İş sözleşmesinin kurulması, bu sözleşmeden doğan işçi ve işveren borçları,</a:t>
            </a:r>
          </a:p>
          <a:p>
            <a:pPr>
              <a:lnSpc>
                <a:spcPct val="150000"/>
              </a:lnSpc>
              <a:buFont typeface="Wingdings" pitchFamily="2" charset="2"/>
              <a:buChar char="ü"/>
            </a:pPr>
            <a:r>
              <a:rPr lang="tr-TR" dirty="0">
                <a:latin typeface="Century Gothic" panose="020B0502020202020204" pitchFamily="34" charset="0"/>
              </a:rPr>
              <a:t>İş sözleşmesinin fesih yoluyla sona erdirilmesi ve sonuçları, </a:t>
            </a:r>
          </a:p>
          <a:p>
            <a:pPr>
              <a:lnSpc>
                <a:spcPct val="150000"/>
              </a:lnSpc>
              <a:buFont typeface="Wingdings" pitchFamily="2" charset="2"/>
              <a:buChar char="ü"/>
            </a:pPr>
            <a:r>
              <a:rPr lang="tr-TR" dirty="0">
                <a:latin typeface="Century Gothic" panose="020B0502020202020204" pitchFamily="34" charset="0"/>
              </a:rPr>
              <a:t>Çalışma süreleri, </a:t>
            </a:r>
          </a:p>
          <a:p>
            <a:pPr>
              <a:lnSpc>
                <a:spcPct val="150000"/>
              </a:lnSpc>
              <a:buFont typeface="Wingdings" pitchFamily="2" charset="2"/>
              <a:buChar char="ü"/>
            </a:pPr>
            <a:r>
              <a:rPr lang="tr-TR" dirty="0">
                <a:latin typeface="Century Gothic" panose="020B0502020202020204" pitchFamily="34" charset="0"/>
              </a:rPr>
              <a:t>Yıllık izinler, </a:t>
            </a:r>
          </a:p>
          <a:p>
            <a:pPr>
              <a:lnSpc>
                <a:spcPct val="150000"/>
              </a:lnSpc>
              <a:buFont typeface="Wingdings" pitchFamily="2" charset="2"/>
              <a:buChar char="ü"/>
            </a:pPr>
            <a:r>
              <a:rPr lang="tr-TR" dirty="0">
                <a:latin typeface="Century Gothic" panose="020B0502020202020204" pitchFamily="34" charset="0"/>
              </a:rPr>
              <a:t>İş sağlığı ve güvenliği önlemleri</a:t>
            </a:r>
          </a:p>
        </p:txBody>
      </p:sp>
    </p:spTree>
    <p:extLst>
      <p:ext uri="{BB962C8B-B14F-4D97-AF65-F5344CB8AC3E}">
        <p14:creationId xmlns:p14="http://schemas.microsoft.com/office/powerpoint/2010/main" val="114836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FCF93-D68E-78B1-FD76-1780162D1036}"/>
              </a:ext>
            </a:extLst>
          </p:cNvPr>
          <p:cNvSpPr>
            <a:spLocks noGrp="1"/>
          </p:cNvSpPr>
          <p:nvPr>
            <p:ph type="title"/>
          </p:nvPr>
        </p:nvSpPr>
        <p:spPr>
          <a:xfrm>
            <a:off x="838200" y="2650104"/>
            <a:ext cx="10515600" cy="1325563"/>
          </a:xfrm>
        </p:spPr>
        <p:txBody>
          <a:bodyPr>
            <a:normAutofit/>
          </a:bodyPr>
          <a:lstStyle/>
          <a:p>
            <a:pPr algn="ctr"/>
            <a:r>
              <a:rPr lang="tr-TR" sz="6000" b="1" dirty="0">
                <a:solidFill>
                  <a:schemeClr val="bg1"/>
                </a:solidFill>
                <a:latin typeface="Century Gothic" panose="020B0502020202020204" pitchFamily="34" charset="0"/>
              </a:rPr>
              <a:t>İŞ SÖZLEŞMESİ</a:t>
            </a:r>
          </a:p>
        </p:txBody>
      </p:sp>
    </p:spTree>
    <p:extLst>
      <p:ext uri="{BB962C8B-B14F-4D97-AF65-F5344CB8AC3E}">
        <p14:creationId xmlns:p14="http://schemas.microsoft.com/office/powerpoint/2010/main" val="419172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630E3FF-8AA2-4F30-690B-4B5AE60EE42F}"/>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nSpc>
                <a:spcPct val="150000"/>
              </a:lnSpc>
            </a:pPr>
            <a:r>
              <a:rPr lang="en-US" sz="6600" b="1" kern="1200">
                <a:solidFill>
                  <a:schemeClr val="tx1"/>
                </a:solidFill>
                <a:latin typeface="Century Gothic" panose="020B0502020202020204" pitchFamily="34" charset="0"/>
              </a:rPr>
              <a:t>İŞ HUKUKU</a:t>
            </a:r>
            <a:endParaRPr lang="en-US" sz="6600" b="1" kern="1200" dirty="0">
              <a:solidFill>
                <a:schemeClr val="tx1"/>
              </a:solidFill>
              <a:latin typeface="Century Gothic" panose="020B0502020202020204" pitchFamily="34" charset="0"/>
            </a:endParaRPr>
          </a:p>
        </p:txBody>
      </p:sp>
      <p:sp>
        <p:nvSpPr>
          <p:cNvPr id="9" name="Content Placeholder 8">
            <a:extLst>
              <a:ext uri="{FF2B5EF4-FFF2-40B4-BE49-F238E27FC236}">
                <a16:creationId xmlns:a16="http://schemas.microsoft.com/office/drawing/2014/main" id="{DA07F106-275F-6080-C253-BE4885AB7F00}"/>
              </a:ext>
            </a:extLst>
          </p:cNvPr>
          <p:cNvSpPr>
            <a:spLocks noGrp="1"/>
          </p:cNvSpPr>
          <p:nvPr>
            <p:ph idx="1"/>
          </p:nvPr>
        </p:nvSpPr>
        <p:spPr>
          <a:xfrm>
            <a:off x="638882" y="4631161"/>
            <a:ext cx="3571810" cy="1559327"/>
          </a:xfrm>
        </p:spPr>
        <p:txBody>
          <a:bodyPr vert="horz" lIns="91440" tIns="45720" rIns="91440" bIns="45720" rtlCol="0">
            <a:normAutofit/>
          </a:bodyPr>
          <a:lstStyle/>
          <a:p>
            <a:pPr marL="0" indent="0">
              <a:buNone/>
            </a:pPr>
            <a:r>
              <a:rPr lang="tr-TR" sz="3600" dirty="0">
                <a:latin typeface="Century Gothic" panose="020B0502020202020204" pitchFamily="34" charset="0"/>
              </a:rPr>
              <a:t>Akın YILMAZ </a:t>
            </a:r>
            <a:endParaRPr lang="en-US" sz="3600" kern="1200" dirty="0">
              <a:solidFill>
                <a:schemeClr val="tx1"/>
              </a:solidFill>
              <a:latin typeface="Century Gothic" panose="020B0502020202020204" pitchFamily="34" charset="0"/>
            </a:endParaRPr>
          </a:p>
        </p:txBody>
      </p:sp>
      <p:sp>
        <p:nvSpPr>
          <p:cNvPr id="2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iç mekan, kişi, şahıs, masa içeren bir resim&#10;&#10;Açıklama otomatik olarak oluşturuldu">
            <a:extLst>
              <a:ext uri="{FF2B5EF4-FFF2-40B4-BE49-F238E27FC236}">
                <a16:creationId xmlns:a16="http://schemas.microsoft.com/office/drawing/2014/main" id="{1552AB37-F4F3-E107-E06C-DF002CB0C455}"/>
              </a:ext>
            </a:extLst>
          </p:cNvPr>
          <p:cNvPicPr>
            <a:picLocks noChangeAspect="1"/>
          </p:cNvPicPr>
          <p:nvPr/>
        </p:nvPicPr>
        <p:blipFill rotWithShape="1">
          <a:blip r:embed="rId2">
            <a:extLst>
              <a:ext uri="{28A0092B-C50C-407E-A947-70E740481C1C}">
                <a14:useLocalDpi xmlns:a14="http://schemas.microsoft.com/office/drawing/2010/main" val="0"/>
              </a:ext>
            </a:extLst>
          </a:blip>
          <a:srcRect l="9321" r="31278" b="-2"/>
          <a:stretch/>
        </p:blipFill>
        <p:spPr>
          <a:xfrm>
            <a:off x="5791991" y="640080"/>
            <a:ext cx="4939225" cy="5550408"/>
          </a:xfrm>
          <a:prstGeom prst="rect">
            <a:avLst/>
          </a:prstGeom>
        </p:spPr>
      </p:pic>
    </p:spTree>
    <p:extLst>
      <p:ext uri="{BB962C8B-B14F-4D97-AF65-F5344CB8AC3E}">
        <p14:creationId xmlns:p14="http://schemas.microsoft.com/office/powerpoint/2010/main" val="1791048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3200" b="1" dirty="0">
                <a:latin typeface="Century Gothic" panose="020B0502020202020204" pitchFamily="34" charset="0"/>
              </a:rPr>
              <a:t>İş Sözleşmesi</a:t>
            </a:r>
          </a:p>
        </p:txBody>
      </p:sp>
      <p:sp>
        <p:nvSpPr>
          <p:cNvPr id="4" name="Yuvarlatılmış Dikdörtgen 3">
            <a:extLst>
              <a:ext uri="{FF2B5EF4-FFF2-40B4-BE49-F238E27FC236}">
                <a16:creationId xmlns:a16="http://schemas.microsoft.com/office/drawing/2014/main" id="{249DCD83-6B0C-D26A-209D-73DB65F7740A}"/>
              </a:ext>
            </a:extLst>
          </p:cNvPr>
          <p:cNvSpPr/>
          <p:nvPr/>
        </p:nvSpPr>
        <p:spPr>
          <a:xfrm>
            <a:off x="421575" y="1218952"/>
            <a:ext cx="4898571" cy="151855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bg1"/>
                </a:solidFill>
                <a:latin typeface="Century Gothic" panose="020B0502020202020204" pitchFamily="34" charset="0"/>
              </a:rPr>
              <a:t>İş</a:t>
            </a:r>
          </a:p>
        </p:txBody>
      </p:sp>
      <p:sp>
        <p:nvSpPr>
          <p:cNvPr id="5" name="Yuvarlatılmış Dikdörtgen 4">
            <a:extLst>
              <a:ext uri="{FF2B5EF4-FFF2-40B4-BE49-F238E27FC236}">
                <a16:creationId xmlns:a16="http://schemas.microsoft.com/office/drawing/2014/main" id="{A4D73D2A-2B8D-CBD5-467B-F4660013D034}"/>
              </a:ext>
            </a:extLst>
          </p:cNvPr>
          <p:cNvSpPr/>
          <p:nvPr/>
        </p:nvSpPr>
        <p:spPr>
          <a:xfrm>
            <a:off x="421576" y="2992580"/>
            <a:ext cx="4898571" cy="151855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bg1"/>
                </a:solidFill>
                <a:latin typeface="Century Gothic" panose="020B0502020202020204" pitchFamily="34" charset="0"/>
              </a:rPr>
              <a:t>Ücret</a:t>
            </a:r>
          </a:p>
        </p:txBody>
      </p:sp>
      <p:sp>
        <p:nvSpPr>
          <p:cNvPr id="6" name="Yuvarlatılmış Dikdörtgen 5">
            <a:extLst>
              <a:ext uri="{FF2B5EF4-FFF2-40B4-BE49-F238E27FC236}">
                <a16:creationId xmlns:a16="http://schemas.microsoft.com/office/drawing/2014/main" id="{CFDEFDAD-C0EE-15C9-F026-3D8CB2BA4399}"/>
              </a:ext>
            </a:extLst>
          </p:cNvPr>
          <p:cNvSpPr/>
          <p:nvPr/>
        </p:nvSpPr>
        <p:spPr>
          <a:xfrm>
            <a:off x="421577" y="4803521"/>
            <a:ext cx="4898571" cy="151855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bg1"/>
                </a:solidFill>
                <a:latin typeface="Century Gothic" panose="020B0502020202020204" pitchFamily="34" charset="0"/>
              </a:rPr>
              <a:t>Bağımlılık</a:t>
            </a:r>
          </a:p>
        </p:txBody>
      </p:sp>
      <p:sp>
        <p:nvSpPr>
          <p:cNvPr id="9" name="Yuvarlatılmış Dikdörtgen 8">
            <a:extLst>
              <a:ext uri="{FF2B5EF4-FFF2-40B4-BE49-F238E27FC236}">
                <a16:creationId xmlns:a16="http://schemas.microsoft.com/office/drawing/2014/main" id="{D64C9BBC-9DED-123D-C814-E984A021F744}"/>
              </a:ext>
            </a:extLst>
          </p:cNvPr>
          <p:cNvSpPr/>
          <p:nvPr/>
        </p:nvSpPr>
        <p:spPr>
          <a:xfrm>
            <a:off x="6871853" y="1172708"/>
            <a:ext cx="4898571" cy="151855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tx1"/>
                </a:solidFill>
                <a:latin typeface="Century Gothic" panose="020B0502020202020204" pitchFamily="34" charset="0"/>
              </a:rPr>
              <a:t>Bedenen / Fikren</a:t>
            </a:r>
          </a:p>
        </p:txBody>
      </p:sp>
      <p:sp>
        <p:nvSpPr>
          <p:cNvPr id="10" name="Yuvarlatılmış Dikdörtgen 9">
            <a:extLst>
              <a:ext uri="{FF2B5EF4-FFF2-40B4-BE49-F238E27FC236}">
                <a16:creationId xmlns:a16="http://schemas.microsoft.com/office/drawing/2014/main" id="{A33BC028-4387-82C0-D5F7-097147F1B247}"/>
              </a:ext>
            </a:extLst>
          </p:cNvPr>
          <p:cNvSpPr/>
          <p:nvPr/>
        </p:nvSpPr>
        <p:spPr>
          <a:xfrm>
            <a:off x="6871852" y="2992580"/>
            <a:ext cx="4898571" cy="151855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tx1"/>
                </a:solidFill>
                <a:latin typeface="Century Gothic" panose="020B0502020202020204" pitchFamily="34" charset="0"/>
              </a:rPr>
              <a:t>Gönüllü çalışma</a:t>
            </a:r>
          </a:p>
        </p:txBody>
      </p:sp>
      <p:sp>
        <p:nvSpPr>
          <p:cNvPr id="11" name="Yuvarlatılmış Dikdörtgen 10">
            <a:extLst>
              <a:ext uri="{FF2B5EF4-FFF2-40B4-BE49-F238E27FC236}">
                <a16:creationId xmlns:a16="http://schemas.microsoft.com/office/drawing/2014/main" id="{07ECCB84-8E6B-108E-8B66-1EC216EFF5E8}"/>
              </a:ext>
            </a:extLst>
          </p:cNvPr>
          <p:cNvSpPr/>
          <p:nvPr/>
        </p:nvSpPr>
        <p:spPr>
          <a:xfrm>
            <a:off x="6871852" y="4803522"/>
            <a:ext cx="4898571" cy="151855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tx1"/>
                </a:solidFill>
                <a:latin typeface="Century Gothic" panose="020B0502020202020204" pitchFamily="34" charset="0"/>
              </a:rPr>
              <a:t>İşverenin emir, talimat  otoritesi altında</a:t>
            </a:r>
          </a:p>
        </p:txBody>
      </p:sp>
      <p:cxnSp>
        <p:nvCxnSpPr>
          <p:cNvPr id="13" name="Düz Ok Bağlayıcısı 12">
            <a:extLst>
              <a:ext uri="{FF2B5EF4-FFF2-40B4-BE49-F238E27FC236}">
                <a16:creationId xmlns:a16="http://schemas.microsoft.com/office/drawing/2014/main" id="{676D85EE-8137-F43D-FEAB-13EA78DCF1B7}"/>
              </a:ext>
            </a:extLst>
          </p:cNvPr>
          <p:cNvCxnSpPr/>
          <p:nvPr/>
        </p:nvCxnSpPr>
        <p:spPr>
          <a:xfrm>
            <a:off x="5698671" y="1978230"/>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a:extLst>
              <a:ext uri="{FF2B5EF4-FFF2-40B4-BE49-F238E27FC236}">
                <a16:creationId xmlns:a16="http://schemas.microsoft.com/office/drawing/2014/main" id="{2FDA0EF9-94C0-C2DD-39DA-47A40D0541C0}"/>
              </a:ext>
            </a:extLst>
          </p:cNvPr>
          <p:cNvCxnSpPr/>
          <p:nvPr/>
        </p:nvCxnSpPr>
        <p:spPr>
          <a:xfrm>
            <a:off x="5663292" y="3751858"/>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a:extLst>
              <a:ext uri="{FF2B5EF4-FFF2-40B4-BE49-F238E27FC236}">
                <a16:creationId xmlns:a16="http://schemas.microsoft.com/office/drawing/2014/main" id="{C9E64C73-EA17-7B26-031C-AEADE018B8A9}"/>
              </a:ext>
            </a:extLst>
          </p:cNvPr>
          <p:cNvCxnSpPr/>
          <p:nvPr/>
        </p:nvCxnSpPr>
        <p:spPr>
          <a:xfrm>
            <a:off x="5663292" y="5562799"/>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766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3200" b="1" dirty="0">
                <a:latin typeface="Century Gothic" panose="020B0502020202020204" pitchFamily="34" charset="0"/>
              </a:rPr>
              <a:t>İş Sözleşmesi</a:t>
            </a:r>
          </a:p>
        </p:txBody>
      </p:sp>
      <p:sp>
        <p:nvSpPr>
          <p:cNvPr id="5" name="Yuvarlatılmış Dikdörtgen 4">
            <a:extLst>
              <a:ext uri="{FF2B5EF4-FFF2-40B4-BE49-F238E27FC236}">
                <a16:creationId xmlns:a16="http://schemas.microsoft.com/office/drawing/2014/main" id="{A4D73D2A-2B8D-CBD5-467B-F4660013D034}"/>
              </a:ext>
            </a:extLst>
          </p:cNvPr>
          <p:cNvSpPr/>
          <p:nvPr/>
        </p:nvSpPr>
        <p:spPr>
          <a:xfrm>
            <a:off x="24739" y="2766218"/>
            <a:ext cx="3623951" cy="132556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bg1"/>
                </a:solidFill>
                <a:latin typeface="Century Gothic" panose="020B0502020202020204" pitchFamily="34" charset="0"/>
              </a:rPr>
              <a:t>İş Sözleşmesi</a:t>
            </a:r>
          </a:p>
        </p:txBody>
      </p:sp>
      <p:sp>
        <p:nvSpPr>
          <p:cNvPr id="9" name="Yuvarlatılmış Dikdörtgen 8">
            <a:extLst>
              <a:ext uri="{FF2B5EF4-FFF2-40B4-BE49-F238E27FC236}">
                <a16:creationId xmlns:a16="http://schemas.microsoft.com/office/drawing/2014/main" id="{D64C9BBC-9DED-123D-C814-E984A021F744}"/>
              </a:ext>
            </a:extLst>
          </p:cNvPr>
          <p:cNvSpPr/>
          <p:nvPr/>
        </p:nvSpPr>
        <p:spPr>
          <a:xfrm>
            <a:off x="4544291" y="1939752"/>
            <a:ext cx="3325094" cy="1325563"/>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tx1"/>
                </a:solidFill>
                <a:latin typeface="Century Gothic" panose="020B0502020202020204" pitchFamily="34" charset="0"/>
              </a:rPr>
              <a:t>Çalışma Süresine Göre</a:t>
            </a:r>
          </a:p>
        </p:txBody>
      </p:sp>
      <p:sp>
        <p:nvSpPr>
          <p:cNvPr id="10" name="Yuvarlatılmış Dikdörtgen 9">
            <a:extLst>
              <a:ext uri="{FF2B5EF4-FFF2-40B4-BE49-F238E27FC236}">
                <a16:creationId xmlns:a16="http://schemas.microsoft.com/office/drawing/2014/main" id="{A33BC028-4387-82C0-D5F7-097147F1B247}"/>
              </a:ext>
            </a:extLst>
          </p:cNvPr>
          <p:cNvSpPr/>
          <p:nvPr/>
        </p:nvSpPr>
        <p:spPr>
          <a:xfrm>
            <a:off x="4572000" y="3635801"/>
            <a:ext cx="3325094" cy="1325563"/>
          </a:xfrm>
          <a:prstGeom prst="roundRect">
            <a:avLst/>
          </a:prstGeom>
          <a:solidFill>
            <a:schemeClr val="accent5">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dirty="0">
                <a:solidFill>
                  <a:schemeClr val="tx1"/>
                </a:solidFill>
                <a:latin typeface="Century Gothic" panose="020B0502020202020204" pitchFamily="34" charset="0"/>
              </a:rPr>
              <a:t>Süreklilik</a:t>
            </a:r>
          </a:p>
        </p:txBody>
      </p:sp>
      <p:sp>
        <p:nvSpPr>
          <p:cNvPr id="11" name="Yuvarlatılmış Dikdörtgen 10">
            <a:extLst>
              <a:ext uri="{FF2B5EF4-FFF2-40B4-BE49-F238E27FC236}">
                <a16:creationId xmlns:a16="http://schemas.microsoft.com/office/drawing/2014/main" id="{07ECCB84-8E6B-108E-8B66-1EC216EFF5E8}"/>
              </a:ext>
            </a:extLst>
          </p:cNvPr>
          <p:cNvSpPr/>
          <p:nvPr/>
        </p:nvSpPr>
        <p:spPr>
          <a:xfrm>
            <a:off x="4544290" y="5317117"/>
            <a:ext cx="3325094" cy="1325563"/>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tx1"/>
                </a:solidFill>
                <a:latin typeface="Century Gothic" panose="020B0502020202020204" pitchFamily="34" charset="0"/>
              </a:rPr>
              <a:t>Diğer</a:t>
            </a:r>
          </a:p>
        </p:txBody>
      </p:sp>
      <p:cxnSp>
        <p:nvCxnSpPr>
          <p:cNvPr id="13" name="Düz Ok Bağlayıcısı 12">
            <a:extLst>
              <a:ext uri="{FF2B5EF4-FFF2-40B4-BE49-F238E27FC236}">
                <a16:creationId xmlns:a16="http://schemas.microsoft.com/office/drawing/2014/main" id="{676D85EE-8137-F43D-FEAB-13EA78DCF1B7}"/>
              </a:ext>
            </a:extLst>
          </p:cNvPr>
          <p:cNvCxnSpPr/>
          <p:nvPr/>
        </p:nvCxnSpPr>
        <p:spPr>
          <a:xfrm>
            <a:off x="3648689" y="2637823"/>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a:extLst>
              <a:ext uri="{FF2B5EF4-FFF2-40B4-BE49-F238E27FC236}">
                <a16:creationId xmlns:a16="http://schemas.microsoft.com/office/drawing/2014/main" id="{2FDA0EF9-94C0-C2DD-39DA-47A40D0541C0}"/>
              </a:ext>
            </a:extLst>
          </p:cNvPr>
          <p:cNvCxnSpPr/>
          <p:nvPr/>
        </p:nvCxnSpPr>
        <p:spPr>
          <a:xfrm>
            <a:off x="3648688" y="4312945"/>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a:extLst>
              <a:ext uri="{FF2B5EF4-FFF2-40B4-BE49-F238E27FC236}">
                <a16:creationId xmlns:a16="http://schemas.microsoft.com/office/drawing/2014/main" id="{C9E64C73-EA17-7B26-031C-AEADE018B8A9}"/>
              </a:ext>
            </a:extLst>
          </p:cNvPr>
          <p:cNvCxnSpPr/>
          <p:nvPr/>
        </p:nvCxnSpPr>
        <p:spPr>
          <a:xfrm>
            <a:off x="3648687" y="5997734"/>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Yuvarlatılmış Dikdörtgen 6">
            <a:extLst>
              <a:ext uri="{FF2B5EF4-FFF2-40B4-BE49-F238E27FC236}">
                <a16:creationId xmlns:a16="http://schemas.microsoft.com/office/drawing/2014/main" id="{832A4D5B-7F5A-23FA-3FD6-56521CF64336}"/>
              </a:ext>
            </a:extLst>
          </p:cNvPr>
          <p:cNvSpPr/>
          <p:nvPr/>
        </p:nvSpPr>
        <p:spPr>
          <a:xfrm>
            <a:off x="4572000" y="279756"/>
            <a:ext cx="3325094" cy="1325563"/>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bg1"/>
                </a:solidFill>
                <a:latin typeface="Century Gothic" panose="020B0502020202020204" pitchFamily="34" charset="0"/>
              </a:rPr>
              <a:t>Sürenin Belli Olmasına Göre</a:t>
            </a:r>
          </a:p>
        </p:txBody>
      </p:sp>
      <p:cxnSp>
        <p:nvCxnSpPr>
          <p:cNvPr id="8" name="Düz Ok Bağlayıcısı 7">
            <a:extLst>
              <a:ext uri="{FF2B5EF4-FFF2-40B4-BE49-F238E27FC236}">
                <a16:creationId xmlns:a16="http://schemas.microsoft.com/office/drawing/2014/main" id="{B40342E9-AD5C-BFE3-2ADC-B64F264894D4}"/>
              </a:ext>
            </a:extLst>
          </p:cNvPr>
          <p:cNvCxnSpPr/>
          <p:nvPr/>
        </p:nvCxnSpPr>
        <p:spPr>
          <a:xfrm>
            <a:off x="3648690" y="922628"/>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Düz Ok Bağlayıcısı 20">
            <a:extLst>
              <a:ext uri="{FF2B5EF4-FFF2-40B4-BE49-F238E27FC236}">
                <a16:creationId xmlns:a16="http://schemas.microsoft.com/office/drawing/2014/main" id="{C0362552-5458-E992-2305-68FCF6155996}"/>
              </a:ext>
            </a:extLst>
          </p:cNvPr>
          <p:cNvCxnSpPr/>
          <p:nvPr/>
        </p:nvCxnSpPr>
        <p:spPr>
          <a:xfrm>
            <a:off x="7990107" y="551220"/>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Düz Ok Bağlayıcısı 21">
            <a:extLst>
              <a:ext uri="{FF2B5EF4-FFF2-40B4-BE49-F238E27FC236}">
                <a16:creationId xmlns:a16="http://schemas.microsoft.com/office/drawing/2014/main" id="{F1C633A1-F448-4ACA-0F0D-34CBDA7E7AEB}"/>
              </a:ext>
            </a:extLst>
          </p:cNvPr>
          <p:cNvCxnSpPr/>
          <p:nvPr/>
        </p:nvCxnSpPr>
        <p:spPr>
          <a:xfrm>
            <a:off x="7998268" y="1230093"/>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Düz Ok Bağlayıcısı 22">
            <a:extLst>
              <a:ext uri="{FF2B5EF4-FFF2-40B4-BE49-F238E27FC236}">
                <a16:creationId xmlns:a16="http://schemas.microsoft.com/office/drawing/2014/main" id="{0FDE7ED5-47B1-0501-BD03-67AADAFFBE7C}"/>
              </a:ext>
            </a:extLst>
          </p:cNvPr>
          <p:cNvCxnSpPr/>
          <p:nvPr/>
        </p:nvCxnSpPr>
        <p:spPr>
          <a:xfrm>
            <a:off x="7965615" y="2186056"/>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Düz Ok Bağlayıcısı 23">
            <a:extLst>
              <a:ext uri="{FF2B5EF4-FFF2-40B4-BE49-F238E27FC236}">
                <a16:creationId xmlns:a16="http://schemas.microsoft.com/office/drawing/2014/main" id="{614F3AB9-032B-B149-0C80-FF375BAA5032}"/>
              </a:ext>
            </a:extLst>
          </p:cNvPr>
          <p:cNvCxnSpPr/>
          <p:nvPr/>
        </p:nvCxnSpPr>
        <p:spPr>
          <a:xfrm>
            <a:off x="7985163" y="6439401"/>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Düz Ok Bağlayıcısı 24">
            <a:extLst>
              <a:ext uri="{FF2B5EF4-FFF2-40B4-BE49-F238E27FC236}">
                <a16:creationId xmlns:a16="http://schemas.microsoft.com/office/drawing/2014/main" id="{CD9F994A-06A0-3C51-29A7-BEEA68A7086F}"/>
              </a:ext>
            </a:extLst>
          </p:cNvPr>
          <p:cNvCxnSpPr/>
          <p:nvPr/>
        </p:nvCxnSpPr>
        <p:spPr>
          <a:xfrm>
            <a:off x="7962399" y="2906493"/>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Düz Ok Bağlayıcısı 25">
            <a:extLst>
              <a:ext uri="{FF2B5EF4-FFF2-40B4-BE49-F238E27FC236}">
                <a16:creationId xmlns:a16="http://schemas.microsoft.com/office/drawing/2014/main" id="{5EF4E954-6054-C79A-72FA-BAB4932BC3CB}"/>
              </a:ext>
            </a:extLst>
          </p:cNvPr>
          <p:cNvCxnSpPr/>
          <p:nvPr/>
        </p:nvCxnSpPr>
        <p:spPr>
          <a:xfrm>
            <a:off x="7973776" y="3964128"/>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Düz Ok Bağlayıcısı 26">
            <a:extLst>
              <a:ext uri="{FF2B5EF4-FFF2-40B4-BE49-F238E27FC236}">
                <a16:creationId xmlns:a16="http://schemas.microsoft.com/office/drawing/2014/main" id="{AC60C794-5D20-785A-6384-F3B36730EE34}"/>
              </a:ext>
            </a:extLst>
          </p:cNvPr>
          <p:cNvCxnSpPr/>
          <p:nvPr/>
        </p:nvCxnSpPr>
        <p:spPr>
          <a:xfrm>
            <a:off x="7985163" y="4679874"/>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Düz Ok Bağlayıcısı 27">
            <a:extLst>
              <a:ext uri="{FF2B5EF4-FFF2-40B4-BE49-F238E27FC236}">
                <a16:creationId xmlns:a16="http://schemas.microsoft.com/office/drawing/2014/main" id="{1D75927F-FE6E-116A-CC25-71495C0522C4}"/>
              </a:ext>
            </a:extLst>
          </p:cNvPr>
          <p:cNvCxnSpPr/>
          <p:nvPr/>
        </p:nvCxnSpPr>
        <p:spPr>
          <a:xfrm>
            <a:off x="7965615" y="5802092"/>
            <a:ext cx="8654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Yuvarlatılmış Dikdörtgen 36">
            <a:extLst>
              <a:ext uri="{FF2B5EF4-FFF2-40B4-BE49-F238E27FC236}">
                <a16:creationId xmlns:a16="http://schemas.microsoft.com/office/drawing/2014/main" id="{C6918215-BCFF-33A3-4E36-6A7850669A26}"/>
              </a:ext>
            </a:extLst>
          </p:cNvPr>
          <p:cNvSpPr/>
          <p:nvPr/>
        </p:nvSpPr>
        <p:spPr>
          <a:xfrm>
            <a:off x="8883229" y="4312945"/>
            <a:ext cx="3253353" cy="810209"/>
          </a:xfrm>
          <a:prstGeom prst="roundRect">
            <a:avLst/>
          </a:prstGeom>
          <a:solidFill>
            <a:schemeClr val="accent5">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dirty="0">
                <a:solidFill>
                  <a:schemeClr val="tx1"/>
                </a:solidFill>
                <a:latin typeface="Century Gothic" panose="020B0502020202020204" pitchFamily="34" charset="0"/>
              </a:rPr>
              <a:t>Sürekli(+30)</a:t>
            </a:r>
          </a:p>
        </p:txBody>
      </p:sp>
      <p:sp>
        <p:nvSpPr>
          <p:cNvPr id="38" name="Yuvarlatılmış Dikdörtgen 37">
            <a:extLst>
              <a:ext uri="{FF2B5EF4-FFF2-40B4-BE49-F238E27FC236}">
                <a16:creationId xmlns:a16="http://schemas.microsoft.com/office/drawing/2014/main" id="{1924A427-AA53-1C61-B1DD-CB71A0A936B1}"/>
              </a:ext>
            </a:extLst>
          </p:cNvPr>
          <p:cNvSpPr/>
          <p:nvPr/>
        </p:nvSpPr>
        <p:spPr>
          <a:xfrm>
            <a:off x="8871843" y="5241763"/>
            <a:ext cx="3253353" cy="810209"/>
          </a:xfrm>
          <a:prstGeom prst="round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dirty="0">
                <a:latin typeface="Century Gothic" panose="020B0502020202020204" pitchFamily="34" charset="0"/>
              </a:rPr>
              <a:t>Deneme(2-4 ay)</a:t>
            </a:r>
          </a:p>
        </p:txBody>
      </p:sp>
      <p:sp>
        <p:nvSpPr>
          <p:cNvPr id="39" name="Yuvarlatılmış Dikdörtgen 38">
            <a:extLst>
              <a:ext uri="{FF2B5EF4-FFF2-40B4-BE49-F238E27FC236}">
                <a16:creationId xmlns:a16="http://schemas.microsoft.com/office/drawing/2014/main" id="{B0EBFB46-EB5A-00B0-F100-886D611F3BBF}"/>
              </a:ext>
            </a:extLst>
          </p:cNvPr>
          <p:cNvSpPr/>
          <p:nvPr/>
        </p:nvSpPr>
        <p:spPr>
          <a:xfrm>
            <a:off x="8863683" y="6047791"/>
            <a:ext cx="3253353" cy="810209"/>
          </a:xfrm>
          <a:prstGeom prst="round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dirty="0">
                <a:latin typeface="Century Gothic" panose="020B0502020202020204" pitchFamily="34" charset="0"/>
              </a:rPr>
              <a:t>Takım Sözleşmesi</a:t>
            </a:r>
          </a:p>
        </p:txBody>
      </p:sp>
      <p:sp>
        <p:nvSpPr>
          <p:cNvPr id="40" name="Yuvarlatılmış Dikdörtgen 39">
            <a:extLst>
              <a:ext uri="{FF2B5EF4-FFF2-40B4-BE49-F238E27FC236}">
                <a16:creationId xmlns:a16="http://schemas.microsoft.com/office/drawing/2014/main" id="{C2093093-C902-F8B2-5F33-3605B47AD9EC}"/>
              </a:ext>
            </a:extLst>
          </p:cNvPr>
          <p:cNvSpPr/>
          <p:nvPr/>
        </p:nvSpPr>
        <p:spPr>
          <a:xfrm>
            <a:off x="8883229" y="1750264"/>
            <a:ext cx="3253353" cy="81020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tx1"/>
                </a:solidFill>
                <a:latin typeface="Century Gothic" panose="020B0502020202020204" pitchFamily="34" charset="0"/>
              </a:rPr>
              <a:t>Tam Süreli</a:t>
            </a:r>
          </a:p>
        </p:txBody>
      </p:sp>
      <p:sp>
        <p:nvSpPr>
          <p:cNvPr id="41" name="Yuvarlatılmış Dikdörtgen 40">
            <a:extLst>
              <a:ext uri="{FF2B5EF4-FFF2-40B4-BE49-F238E27FC236}">
                <a16:creationId xmlns:a16="http://schemas.microsoft.com/office/drawing/2014/main" id="{825C077B-F5D1-5C7F-ADB8-10D4208EFD7D}"/>
              </a:ext>
            </a:extLst>
          </p:cNvPr>
          <p:cNvSpPr/>
          <p:nvPr/>
        </p:nvSpPr>
        <p:spPr>
          <a:xfrm>
            <a:off x="8883229" y="2559023"/>
            <a:ext cx="3253353" cy="81020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tx1"/>
                </a:solidFill>
                <a:latin typeface="Century Gothic" panose="020B0502020202020204" pitchFamily="34" charset="0"/>
              </a:rPr>
              <a:t>Kısmi </a:t>
            </a:r>
          </a:p>
        </p:txBody>
      </p:sp>
      <p:sp>
        <p:nvSpPr>
          <p:cNvPr id="42" name="Yuvarlatılmış Dikdörtgen 41">
            <a:extLst>
              <a:ext uri="{FF2B5EF4-FFF2-40B4-BE49-F238E27FC236}">
                <a16:creationId xmlns:a16="http://schemas.microsoft.com/office/drawing/2014/main" id="{8616AA0E-2544-7B87-D5F8-37FF71F710DD}"/>
              </a:ext>
            </a:extLst>
          </p:cNvPr>
          <p:cNvSpPr/>
          <p:nvPr/>
        </p:nvSpPr>
        <p:spPr>
          <a:xfrm>
            <a:off x="8871842" y="3521632"/>
            <a:ext cx="3253353" cy="810209"/>
          </a:xfrm>
          <a:prstGeom prst="roundRect">
            <a:avLst/>
          </a:prstGeom>
          <a:solidFill>
            <a:schemeClr val="accent5">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dirty="0">
                <a:solidFill>
                  <a:schemeClr val="tx1"/>
                </a:solidFill>
                <a:latin typeface="Century Gothic" panose="020B0502020202020204" pitchFamily="34" charset="0"/>
              </a:rPr>
              <a:t>Süreksiz</a:t>
            </a:r>
          </a:p>
        </p:txBody>
      </p:sp>
      <p:sp>
        <p:nvSpPr>
          <p:cNvPr id="43" name="Yuvarlatılmış Dikdörtgen 42">
            <a:extLst>
              <a:ext uri="{FF2B5EF4-FFF2-40B4-BE49-F238E27FC236}">
                <a16:creationId xmlns:a16="http://schemas.microsoft.com/office/drawing/2014/main" id="{1709D237-738F-040F-CCEC-9DF46EDE5EDC}"/>
              </a:ext>
            </a:extLst>
          </p:cNvPr>
          <p:cNvSpPr/>
          <p:nvPr/>
        </p:nvSpPr>
        <p:spPr>
          <a:xfrm>
            <a:off x="8871841" y="791490"/>
            <a:ext cx="3253353" cy="810209"/>
          </a:xfrm>
          <a:prstGeom prst="roundRect">
            <a:avLst/>
          </a:prstGeom>
          <a:solidFill>
            <a:schemeClr val="accent5">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dirty="0">
                <a:solidFill>
                  <a:schemeClr val="bg1"/>
                </a:solidFill>
                <a:latin typeface="Century Gothic" panose="020B0502020202020204" pitchFamily="34" charset="0"/>
              </a:rPr>
              <a:t>Belirsiz</a:t>
            </a:r>
          </a:p>
        </p:txBody>
      </p:sp>
      <p:sp>
        <p:nvSpPr>
          <p:cNvPr id="44" name="Yuvarlatılmış Dikdörtgen 43">
            <a:extLst>
              <a:ext uri="{FF2B5EF4-FFF2-40B4-BE49-F238E27FC236}">
                <a16:creationId xmlns:a16="http://schemas.microsoft.com/office/drawing/2014/main" id="{99816694-7C02-2DC4-76E1-D6D21C27E057}"/>
              </a:ext>
            </a:extLst>
          </p:cNvPr>
          <p:cNvSpPr/>
          <p:nvPr/>
        </p:nvSpPr>
        <p:spPr>
          <a:xfrm>
            <a:off x="8859594" y="-853"/>
            <a:ext cx="3253353" cy="810209"/>
          </a:xfrm>
          <a:prstGeom prst="roundRect">
            <a:avLst/>
          </a:prstGeom>
          <a:solidFill>
            <a:schemeClr val="accent5">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dirty="0">
                <a:solidFill>
                  <a:schemeClr val="bg1"/>
                </a:solidFill>
                <a:latin typeface="Century Gothic" panose="020B0502020202020204" pitchFamily="34" charset="0"/>
              </a:rPr>
              <a:t>Belirli</a:t>
            </a:r>
          </a:p>
        </p:txBody>
      </p:sp>
    </p:spTree>
    <p:extLst>
      <p:ext uri="{BB962C8B-B14F-4D97-AF65-F5344CB8AC3E}">
        <p14:creationId xmlns:p14="http://schemas.microsoft.com/office/powerpoint/2010/main" val="1721317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kırpıntı çizim, çizim, Çizgi film içeren bir resim&#10;&#10;Açıklama otomatik olarak oluşturuldu">
            <a:extLst>
              <a:ext uri="{FF2B5EF4-FFF2-40B4-BE49-F238E27FC236}">
                <a16:creationId xmlns:a16="http://schemas.microsoft.com/office/drawing/2014/main" id="{E9E28B38-6F7E-128E-E086-1782B0FE5F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0255" y="1"/>
            <a:ext cx="9033163" cy="6850148"/>
          </a:xfrm>
        </p:spPr>
      </p:pic>
    </p:spTree>
    <p:extLst>
      <p:ext uri="{BB962C8B-B14F-4D97-AF65-F5344CB8AC3E}">
        <p14:creationId xmlns:p14="http://schemas.microsoft.com/office/powerpoint/2010/main" val="2630561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3200" b="1" dirty="0">
                <a:latin typeface="Century Gothic" panose="020B0502020202020204" pitchFamily="34" charset="0"/>
              </a:rPr>
              <a:t>Alt işveren (Taşeron) İşçi Sözleşmesi</a:t>
            </a:r>
          </a:p>
        </p:txBody>
      </p:sp>
      <p:graphicFrame>
        <p:nvGraphicFramePr>
          <p:cNvPr id="4" name="İçerik Yer Tutucusu 3">
            <a:extLst>
              <a:ext uri="{FF2B5EF4-FFF2-40B4-BE49-F238E27FC236}">
                <a16:creationId xmlns:a16="http://schemas.microsoft.com/office/drawing/2014/main" id="{8585C23A-97A5-3ADF-C7BE-42C340F45CDF}"/>
              </a:ext>
            </a:extLst>
          </p:cNvPr>
          <p:cNvGraphicFramePr>
            <a:graphicFrameLocks noGrp="1"/>
          </p:cNvGraphicFramePr>
          <p:nvPr>
            <p:ph idx="1"/>
            <p:extLst>
              <p:ext uri="{D42A27DB-BD31-4B8C-83A1-F6EECF244321}">
                <p14:modId xmlns:p14="http://schemas.microsoft.com/office/powerpoint/2010/main" val="3942044880"/>
              </p:ext>
            </p:extLst>
          </p:nvPr>
        </p:nvGraphicFramePr>
        <p:xfrm>
          <a:off x="114301" y="1052944"/>
          <a:ext cx="11963400" cy="580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9758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FCF93-D68E-78B1-FD76-1780162D1036}"/>
              </a:ext>
            </a:extLst>
          </p:cNvPr>
          <p:cNvSpPr>
            <a:spLocks noGrp="1"/>
          </p:cNvSpPr>
          <p:nvPr>
            <p:ph type="title"/>
          </p:nvPr>
        </p:nvSpPr>
        <p:spPr>
          <a:xfrm>
            <a:off x="745671" y="2422816"/>
            <a:ext cx="10700657" cy="3244147"/>
          </a:xfrm>
        </p:spPr>
        <p:txBody>
          <a:bodyPr>
            <a:noAutofit/>
          </a:bodyPr>
          <a:lstStyle/>
          <a:p>
            <a:pPr algn="ctr">
              <a:lnSpc>
                <a:spcPct val="150000"/>
              </a:lnSpc>
            </a:pPr>
            <a:r>
              <a:rPr lang="tr-TR" sz="6000" dirty="0">
                <a:solidFill>
                  <a:schemeClr val="bg1"/>
                </a:solidFill>
                <a:latin typeface="Century Gothic" panose="020B0502020202020204" pitchFamily="34" charset="0"/>
                <a:ea typeface="+mn-ea"/>
                <a:cs typeface="+mn-cs"/>
              </a:rPr>
              <a:t>İşi Alan İşverenin İşçilerini Sadece İşi Veren İşverenin İşyerinde Çalıştırması </a:t>
            </a:r>
            <a:br>
              <a:rPr lang="tr-TR" sz="6000" dirty="0">
                <a:solidFill>
                  <a:schemeClr val="bg1"/>
                </a:solidFill>
                <a:latin typeface="Century Gothic" panose="020B0502020202020204" pitchFamily="34" charset="0"/>
                <a:ea typeface="+mn-ea"/>
                <a:cs typeface="+mn-cs"/>
              </a:rPr>
            </a:br>
            <a:endParaRPr lang="tr-TR" sz="6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96838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E5FCFC99-1B46-2EC0-2C9F-A8AE22B0ABAC}"/>
              </a:ext>
            </a:extLst>
          </p:cNvPr>
          <p:cNvSpPr/>
          <p:nvPr/>
        </p:nvSpPr>
        <p:spPr>
          <a:xfrm rot="16200000">
            <a:off x="-2458032" y="3002796"/>
            <a:ext cx="6245817" cy="85240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3500" dirty="0">
                <a:latin typeface="Century Gothic" panose="020B0502020202020204" pitchFamily="34" charset="0"/>
              </a:rPr>
              <a:t>İş Sözleşmesinin Sona Ermesi</a:t>
            </a:r>
          </a:p>
        </p:txBody>
      </p:sp>
      <p:cxnSp>
        <p:nvCxnSpPr>
          <p:cNvPr id="8" name="Düz Bağlayıcı 7">
            <a:extLst>
              <a:ext uri="{FF2B5EF4-FFF2-40B4-BE49-F238E27FC236}">
                <a16:creationId xmlns:a16="http://schemas.microsoft.com/office/drawing/2014/main" id="{C2883286-5935-D03E-F4AC-2B694D6B3C32}"/>
              </a:ext>
            </a:extLst>
          </p:cNvPr>
          <p:cNvCxnSpPr>
            <a:cxnSpLocks/>
            <a:stCxn id="6" idx="2"/>
          </p:cNvCxnSpPr>
          <p:nvPr/>
        </p:nvCxnSpPr>
        <p:spPr>
          <a:xfrm>
            <a:off x="1091080" y="3428999"/>
            <a:ext cx="440706" cy="0"/>
          </a:xfrm>
          <a:prstGeom prst="line">
            <a:avLst/>
          </a:prstGeom>
        </p:spPr>
        <p:style>
          <a:lnRef idx="3">
            <a:schemeClr val="dk1"/>
          </a:lnRef>
          <a:fillRef idx="0">
            <a:schemeClr val="dk1"/>
          </a:fillRef>
          <a:effectRef idx="2">
            <a:schemeClr val="dk1"/>
          </a:effectRef>
          <a:fontRef idx="minor">
            <a:schemeClr val="tx1"/>
          </a:fontRef>
        </p:style>
      </p:cxnSp>
      <p:cxnSp>
        <p:nvCxnSpPr>
          <p:cNvPr id="10" name="Düz Bağlayıcı 9">
            <a:extLst>
              <a:ext uri="{FF2B5EF4-FFF2-40B4-BE49-F238E27FC236}">
                <a16:creationId xmlns:a16="http://schemas.microsoft.com/office/drawing/2014/main" id="{582C4EAC-D9EB-52C9-65CE-5001C3F0099A}"/>
              </a:ext>
            </a:extLst>
          </p:cNvPr>
          <p:cNvCxnSpPr/>
          <p:nvPr/>
        </p:nvCxnSpPr>
        <p:spPr>
          <a:xfrm flipV="1">
            <a:off x="1531786" y="1353416"/>
            <a:ext cx="0" cy="2070462"/>
          </a:xfrm>
          <a:prstGeom prst="line">
            <a:avLst/>
          </a:prstGeom>
        </p:spPr>
        <p:style>
          <a:lnRef idx="3">
            <a:schemeClr val="dk1"/>
          </a:lnRef>
          <a:fillRef idx="0">
            <a:schemeClr val="dk1"/>
          </a:fillRef>
          <a:effectRef idx="2">
            <a:schemeClr val="dk1"/>
          </a:effectRef>
          <a:fontRef idx="minor">
            <a:schemeClr val="tx1"/>
          </a:fontRef>
        </p:style>
      </p:cxnSp>
      <p:cxnSp>
        <p:nvCxnSpPr>
          <p:cNvPr id="11" name="Düz Bağlayıcı 10">
            <a:extLst>
              <a:ext uri="{FF2B5EF4-FFF2-40B4-BE49-F238E27FC236}">
                <a16:creationId xmlns:a16="http://schemas.microsoft.com/office/drawing/2014/main" id="{886C21D2-FCF1-2DE4-7A6D-FE5F437B695C}"/>
              </a:ext>
            </a:extLst>
          </p:cNvPr>
          <p:cNvCxnSpPr/>
          <p:nvPr/>
        </p:nvCxnSpPr>
        <p:spPr>
          <a:xfrm flipV="1">
            <a:off x="1531786" y="3428999"/>
            <a:ext cx="0" cy="2070462"/>
          </a:xfrm>
          <a:prstGeom prst="line">
            <a:avLst/>
          </a:prstGeom>
        </p:spPr>
        <p:style>
          <a:lnRef idx="3">
            <a:schemeClr val="dk1"/>
          </a:lnRef>
          <a:fillRef idx="0">
            <a:schemeClr val="dk1"/>
          </a:fillRef>
          <a:effectRef idx="2">
            <a:schemeClr val="dk1"/>
          </a:effectRef>
          <a:fontRef idx="minor">
            <a:schemeClr val="tx1"/>
          </a:fontRef>
        </p:style>
      </p:cxnSp>
      <p:cxnSp>
        <p:nvCxnSpPr>
          <p:cNvPr id="13" name="Düz Bağlayıcı 12">
            <a:extLst>
              <a:ext uri="{FF2B5EF4-FFF2-40B4-BE49-F238E27FC236}">
                <a16:creationId xmlns:a16="http://schemas.microsoft.com/office/drawing/2014/main" id="{63901AFF-20A6-B24C-EDFE-E434C37EE996}"/>
              </a:ext>
            </a:extLst>
          </p:cNvPr>
          <p:cNvCxnSpPr/>
          <p:nvPr/>
        </p:nvCxnSpPr>
        <p:spPr>
          <a:xfrm>
            <a:off x="1531786" y="1353416"/>
            <a:ext cx="579120" cy="0"/>
          </a:xfrm>
          <a:prstGeom prst="line">
            <a:avLst/>
          </a:prstGeom>
        </p:spPr>
        <p:style>
          <a:lnRef idx="3">
            <a:schemeClr val="dk1"/>
          </a:lnRef>
          <a:fillRef idx="0">
            <a:schemeClr val="dk1"/>
          </a:fillRef>
          <a:effectRef idx="2">
            <a:schemeClr val="dk1"/>
          </a:effectRef>
          <a:fontRef idx="minor">
            <a:schemeClr val="tx1"/>
          </a:fontRef>
        </p:style>
      </p:cxnSp>
      <p:cxnSp>
        <p:nvCxnSpPr>
          <p:cNvPr id="14" name="Düz Bağlayıcı 13">
            <a:extLst>
              <a:ext uri="{FF2B5EF4-FFF2-40B4-BE49-F238E27FC236}">
                <a16:creationId xmlns:a16="http://schemas.microsoft.com/office/drawing/2014/main" id="{30EA4883-43A8-30C8-843A-98C85BC575D3}"/>
              </a:ext>
            </a:extLst>
          </p:cNvPr>
          <p:cNvCxnSpPr/>
          <p:nvPr/>
        </p:nvCxnSpPr>
        <p:spPr>
          <a:xfrm>
            <a:off x="1531786" y="5499461"/>
            <a:ext cx="579120" cy="0"/>
          </a:xfrm>
          <a:prstGeom prst="line">
            <a:avLst/>
          </a:prstGeom>
        </p:spPr>
        <p:style>
          <a:lnRef idx="3">
            <a:schemeClr val="dk1"/>
          </a:lnRef>
          <a:fillRef idx="0">
            <a:schemeClr val="dk1"/>
          </a:fillRef>
          <a:effectRef idx="2">
            <a:schemeClr val="dk1"/>
          </a:effectRef>
          <a:fontRef idx="minor">
            <a:schemeClr val="tx1"/>
          </a:fontRef>
        </p:style>
      </p:cxnSp>
      <p:sp>
        <p:nvSpPr>
          <p:cNvPr id="15" name="Dikdörtgen 14">
            <a:extLst>
              <a:ext uri="{FF2B5EF4-FFF2-40B4-BE49-F238E27FC236}">
                <a16:creationId xmlns:a16="http://schemas.microsoft.com/office/drawing/2014/main" id="{0E7427C3-49C4-25DE-E418-D5452B5A863B}"/>
              </a:ext>
            </a:extLst>
          </p:cNvPr>
          <p:cNvSpPr/>
          <p:nvPr/>
        </p:nvSpPr>
        <p:spPr>
          <a:xfrm>
            <a:off x="2116183" y="914400"/>
            <a:ext cx="1749498" cy="914400"/>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600" dirty="0">
                <a:solidFill>
                  <a:schemeClr val="bg1"/>
                </a:solidFill>
                <a:latin typeface="Century Gothic" panose="020B0502020202020204" pitchFamily="34" charset="0"/>
              </a:rPr>
              <a:t>Fesih Dışı Sebepler</a:t>
            </a:r>
          </a:p>
        </p:txBody>
      </p:sp>
      <p:sp>
        <p:nvSpPr>
          <p:cNvPr id="16" name="Dikdörtgen 15">
            <a:extLst>
              <a:ext uri="{FF2B5EF4-FFF2-40B4-BE49-F238E27FC236}">
                <a16:creationId xmlns:a16="http://schemas.microsoft.com/office/drawing/2014/main" id="{A569B0AB-D848-3F43-1474-BB8CC0E3E344}"/>
              </a:ext>
            </a:extLst>
          </p:cNvPr>
          <p:cNvSpPr/>
          <p:nvPr/>
        </p:nvSpPr>
        <p:spPr>
          <a:xfrm>
            <a:off x="2116183" y="5042261"/>
            <a:ext cx="1749498"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600" dirty="0">
                <a:solidFill>
                  <a:schemeClr val="bg1"/>
                </a:solidFill>
                <a:latin typeface="Century Gothic" panose="020B0502020202020204" pitchFamily="34" charset="0"/>
              </a:rPr>
              <a:t>Fesih</a:t>
            </a:r>
          </a:p>
        </p:txBody>
      </p:sp>
      <p:cxnSp>
        <p:nvCxnSpPr>
          <p:cNvPr id="18" name="Düz Bağlayıcı 17">
            <a:extLst>
              <a:ext uri="{FF2B5EF4-FFF2-40B4-BE49-F238E27FC236}">
                <a16:creationId xmlns:a16="http://schemas.microsoft.com/office/drawing/2014/main" id="{296CCAF1-E3BF-D27B-AE23-8F08F7F4F80C}"/>
              </a:ext>
            </a:extLst>
          </p:cNvPr>
          <p:cNvCxnSpPr>
            <a:cxnSpLocks/>
            <a:stCxn id="15" idx="3"/>
          </p:cNvCxnSpPr>
          <p:nvPr/>
        </p:nvCxnSpPr>
        <p:spPr>
          <a:xfrm>
            <a:off x="3865681" y="1371600"/>
            <a:ext cx="418936" cy="0"/>
          </a:xfrm>
          <a:prstGeom prst="line">
            <a:avLst/>
          </a:prstGeom>
        </p:spPr>
        <p:style>
          <a:lnRef idx="3">
            <a:schemeClr val="dk1"/>
          </a:lnRef>
          <a:fillRef idx="0">
            <a:schemeClr val="dk1"/>
          </a:fillRef>
          <a:effectRef idx="2">
            <a:schemeClr val="dk1"/>
          </a:effectRef>
          <a:fontRef idx="minor">
            <a:schemeClr val="tx1"/>
          </a:fontRef>
        </p:style>
      </p:cxnSp>
      <p:cxnSp>
        <p:nvCxnSpPr>
          <p:cNvPr id="20" name="Düz Bağlayıcı 19">
            <a:extLst>
              <a:ext uri="{FF2B5EF4-FFF2-40B4-BE49-F238E27FC236}">
                <a16:creationId xmlns:a16="http://schemas.microsoft.com/office/drawing/2014/main" id="{55FD8934-2640-130D-A33B-2598F0706A0A}"/>
              </a:ext>
            </a:extLst>
          </p:cNvPr>
          <p:cNvCxnSpPr/>
          <p:nvPr/>
        </p:nvCxnSpPr>
        <p:spPr>
          <a:xfrm flipV="1">
            <a:off x="4284617" y="548640"/>
            <a:ext cx="0" cy="836023"/>
          </a:xfrm>
          <a:prstGeom prst="line">
            <a:avLst/>
          </a:prstGeom>
        </p:spPr>
        <p:style>
          <a:lnRef idx="3">
            <a:schemeClr val="dk1"/>
          </a:lnRef>
          <a:fillRef idx="0">
            <a:schemeClr val="dk1"/>
          </a:fillRef>
          <a:effectRef idx="2">
            <a:schemeClr val="dk1"/>
          </a:effectRef>
          <a:fontRef idx="minor">
            <a:schemeClr val="tx1"/>
          </a:fontRef>
        </p:style>
      </p:cxnSp>
      <p:cxnSp>
        <p:nvCxnSpPr>
          <p:cNvPr id="21" name="Düz Bağlayıcı 20">
            <a:extLst>
              <a:ext uri="{FF2B5EF4-FFF2-40B4-BE49-F238E27FC236}">
                <a16:creationId xmlns:a16="http://schemas.microsoft.com/office/drawing/2014/main" id="{6C97295E-97CB-75AB-D3AF-4986C635BDBC}"/>
              </a:ext>
            </a:extLst>
          </p:cNvPr>
          <p:cNvCxnSpPr/>
          <p:nvPr/>
        </p:nvCxnSpPr>
        <p:spPr>
          <a:xfrm flipV="1">
            <a:off x="4284617" y="1384662"/>
            <a:ext cx="0" cy="836023"/>
          </a:xfrm>
          <a:prstGeom prst="line">
            <a:avLst/>
          </a:prstGeom>
        </p:spPr>
        <p:style>
          <a:lnRef idx="3">
            <a:schemeClr val="dk1"/>
          </a:lnRef>
          <a:fillRef idx="0">
            <a:schemeClr val="dk1"/>
          </a:fillRef>
          <a:effectRef idx="2">
            <a:schemeClr val="dk1"/>
          </a:effectRef>
          <a:fontRef idx="minor">
            <a:schemeClr val="tx1"/>
          </a:fontRef>
        </p:style>
      </p:cxnSp>
      <p:cxnSp>
        <p:nvCxnSpPr>
          <p:cNvPr id="23" name="Düz Bağlayıcı 22">
            <a:extLst>
              <a:ext uri="{FF2B5EF4-FFF2-40B4-BE49-F238E27FC236}">
                <a16:creationId xmlns:a16="http://schemas.microsoft.com/office/drawing/2014/main" id="{44A9E3DE-7ADC-A8E8-C164-CB6E6A048766}"/>
              </a:ext>
            </a:extLst>
          </p:cNvPr>
          <p:cNvCxnSpPr/>
          <p:nvPr/>
        </p:nvCxnSpPr>
        <p:spPr>
          <a:xfrm>
            <a:off x="4271552" y="548639"/>
            <a:ext cx="444137" cy="0"/>
          </a:xfrm>
          <a:prstGeom prst="line">
            <a:avLst/>
          </a:prstGeom>
        </p:spPr>
        <p:style>
          <a:lnRef idx="3">
            <a:schemeClr val="dk1"/>
          </a:lnRef>
          <a:fillRef idx="0">
            <a:schemeClr val="dk1"/>
          </a:fillRef>
          <a:effectRef idx="2">
            <a:schemeClr val="dk1"/>
          </a:effectRef>
          <a:fontRef idx="minor">
            <a:schemeClr val="tx1"/>
          </a:fontRef>
        </p:style>
      </p:cxnSp>
      <p:cxnSp>
        <p:nvCxnSpPr>
          <p:cNvPr id="28" name="Düz Bağlayıcı 27">
            <a:extLst>
              <a:ext uri="{FF2B5EF4-FFF2-40B4-BE49-F238E27FC236}">
                <a16:creationId xmlns:a16="http://schemas.microsoft.com/office/drawing/2014/main" id="{759F59BB-446A-8647-6288-43162593DA19}"/>
              </a:ext>
            </a:extLst>
          </p:cNvPr>
          <p:cNvCxnSpPr>
            <a:cxnSpLocks/>
          </p:cNvCxnSpPr>
          <p:nvPr/>
        </p:nvCxnSpPr>
        <p:spPr>
          <a:xfrm>
            <a:off x="4271553" y="2233748"/>
            <a:ext cx="444137" cy="0"/>
          </a:xfrm>
          <a:prstGeom prst="line">
            <a:avLst/>
          </a:prstGeom>
        </p:spPr>
        <p:style>
          <a:lnRef idx="3">
            <a:schemeClr val="dk1"/>
          </a:lnRef>
          <a:fillRef idx="0">
            <a:schemeClr val="dk1"/>
          </a:fillRef>
          <a:effectRef idx="2">
            <a:schemeClr val="dk1"/>
          </a:effectRef>
          <a:fontRef idx="minor">
            <a:schemeClr val="tx1"/>
          </a:fontRef>
        </p:style>
      </p:cxnSp>
      <p:sp>
        <p:nvSpPr>
          <p:cNvPr id="30" name="Dikdörtgen 29">
            <a:extLst>
              <a:ext uri="{FF2B5EF4-FFF2-40B4-BE49-F238E27FC236}">
                <a16:creationId xmlns:a16="http://schemas.microsoft.com/office/drawing/2014/main" id="{9C5627BC-B0E6-E659-B624-7C6022EABF95}"/>
              </a:ext>
            </a:extLst>
          </p:cNvPr>
          <p:cNvSpPr/>
          <p:nvPr/>
        </p:nvSpPr>
        <p:spPr>
          <a:xfrm>
            <a:off x="4728754" y="237067"/>
            <a:ext cx="2377440" cy="608310"/>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600" dirty="0">
                <a:solidFill>
                  <a:schemeClr val="bg1"/>
                </a:solidFill>
                <a:latin typeface="Century Gothic" panose="020B0502020202020204" pitchFamily="34" charset="0"/>
              </a:rPr>
              <a:t>Ölüm</a:t>
            </a:r>
          </a:p>
        </p:txBody>
      </p:sp>
      <p:sp>
        <p:nvSpPr>
          <p:cNvPr id="31" name="Dikdörtgen 30">
            <a:extLst>
              <a:ext uri="{FF2B5EF4-FFF2-40B4-BE49-F238E27FC236}">
                <a16:creationId xmlns:a16="http://schemas.microsoft.com/office/drawing/2014/main" id="{CC9EC217-E999-7F1C-86A7-0F0C3E8F3635}"/>
              </a:ext>
            </a:extLst>
          </p:cNvPr>
          <p:cNvSpPr/>
          <p:nvPr/>
        </p:nvSpPr>
        <p:spPr>
          <a:xfrm>
            <a:off x="4728754" y="1112278"/>
            <a:ext cx="2377440" cy="608310"/>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600" dirty="0">
                <a:solidFill>
                  <a:schemeClr val="bg1"/>
                </a:solidFill>
                <a:latin typeface="Century Gothic" panose="020B0502020202020204" pitchFamily="34" charset="0"/>
              </a:rPr>
              <a:t>S. Bitimi</a:t>
            </a:r>
          </a:p>
        </p:txBody>
      </p:sp>
      <p:sp>
        <p:nvSpPr>
          <p:cNvPr id="33" name="Dikdörtgen 32">
            <a:extLst>
              <a:ext uri="{FF2B5EF4-FFF2-40B4-BE49-F238E27FC236}">
                <a16:creationId xmlns:a16="http://schemas.microsoft.com/office/drawing/2014/main" id="{85E8BB39-9358-A7FE-63C9-E06F75BE36D4}"/>
              </a:ext>
            </a:extLst>
          </p:cNvPr>
          <p:cNvSpPr/>
          <p:nvPr/>
        </p:nvSpPr>
        <p:spPr>
          <a:xfrm>
            <a:off x="4728754" y="1929593"/>
            <a:ext cx="2377440" cy="608310"/>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600" dirty="0" err="1">
                <a:solidFill>
                  <a:schemeClr val="bg1"/>
                </a:solidFill>
                <a:latin typeface="Century Gothic" panose="020B0502020202020204" pitchFamily="34" charset="0"/>
              </a:rPr>
              <a:t>İkale</a:t>
            </a:r>
            <a:endParaRPr lang="tr-TR" sz="2600" dirty="0">
              <a:solidFill>
                <a:schemeClr val="bg1"/>
              </a:solidFill>
              <a:latin typeface="Century Gothic" panose="020B0502020202020204" pitchFamily="34" charset="0"/>
            </a:endParaRPr>
          </a:p>
        </p:txBody>
      </p:sp>
      <p:cxnSp>
        <p:nvCxnSpPr>
          <p:cNvPr id="35" name="Düz Bağlayıcı 34">
            <a:extLst>
              <a:ext uri="{FF2B5EF4-FFF2-40B4-BE49-F238E27FC236}">
                <a16:creationId xmlns:a16="http://schemas.microsoft.com/office/drawing/2014/main" id="{6C8CC32E-6DE1-1E09-F7A4-79FC936AB40B}"/>
              </a:ext>
            </a:extLst>
          </p:cNvPr>
          <p:cNvCxnSpPr>
            <a:cxnSpLocks/>
          </p:cNvCxnSpPr>
          <p:nvPr/>
        </p:nvCxnSpPr>
        <p:spPr>
          <a:xfrm>
            <a:off x="3865681" y="5499461"/>
            <a:ext cx="427638" cy="0"/>
          </a:xfrm>
          <a:prstGeom prst="line">
            <a:avLst/>
          </a:prstGeom>
        </p:spPr>
        <p:style>
          <a:lnRef idx="3">
            <a:schemeClr val="dk1"/>
          </a:lnRef>
          <a:fillRef idx="0">
            <a:schemeClr val="dk1"/>
          </a:fillRef>
          <a:effectRef idx="2">
            <a:schemeClr val="dk1"/>
          </a:effectRef>
          <a:fontRef idx="minor">
            <a:schemeClr val="tx1"/>
          </a:fontRef>
        </p:style>
      </p:cxnSp>
      <p:cxnSp>
        <p:nvCxnSpPr>
          <p:cNvPr id="37" name="Düz Bağlayıcı 36">
            <a:extLst>
              <a:ext uri="{FF2B5EF4-FFF2-40B4-BE49-F238E27FC236}">
                <a16:creationId xmlns:a16="http://schemas.microsoft.com/office/drawing/2014/main" id="{68402700-BD85-CD60-BEC6-D629A8A10DC3}"/>
              </a:ext>
            </a:extLst>
          </p:cNvPr>
          <p:cNvCxnSpPr>
            <a:cxnSpLocks/>
          </p:cNvCxnSpPr>
          <p:nvPr/>
        </p:nvCxnSpPr>
        <p:spPr>
          <a:xfrm flipV="1">
            <a:off x="4284617" y="3108960"/>
            <a:ext cx="0" cy="2390501"/>
          </a:xfrm>
          <a:prstGeom prst="line">
            <a:avLst/>
          </a:prstGeom>
        </p:spPr>
        <p:style>
          <a:lnRef idx="3">
            <a:schemeClr val="dk1"/>
          </a:lnRef>
          <a:fillRef idx="0">
            <a:schemeClr val="dk1"/>
          </a:fillRef>
          <a:effectRef idx="2">
            <a:schemeClr val="dk1"/>
          </a:effectRef>
          <a:fontRef idx="minor">
            <a:schemeClr val="tx1"/>
          </a:fontRef>
        </p:style>
      </p:cxnSp>
      <p:cxnSp>
        <p:nvCxnSpPr>
          <p:cNvPr id="49" name="Düz Bağlayıcı 48">
            <a:extLst>
              <a:ext uri="{FF2B5EF4-FFF2-40B4-BE49-F238E27FC236}">
                <a16:creationId xmlns:a16="http://schemas.microsoft.com/office/drawing/2014/main" id="{33F5D36B-4ED1-EB3F-420F-90C0072054B7}"/>
              </a:ext>
            </a:extLst>
          </p:cNvPr>
          <p:cNvCxnSpPr/>
          <p:nvPr/>
        </p:nvCxnSpPr>
        <p:spPr>
          <a:xfrm>
            <a:off x="4267193" y="1369825"/>
            <a:ext cx="444137" cy="0"/>
          </a:xfrm>
          <a:prstGeom prst="line">
            <a:avLst/>
          </a:prstGeom>
        </p:spPr>
        <p:style>
          <a:lnRef idx="3">
            <a:schemeClr val="dk1"/>
          </a:lnRef>
          <a:fillRef idx="0">
            <a:schemeClr val="dk1"/>
          </a:fillRef>
          <a:effectRef idx="2">
            <a:schemeClr val="dk1"/>
          </a:effectRef>
          <a:fontRef idx="minor">
            <a:schemeClr val="tx1"/>
          </a:fontRef>
        </p:style>
      </p:cxnSp>
      <p:sp>
        <p:nvSpPr>
          <p:cNvPr id="53" name="Dikdörtgen 52">
            <a:extLst>
              <a:ext uri="{FF2B5EF4-FFF2-40B4-BE49-F238E27FC236}">
                <a16:creationId xmlns:a16="http://schemas.microsoft.com/office/drawing/2014/main" id="{DBE35086-666F-EC55-6C4C-7F634F12BED4}"/>
              </a:ext>
            </a:extLst>
          </p:cNvPr>
          <p:cNvSpPr/>
          <p:nvPr/>
        </p:nvSpPr>
        <p:spPr>
          <a:xfrm>
            <a:off x="4699196" y="2825285"/>
            <a:ext cx="2377440" cy="6083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600" dirty="0">
                <a:solidFill>
                  <a:schemeClr val="bg1"/>
                </a:solidFill>
                <a:latin typeface="Century Gothic" panose="020B0502020202020204" pitchFamily="34" charset="0"/>
              </a:rPr>
              <a:t>Süreli Fesih</a:t>
            </a:r>
          </a:p>
        </p:txBody>
      </p:sp>
      <p:cxnSp>
        <p:nvCxnSpPr>
          <p:cNvPr id="57" name="Düz Bağlayıcı 56">
            <a:extLst>
              <a:ext uri="{FF2B5EF4-FFF2-40B4-BE49-F238E27FC236}">
                <a16:creationId xmlns:a16="http://schemas.microsoft.com/office/drawing/2014/main" id="{3C9A2F3C-9640-5D31-0C4E-4C7D869C6276}"/>
              </a:ext>
            </a:extLst>
          </p:cNvPr>
          <p:cNvCxnSpPr>
            <a:cxnSpLocks/>
          </p:cNvCxnSpPr>
          <p:nvPr/>
        </p:nvCxnSpPr>
        <p:spPr>
          <a:xfrm>
            <a:off x="4267193" y="3108960"/>
            <a:ext cx="444137" cy="0"/>
          </a:xfrm>
          <a:prstGeom prst="line">
            <a:avLst/>
          </a:prstGeom>
        </p:spPr>
        <p:style>
          <a:lnRef idx="3">
            <a:schemeClr val="dk1"/>
          </a:lnRef>
          <a:fillRef idx="0">
            <a:schemeClr val="dk1"/>
          </a:fillRef>
          <a:effectRef idx="2">
            <a:schemeClr val="dk1"/>
          </a:effectRef>
          <a:fontRef idx="minor">
            <a:schemeClr val="tx1"/>
          </a:fontRef>
        </p:style>
      </p:cxnSp>
      <p:cxnSp>
        <p:nvCxnSpPr>
          <p:cNvPr id="59" name="Düz Bağlayıcı 58">
            <a:extLst>
              <a:ext uri="{FF2B5EF4-FFF2-40B4-BE49-F238E27FC236}">
                <a16:creationId xmlns:a16="http://schemas.microsoft.com/office/drawing/2014/main" id="{7DDBF3B6-D3C2-40D0-D7A1-E9D12E59FE5A}"/>
              </a:ext>
            </a:extLst>
          </p:cNvPr>
          <p:cNvCxnSpPr>
            <a:cxnSpLocks/>
          </p:cNvCxnSpPr>
          <p:nvPr/>
        </p:nvCxnSpPr>
        <p:spPr>
          <a:xfrm>
            <a:off x="4267192" y="5499461"/>
            <a:ext cx="444137" cy="0"/>
          </a:xfrm>
          <a:prstGeom prst="line">
            <a:avLst/>
          </a:prstGeom>
        </p:spPr>
        <p:style>
          <a:lnRef idx="3">
            <a:schemeClr val="dk1"/>
          </a:lnRef>
          <a:fillRef idx="0">
            <a:schemeClr val="dk1"/>
          </a:fillRef>
          <a:effectRef idx="2">
            <a:schemeClr val="dk1"/>
          </a:effectRef>
          <a:fontRef idx="minor">
            <a:schemeClr val="tx1"/>
          </a:fontRef>
        </p:style>
      </p:cxnSp>
      <p:sp>
        <p:nvSpPr>
          <p:cNvPr id="60" name="Dikdörtgen 59">
            <a:extLst>
              <a:ext uri="{FF2B5EF4-FFF2-40B4-BE49-F238E27FC236}">
                <a16:creationId xmlns:a16="http://schemas.microsoft.com/office/drawing/2014/main" id="{E66A6EF3-983E-0E01-1285-B03E8E6E4191}"/>
              </a:ext>
            </a:extLst>
          </p:cNvPr>
          <p:cNvSpPr/>
          <p:nvPr/>
        </p:nvSpPr>
        <p:spPr>
          <a:xfrm>
            <a:off x="4711329" y="5214900"/>
            <a:ext cx="2377440" cy="6083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600" dirty="0">
                <a:solidFill>
                  <a:schemeClr val="bg1"/>
                </a:solidFill>
                <a:latin typeface="Century Gothic" panose="020B0502020202020204" pitchFamily="34" charset="0"/>
              </a:rPr>
              <a:t>Derhal Fesih</a:t>
            </a:r>
          </a:p>
        </p:txBody>
      </p:sp>
      <p:cxnSp>
        <p:nvCxnSpPr>
          <p:cNvPr id="61" name="Düz Bağlayıcı 60">
            <a:extLst>
              <a:ext uri="{FF2B5EF4-FFF2-40B4-BE49-F238E27FC236}">
                <a16:creationId xmlns:a16="http://schemas.microsoft.com/office/drawing/2014/main" id="{30FA0FEF-4B9F-348E-3D33-2206A3AF63D3}"/>
              </a:ext>
            </a:extLst>
          </p:cNvPr>
          <p:cNvCxnSpPr>
            <a:cxnSpLocks/>
          </p:cNvCxnSpPr>
          <p:nvPr/>
        </p:nvCxnSpPr>
        <p:spPr>
          <a:xfrm>
            <a:off x="7024384" y="3108960"/>
            <a:ext cx="384097" cy="0"/>
          </a:xfrm>
          <a:prstGeom prst="line">
            <a:avLst/>
          </a:prstGeom>
        </p:spPr>
        <p:style>
          <a:lnRef idx="3">
            <a:schemeClr val="dk1"/>
          </a:lnRef>
          <a:fillRef idx="0">
            <a:schemeClr val="dk1"/>
          </a:fillRef>
          <a:effectRef idx="2">
            <a:schemeClr val="dk1"/>
          </a:effectRef>
          <a:fontRef idx="minor">
            <a:schemeClr val="tx1"/>
          </a:fontRef>
        </p:style>
      </p:cxnSp>
      <p:cxnSp>
        <p:nvCxnSpPr>
          <p:cNvPr id="62" name="Düz Bağlayıcı 61">
            <a:extLst>
              <a:ext uri="{FF2B5EF4-FFF2-40B4-BE49-F238E27FC236}">
                <a16:creationId xmlns:a16="http://schemas.microsoft.com/office/drawing/2014/main" id="{DBB034D8-67D0-7A3F-D9D3-3F1A8BACFFEF}"/>
              </a:ext>
            </a:extLst>
          </p:cNvPr>
          <p:cNvCxnSpPr/>
          <p:nvPr/>
        </p:nvCxnSpPr>
        <p:spPr>
          <a:xfrm>
            <a:off x="6998258" y="5519055"/>
            <a:ext cx="444137" cy="0"/>
          </a:xfrm>
          <a:prstGeom prst="line">
            <a:avLst/>
          </a:prstGeom>
        </p:spPr>
        <p:style>
          <a:lnRef idx="3">
            <a:schemeClr val="dk1"/>
          </a:lnRef>
          <a:fillRef idx="0">
            <a:schemeClr val="dk1"/>
          </a:fillRef>
          <a:effectRef idx="2">
            <a:schemeClr val="dk1"/>
          </a:effectRef>
          <a:fontRef idx="minor">
            <a:schemeClr val="tx1"/>
          </a:fontRef>
        </p:style>
      </p:cxnSp>
      <p:sp>
        <p:nvSpPr>
          <p:cNvPr id="63" name="Dikdörtgen 62">
            <a:extLst>
              <a:ext uri="{FF2B5EF4-FFF2-40B4-BE49-F238E27FC236}">
                <a16:creationId xmlns:a16="http://schemas.microsoft.com/office/drawing/2014/main" id="{34EF42CF-DC2C-B0D1-80C9-DA8C47CA45F2}"/>
              </a:ext>
            </a:extLst>
          </p:cNvPr>
          <p:cNvSpPr/>
          <p:nvPr/>
        </p:nvSpPr>
        <p:spPr>
          <a:xfrm>
            <a:off x="7471952" y="2284144"/>
            <a:ext cx="2179647" cy="6083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000" dirty="0">
                <a:solidFill>
                  <a:schemeClr val="bg1"/>
                </a:solidFill>
                <a:latin typeface="Century Gothic" panose="020B0502020202020204" pitchFamily="34" charset="0"/>
              </a:rPr>
              <a:t>İ.G.K Olmayan</a:t>
            </a:r>
          </a:p>
        </p:txBody>
      </p:sp>
      <p:sp>
        <p:nvSpPr>
          <p:cNvPr id="64" name="Dikdörtgen 63">
            <a:extLst>
              <a:ext uri="{FF2B5EF4-FFF2-40B4-BE49-F238E27FC236}">
                <a16:creationId xmlns:a16="http://schemas.microsoft.com/office/drawing/2014/main" id="{17626B2E-4B22-C7B9-86BD-15A6CBB0B919}"/>
              </a:ext>
            </a:extLst>
          </p:cNvPr>
          <p:cNvSpPr/>
          <p:nvPr/>
        </p:nvSpPr>
        <p:spPr>
          <a:xfrm>
            <a:off x="7471952" y="3463511"/>
            <a:ext cx="2179647" cy="6083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000" dirty="0">
                <a:solidFill>
                  <a:schemeClr val="bg1"/>
                </a:solidFill>
                <a:latin typeface="Century Gothic" panose="020B0502020202020204" pitchFamily="34" charset="0"/>
              </a:rPr>
              <a:t>İş Güvencesi Kapsamında</a:t>
            </a:r>
          </a:p>
        </p:txBody>
      </p:sp>
      <p:cxnSp>
        <p:nvCxnSpPr>
          <p:cNvPr id="67" name="Düz Bağlayıcı 66">
            <a:extLst>
              <a:ext uri="{FF2B5EF4-FFF2-40B4-BE49-F238E27FC236}">
                <a16:creationId xmlns:a16="http://schemas.microsoft.com/office/drawing/2014/main" id="{78767621-8BBB-4462-24AA-278AF26DDC85}"/>
              </a:ext>
            </a:extLst>
          </p:cNvPr>
          <p:cNvCxnSpPr/>
          <p:nvPr/>
        </p:nvCxnSpPr>
        <p:spPr>
          <a:xfrm>
            <a:off x="7408481" y="2353165"/>
            <a:ext cx="0" cy="1483522"/>
          </a:xfrm>
          <a:prstGeom prst="line">
            <a:avLst/>
          </a:prstGeom>
        </p:spPr>
        <p:style>
          <a:lnRef idx="3">
            <a:schemeClr val="dk1"/>
          </a:lnRef>
          <a:fillRef idx="0">
            <a:schemeClr val="dk1"/>
          </a:fillRef>
          <a:effectRef idx="2">
            <a:schemeClr val="dk1"/>
          </a:effectRef>
          <a:fontRef idx="minor">
            <a:schemeClr val="tx1"/>
          </a:fontRef>
        </p:style>
      </p:cxnSp>
      <p:cxnSp>
        <p:nvCxnSpPr>
          <p:cNvPr id="69" name="Düz Bağlayıcı 68">
            <a:extLst>
              <a:ext uri="{FF2B5EF4-FFF2-40B4-BE49-F238E27FC236}">
                <a16:creationId xmlns:a16="http://schemas.microsoft.com/office/drawing/2014/main" id="{3931A194-AAB4-BDB0-EBCE-92680360D055}"/>
              </a:ext>
            </a:extLst>
          </p:cNvPr>
          <p:cNvCxnSpPr>
            <a:stCxn id="63" idx="3"/>
          </p:cNvCxnSpPr>
          <p:nvPr/>
        </p:nvCxnSpPr>
        <p:spPr>
          <a:xfrm>
            <a:off x="9651599" y="2588299"/>
            <a:ext cx="537429" cy="0"/>
          </a:xfrm>
          <a:prstGeom prst="line">
            <a:avLst/>
          </a:prstGeom>
        </p:spPr>
        <p:style>
          <a:lnRef idx="3">
            <a:schemeClr val="dk1"/>
          </a:lnRef>
          <a:fillRef idx="0">
            <a:schemeClr val="dk1"/>
          </a:fillRef>
          <a:effectRef idx="2">
            <a:schemeClr val="dk1"/>
          </a:effectRef>
          <a:fontRef idx="minor">
            <a:schemeClr val="tx1"/>
          </a:fontRef>
        </p:style>
      </p:cxnSp>
      <p:cxnSp>
        <p:nvCxnSpPr>
          <p:cNvPr id="70" name="Düz Bağlayıcı 69">
            <a:extLst>
              <a:ext uri="{FF2B5EF4-FFF2-40B4-BE49-F238E27FC236}">
                <a16:creationId xmlns:a16="http://schemas.microsoft.com/office/drawing/2014/main" id="{6624A19D-DCB6-D32B-2C69-B3E76EDA7C5F}"/>
              </a:ext>
            </a:extLst>
          </p:cNvPr>
          <p:cNvCxnSpPr/>
          <p:nvPr/>
        </p:nvCxnSpPr>
        <p:spPr>
          <a:xfrm>
            <a:off x="9625472" y="3767666"/>
            <a:ext cx="537429" cy="0"/>
          </a:xfrm>
          <a:prstGeom prst="line">
            <a:avLst/>
          </a:prstGeom>
        </p:spPr>
        <p:style>
          <a:lnRef idx="3">
            <a:schemeClr val="dk1"/>
          </a:lnRef>
          <a:fillRef idx="0">
            <a:schemeClr val="dk1"/>
          </a:fillRef>
          <a:effectRef idx="2">
            <a:schemeClr val="dk1"/>
          </a:effectRef>
          <a:fontRef idx="minor">
            <a:schemeClr val="tx1"/>
          </a:fontRef>
        </p:style>
      </p:cxnSp>
      <p:sp>
        <p:nvSpPr>
          <p:cNvPr id="71" name="Dikdörtgen 70">
            <a:extLst>
              <a:ext uri="{FF2B5EF4-FFF2-40B4-BE49-F238E27FC236}">
                <a16:creationId xmlns:a16="http://schemas.microsoft.com/office/drawing/2014/main" id="{151799DC-FFEC-0DB6-4765-D6554ECB0C6B}"/>
              </a:ext>
            </a:extLst>
          </p:cNvPr>
          <p:cNvSpPr/>
          <p:nvPr/>
        </p:nvSpPr>
        <p:spPr>
          <a:xfrm>
            <a:off x="10200499" y="1384662"/>
            <a:ext cx="1712826" cy="15077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300" dirty="0">
                <a:solidFill>
                  <a:schemeClr val="bg1"/>
                </a:solidFill>
                <a:latin typeface="Century Gothic" panose="020B0502020202020204" pitchFamily="34" charset="0"/>
              </a:rPr>
              <a:t>İhbar T. </a:t>
            </a:r>
          </a:p>
          <a:p>
            <a:pPr algn="ctr"/>
            <a:r>
              <a:rPr lang="tr-TR" sz="2300" dirty="0">
                <a:solidFill>
                  <a:schemeClr val="bg1"/>
                </a:solidFill>
                <a:latin typeface="Century Gothic" panose="020B0502020202020204" pitchFamily="34" charset="0"/>
              </a:rPr>
              <a:t>+</a:t>
            </a:r>
          </a:p>
          <a:p>
            <a:pPr algn="ctr"/>
            <a:r>
              <a:rPr lang="tr-TR" sz="2300" dirty="0" err="1">
                <a:solidFill>
                  <a:schemeClr val="bg1"/>
                </a:solidFill>
                <a:latin typeface="Century Gothic" panose="020B0502020202020204" pitchFamily="34" charset="0"/>
              </a:rPr>
              <a:t>Kötüniyet</a:t>
            </a:r>
            <a:r>
              <a:rPr lang="tr-TR" sz="2300" dirty="0">
                <a:solidFill>
                  <a:schemeClr val="bg1"/>
                </a:solidFill>
                <a:latin typeface="Century Gothic" panose="020B0502020202020204" pitchFamily="34" charset="0"/>
              </a:rPr>
              <a:t> T.</a:t>
            </a:r>
          </a:p>
        </p:txBody>
      </p:sp>
      <p:sp>
        <p:nvSpPr>
          <p:cNvPr id="72" name="Dikdörtgen 71">
            <a:extLst>
              <a:ext uri="{FF2B5EF4-FFF2-40B4-BE49-F238E27FC236}">
                <a16:creationId xmlns:a16="http://schemas.microsoft.com/office/drawing/2014/main" id="{8E9190E3-7FD3-D8E3-80D6-0712EC9563F8}"/>
              </a:ext>
            </a:extLst>
          </p:cNvPr>
          <p:cNvSpPr/>
          <p:nvPr/>
        </p:nvSpPr>
        <p:spPr>
          <a:xfrm>
            <a:off x="10200498" y="3463510"/>
            <a:ext cx="1752801" cy="15787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300" dirty="0">
                <a:solidFill>
                  <a:schemeClr val="bg1"/>
                </a:solidFill>
                <a:latin typeface="Century Gothic" panose="020B0502020202020204" pitchFamily="34" charset="0"/>
              </a:rPr>
              <a:t>İhbar T.</a:t>
            </a:r>
          </a:p>
          <a:p>
            <a:pPr algn="ctr"/>
            <a:r>
              <a:rPr lang="tr-TR" sz="2300" dirty="0">
                <a:solidFill>
                  <a:schemeClr val="bg1"/>
                </a:solidFill>
                <a:latin typeface="Century Gothic" panose="020B0502020202020204" pitchFamily="34" charset="0"/>
              </a:rPr>
              <a:t>+</a:t>
            </a:r>
          </a:p>
          <a:p>
            <a:pPr algn="ctr"/>
            <a:r>
              <a:rPr lang="tr-TR" sz="2300" dirty="0">
                <a:solidFill>
                  <a:schemeClr val="bg1"/>
                </a:solidFill>
                <a:latin typeface="Century Gothic" panose="020B0502020202020204" pitchFamily="34" charset="0"/>
              </a:rPr>
              <a:t> İşe İade</a:t>
            </a:r>
          </a:p>
        </p:txBody>
      </p:sp>
      <p:cxnSp>
        <p:nvCxnSpPr>
          <p:cNvPr id="73" name="Düz Bağlayıcı 72">
            <a:extLst>
              <a:ext uri="{FF2B5EF4-FFF2-40B4-BE49-F238E27FC236}">
                <a16:creationId xmlns:a16="http://schemas.microsoft.com/office/drawing/2014/main" id="{9FDE8F3F-8404-E021-FD6B-2B99D43EDE80}"/>
              </a:ext>
            </a:extLst>
          </p:cNvPr>
          <p:cNvCxnSpPr/>
          <p:nvPr/>
        </p:nvCxnSpPr>
        <p:spPr>
          <a:xfrm>
            <a:off x="7442395" y="4777294"/>
            <a:ext cx="0" cy="1483522"/>
          </a:xfrm>
          <a:prstGeom prst="line">
            <a:avLst/>
          </a:prstGeom>
        </p:spPr>
        <p:style>
          <a:lnRef idx="3">
            <a:schemeClr val="dk1"/>
          </a:lnRef>
          <a:fillRef idx="0">
            <a:schemeClr val="dk1"/>
          </a:fillRef>
          <a:effectRef idx="2">
            <a:schemeClr val="dk1"/>
          </a:effectRef>
          <a:fontRef idx="minor">
            <a:schemeClr val="tx1"/>
          </a:fontRef>
        </p:style>
      </p:cxnSp>
      <p:sp>
        <p:nvSpPr>
          <p:cNvPr id="74" name="Dikdörtgen 73">
            <a:extLst>
              <a:ext uri="{FF2B5EF4-FFF2-40B4-BE49-F238E27FC236}">
                <a16:creationId xmlns:a16="http://schemas.microsoft.com/office/drawing/2014/main" id="{00435339-CAE8-B633-42F7-75638B6E87F9}"/>
              </a:ext>
            </a:extLst>
          </p:cNvPr>
          <p:cNvSpPr/>
          <p:nvPr/>
        </p:nvSpPr>
        <p:spPr>
          <a:xfrm>
            <a:off x="7494647" y="6073256"/>
            <a:ext cx="2179647" cy="6083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600" dirty="0">
                <a:solidFill>
                  <a:schemeClr val="bg1"/>
                </a:solidFill>
                <a:latin typeface="Century Gothic" panose="020B0502020202020204" pitchFamily="34" charset="0"/>
              </a:rPr>
              <a:t>İşveren Y.</a:t>
            </a:r>
          </a:p>
        </p:txBody>
      </p:sp>
      <p:sp>
        <p:nvSpPr>
          <p:cNvPr id="75" name="Dikdörtgen 74">
            <a:extLst>
              <a:ext uri="{FF2B5EF4-FFF2-40B4-BE49-F238E27FC236}">
                <a16:creationId xmlns:a16="http://schemas.microsoft.com/office/drawing/2014/main" id="{9CA1B625-A6A9-629D-3016-B488F9D6A3C1}"/>
              </a:ext>
            </a:extLst>
          </p:cNvPr>
          <p:cNvSpPr/>
          <p:nvPr/>
        </p:nvSpPr>
        <p:spPr>
          <a:xfrm>
            <a:off x="7492468" y="4516480"/>
            <a:ext cx="2179647" cy="6083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2600" dirty="0">
                <a:solidFill>
                  <a:schemeClr val="bg1"/>
                </a:solidFill>
                <a:latin typeface="Century Gothic" panose="020B0502020202020204" pitchFamily="34" charset="0"/>
              </a:rPr>
              <a:t>İşçi Y.</a:t>
            </a:r>
          </a:p>
        </p:txBody>
      </p:sp>
    </p:spTree>
    <p:extLst>
      <p:ext uri="{BB962C8B-B14F-4D97-AF65-F5344CB8AC3E}">
        <p14:creationId xmlns:p14="http://schemas.microsoft.com/office/powerpoint/2010/main" val="29460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3200" b="1" dirty="0">
                <a:latin typeface="Century Gothic" panose="020B0502020202020204" pitchFamily="34" charset="0"/>
              </a:rPr>
              <a:t>İş Sözleşmelerinin Feshi</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642257" y="1155358"/>
            <a:ext cx="10515600" cy="5327083"/>
          </a:xfrm>
        </p:spPr>
        <p:txBody>
          <a:bodyPr>
            <a:noAutofit/>
          </a:bodyPr>
          <a:lstStyle/>
          <a:p>
            <a:pPr marL="542925" indent="-542925">
              <a:lnSpc>
                <a:spcPct val="170000"/>
              </a:lnSpc>
              <a:buFont typeface="Wingdings" pitchFamily="2" charset="2"/>
              <a:buChar char="ü"/>
            </a:pPr>
            <a:r>
              <a:rPr lang="tr-TR" dirty="0">
                <a:latin typeface="Century Gothic" panose="020B0502020202020204" pitchFamily="34" charset="0"/>
              </a:rPr>
              <a:t>İşçi iş görme, işveren de ücret ödeme borcunu yerine getirmeye devam ederler.</a:t>
            </a:r>
          </a:p>
          <a:p>
            <a:pPr marL="542925" indent="-542925">
              <a:lnSpc>
                <a:spcPct val="170000"/>
              </a:lnSpc>
              <a:buFont typeface="Wingdings" pitchFamily="2" charset="2"/>
              <a:buChar char="ü"/>
            </a:pPr>
            <a:r>
              <a:rPr lang="tr-TR" dirty="0">
                <a:latin typeface="Century Gothic" panose="020B0502020202020204" pitchFamily="34" charset="0"/>
              </a:rPr>
              <a:t>İşveren bildirim sürelerinin işlediği sırada, işçiye. Yeni iş arama izni vermekle yükümlüdür. İş arama hakkı iş sözleşmesinin, hem işverenin hem de işçinin bildirimli olarak feshetmesi halinde uygulama alanı bulur.</a:t>
            </a:r>
          </a:p>
        </p:txBody>
      </p:sp>
    </p:spTree>
    <p:extLst>
      <p:ext uri="{BB962C8B-B14F-4D97-AF65-F5344CB8AC3E}">
        <p14:creationId xmlns:p14="http://schemas.microsoft.com/office/powerpoint/2010/main" val="20383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3200" b="1" dirty="0">
                <a:latin typeface="Century Gothic" panose="020B0502020202020204" pitchFamily="34" charset="0"/>
              </a:rPr>
              <a:t>İş Sözleşmelerinin Feshi</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378278" y="1024729"/>
            <a:ext cx="11435443" cy="5327083"/>
          </a:xfrm>
        </p:spPr>
        <p:txBody>
          <a:bodyPr>
            <a:noAutofit/>
          </a:bodyPr>
          <a:lstStyle/>
          <a:p>
            <a:pPr marL="542925" indent="-542925">
              <a:lnSpc>
                <a:spcPct val="170000"/>
              </a:lnSpc>
              <a:buFont typeface="Wingdings" pitchFamily="2" charset="2"/>
              <a:buChar char="ü"/>
            </a:pPr>
            <a:r>
              <a:rPr lang="tr-TR" sz="2600" dirty="0">
                <a:latin typeface="Century Gothic" panose="020B0502020202020204" pitchFamily="34" charset="0"/>
              </a:rPr>
              <a:t>İş arama izni günde 2 saatten az olamaz. Bu izin verilmez ise işçiye bildirimsiz fesih hakkı kazandırır.</a:t>
            </a:r>
          </a:p>
          <a:p>
            <a:pPr marL="542925" indent="-542925">
              <a:lnSpc>
                <a:spcPct val="170000"/>
              </a:lnSpc>
              <a:buFont typeface="Wingdings" pitchFamily="2" charset="2"/>
              <a:buChar char="ü"/>
            </a:pPr>
            <a:r>
              <a:rPr lang="tr-TR" sz="2600" dirty="0">
                <a:latin typeface="Century Gothic" panose="020B0502020202020204" pitchFamily="34" charset="0"/>
              </a:rPr>
              <a:t>İşveren yeni iş arama iznini vermez ise o süreye ilişkin ücret kişiye ödenir ve bu durum işçiye iş özleşmesini bildirimsiz fesih hakkı kazandırır.</a:t>
            </a:r>
          </a:p>
          <a:p>
            <a:pPr marL="542925" indent="-542925">
              <a:lnSpc>
                <a:spcPct val="170000"/>
              </a:lnSpc>
              <a:buFont typeface="Wingdings" pitchFamily="2" charset="2"/>
              <a:buChar char="ü"/>
            </a:pPr>
            <a:r>
              <a:rPr lang="tr-TR" sz="2600" dirty="0">
                <a:latin typeface="Century Gothic" panose="020B0502020202020204" pitchFamily="34" charset="0"/>
              </a:rPr>
              <a:t>İşveren fesih. Beyanından sonra işçinin, işyerinde çalışmaya devam etmesini istemeyebilir. Bu durumda işveren, bildirim sürelerine ilişkin ücreti peşin verecek iş sözleşmesini feshedebilir.</a:t>
            </a:r>
          </a:p>
        </p:txBody>
      </p:sp>
    </p:spTree>
    <p:extLst>
      <p:ext uri="{BB962C8B-B14F-4D97-AF65-F5344CB8AC3E}">
        <p14:creationId xmlns:p14="http://schemas.microsoft.com/office/powerpoint/2010/main" val="388712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3200" b="1" dirty="0">
                <a:latin typeface="Century Gothic" panose="020B0502020202020204" pitchFamily="34" charset="0"/>
              </a:rPr>
              <a:t>İhbar Gerekmeyen Fesih Halleri</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378278" y="1024729"/>
            <a:ext cx="11435443" cy="5327083"/>
          </a:xfrm>
        </p:spPr>
        <p:txBody>
          <a:bodyPr>
            <a:noAutofit/>
          </a:bodyPr>
          <a:lstStyle/>
          <a:p>
            <a:pPr marL="542925" indent="-542925">
              <a:lnSpc>
                <a:spcPct val="170000"/>
              </a:lnSpc>
              <a:buFont typeface="+mj-lt"/>
              <a:buAutoNum type="arabicPeriod"/>
            </a:pPr>
            <a:r>
              <a:rPr lang="tr-TR" sz="2600" dirty="0">
                <a:latin typeface="Century Gothic" panose="020B0502020202020204" pitchFamily="34" charset="0"/>
              </a:rPr>
              <a:t>Yasanın tanıdığı hak gereği 24. ve 25. maddeler gereği gerçekleşen fesihler ile,</a:t>
            </a:r>
          </a:p>
          <a:p>
            <a:pPr marL="542925" indent="-542925">
              <a:lnSpc>
                <a:spcPct val="170000"/>
              </a:lnSpc>
              <a:buFont typeface="+mj-lt"/>
              <a:buAutoNum type="arabicPeriod"/>
            </a:pPr>
            <a:r>
              <a:rPr lang="tr-TR" sz="2600" dirty="0">
                <a:latin typeface="Century Gothic" panose="020B0502020202020204" pitchFamily="34" charset="0"/>
              </a:rPr>
              <a:t>Askerlik,</a:t>
            </a:r>
          </a:p>
          <a:p>
            <a:pPr marL="542925" indent="-542925">
              <a:lnSpc>
                <a:spcPct val="170000"/>
              </a:lnSpc>
              <a:buFont typeface="+mj-lt"/>
              <a:buAutoNum type="arabicPeriod"/>
            </a:pPr>
            <a:r>
              <a:rPr lang="tr-TR" sz="2600" dirty="0">
                <a:latin typeface="Century Gothic" panose="020B0502020202020204" pitchFamily="34" charset="0"/>
              </a:rPr>
              <a:t>Emeklilik,</a:t>
            </a:r>
          </a:p>
          <a:p>
            <a:pPr marL="542925" indent="-542925">
              <a:lnSpc>
                <a:spcPct val="170000"/>
              </a:lnSpc>
              <a:buFont typeface="+mj-lt"/>
              <a:buAutoNum type="arabicPeriod"/>
            </a:pPr>
            <a:r>
              <a:rPr lang="tr-TR" sz="2600" dirty="0">
                <a:latin typeface="Century Gothic" panose="020B0502020202020204" pitchFamily="34" charset="0"/>
              </a:rPr>
              <a:t>Kadın işçinin evlilik nedeniyle 1 yıl içinde işten ayrılma hallerinde yalnızca kıdem tazminatı doğmakta olup tarafların ihbar öneline uyması gerekmemektedir.</a:t>
            </a:r>
          </a:p>
          <a:p>
            <a:pPr marL="0" indent="0">
              <a:lnSpc>
                <a:spcPct val="170000"/>
              </a:lnSpc>
              <a:buNone/>
            </a:pPr>
            <a:endParaRPr lang="tr-TR" sz="2600" dirty="0">
              <a:latin typeface="Century Gothic" panose="020B0502020202020204" pitchFamily="34" charset="0"/>
            </a:endParaRPr>
          </a:p>
        </p:txBody>
      </p:sp>
    </p:spTree>
    <p:extLst>
      <p:ext uri="{BB962C8B-B14F-4D97-AF65-F5344CB8AC3E}">
        <p14:creationId xmlns:p14="http://schemas.microsoft.com/office/powerpoint/2010/main" val="236651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FCF93-D68E-78B1-FD76-1780162D1036}"/>
              </a:ext>
            </a:extLst>
          </p:cNvPr>
          <p:cNvSpPr>
            <a:spLocks noGrp="1"/>
          </p:cNvSpPr>
          <p:nvPr>
            <p:ph type="title"/>
          </p:nvPr>
        </p:nvSpPr>
        <p:spPr>
          <a:xfrm>
            <a:off x="838200" y="2650104"/>
            <a:ext cx="10515600" cy="1325563"/>
          </a:xfrm>
        </p:spPr>
        <p:txBody>
          <a:bodyPr>
            <a:normAutofit/>
          </a:bodyPr>
          <a:lstStyle/>
          <a:p>
            <a:pPr algn="ctr"/>
            <a:r>
              <a:rPr lang="tr-TR" sz="6000" b="1" dirty="0">
                <a:solidFill>
                  <a:schemeClr val="bg1"/>
                </a:solidFill>
                <a:latin typeface="Century Gothic" panose="020B0502020202020204" pitchFamily="34" charset="0"/>
              </a:rPr>
              <a:t>İHBAR TAZMİNATI</a:t>
            </a:r>
          </a:p>
        </p:txBody>
      </p:sp>
    </p:spTree>
    <p:extLst>
      <p:ext uri="{BB962C8B-B14F-4D97-AF65-F5344CB8AC3E}">
        <p14:creationId xmlns:p14="http://schemas.microsoft.com/office/powerpoint/2010/main" val="4052380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2BE28D-1D57-41C5-BFFC-0426DF7D4C39}"/>
              </a:ext>
            </a:extLst>
          </p:cNvPr>
          <p:cNvSpPr>
            <a:spLocks noGrp="1"/>
          </p:cNvSpPr>
          <p:nvPr>
            <p:ph type="title"/>
          </p:nvPr>
        </p:nvSpPr>
        <p:spPr>
          <a:xfrm>
            <a:off x="154451" y="-172766"/>
            <a:ext cx="10515600" cy="1325563"/>
          </a:xfrm>
        </p:spPr>
        <p:txBody>
          <a:bodyPr>
            <a:normAutofit/>
          </a:bodyPr>
          <a:lstStyle/>
          <a:p>
            <a:r>
              <a:rPr lang="tr-TR" sz="3200" b="1" dirty="0">
                <a:latin typeface="Century Gothic" panose="020B0502020202020204" pitchFamily="34" charset="0"/>
              </a:rPr>
              <a:t>İÇERİK;</a:t>
            </a:r>
            <a:endParaRPr lang="tr-TR" sz="3200" dirty="0"/>
          </a:p>
        </p:txBody>
      </p:sp>
      <p:sp>
        <p:nvSpPr>
          <p:cNvPr id="3" name="İçerik Yer Tutucusu 2">
            <a:extLst>
              <a:ext uri="{FF2B5EF4-FFF2-40B4-BE49-F238E27FC236}">
                <a16:creationId xmlns:a16="http://schemas.microsoft.com/office/drawing/2014/main" id="{3F6EB500-BBB1-4838-9B08-8D913311DBC8}"/>
              </a:ext>
            </a:extLst>
          </p:cNvPr>
          <p:cNvSpPr>
            <a:spLocks noGrp="1"/>
          </p:cNvSpPr>
          <p:nvPr>
            <p:ph idx="1"/>
          </p:nvPr>
        </p:nvSpPr>
        <p:spPr>
          <a:xfrm>
            <a:off x="591772" y="728554"/>
            <a:ext cx="11977915" cy="5817735"/>
          </a:xfrm>
        </p:spPr>
        <p:txBody>
          <a:bodyPr>
            <a:normAutofit lnSpcReduction="10000"/>
          </a:bodyPr>
          <a:lstStyle/>
          <a:p>
            <a:pPr marL="457200" indent="-457200">
              <a:lnSpc>
                <a:spcPct val="160000"/>
              </a:lnSpc>
              <a:buFont typeface="+mj-lt"/>
              <a:buAutoNum type="arabicPeriod"/>
            </a:pPr>
            <a:r>
              <a:rPr lang="tr-TR" sz="2400" dirty="0">
                <a:latin typeface="Century Gothic" panose="020B0502020202020204" pitchFamily="34" charset="0"/>
              </a:rPr>
              <a:t>İş Hukuku nedir?</a:t>
            </a:r>
          </a:p>
          <a:p>
            <a:pPr marL="457200" indent="-457200">
              <a:lnSpc>
                <a:spcPct val="160000"/>
              </a:lnSpc>
              <a:buFont typeface="+mj-lt"/>
              <a:buAutoNum type="arabicPeriod"/>
            </a:pPr>
            <a:r>
              <a:rPr lang="tr-TR" sz="2400" dirty="0">
                <a:latin typeface="Century Gothic" panose="020B0502020202020204" pitchFamily="34" charset="0"/>
              </a:rPr>
              <a:t>Neden İş Hukuku?</a:t>
            </a:r>
          </a:p>
          <a:p>
            <a:pPr marL="457200" indent="-457200">
              <a:lnSpc>
                <a:spcPct val="160000"/>
              </a:lnSpc>
              <a:buFont typeface="+mj-lt"/>
              <a:buAutoNum type="arabicPeriod"/>
            </a:pPr>
            <a:r>
              <a:rPr lang="tr-TR" sz="2400" dirty="0">
                <a:latin typeface="Century Gothic" panose="020B0502020202020204" pitchFamily="34" charset="0"/>
              </a:rPr>
              <a:t>İş Hukuku Unsurları</a:t>
            </a:r>
          </a:p>
          <a:p>
            <a:pPr marL="457200" indent="-457200">
              <a:lnSpc>
                <a:spcPct val="160000"/>
              </a:lnSpc>
              <a:buFont typeface="+mj-lt"/>
              <a:buAutoNum type="arabicPeriod"/>
            </a:pPr>
            <a:r>
              <a:rPr lang="tr-TR" sz="2400" dirty="0">
                <a:latin typeface="Century Gothic" panose="020B0502020202020204" pitchFamily="34" charset="0"/>
              </a:rPr>
              <a:t>İş Hukukunda Bağımlılık</a:t>
            </a:r>
          </a:p>
          <a:p>
            <a:pPr marL="457200" indent="-457200">
              <a:lnSpc>
                <a:spcPct val="160000"/>
              </a:lnSpc>
              <a:buFont typeface="+mj-lt"/>
              <a:buAutoNum type="arabicPeriod"/>
            </a:pPr>
            <a:r>
              <a:rPr lang="tr-TR" sz="2400" dirty="0">
                <a:latin typeface="Century Gothic" panose="020B0502020202020204" pitchFamily="34" charset="0"/>
              </a:rPr>
              <a:t>İş Hukuku Bölümleri</a:t>
            </a:r>
          </a:p>
          <a:p>
            <a:pPr lvl="1">
              <a:lnSpc>
                <a:spcPct val="160000"/>
              </a:lnSpc>
              <a:buFont typeface="Wingdings" pitchFamily="2" charset="2"/>
              <a:buChar char="ü"/>
            </a:pPr>
            <a:r>
              <a:rPr lang="tr-TR" dirty="0">
                <a:latin typeface="Century Gothic" panose="020B0502020202020204" pitchFamily="34" charset="0"/>
              </a:rPr>
              <a:t> Toplu İş Hukuku</a:t>
            </a:r>
          </a:p>
          <a:p>
            <a:pPr lvl="1">
              <a:lnSpc>
                <a:spcPct val="160000"/>
              </a:lnSpc>
              <a:buFont typeface="Wingdings" pitchFamily="2" charset="2"/>
              <a:buChar char="ü"/>
            </a:pPr>
            <a:r>
              <a:rPr lang="tr-TR" dirty="0">
                <a:latin typeface="Century Gothic" panose="020B0502020202020204" pitchFamily="34" charset="0"/>
              </a:rPr>
              <a:t> Bireysel İş Hukuku</a:t>
            </a:r>
          </a:p>
          <a:p>
            <a:pPr lvl="2">
              <a:lnSpc>
                <a:spcPct val="160000"/>
              </a:lnSpc>
            </a:pPr>
            <a:r>
              <a:rPr lang="tr-TR" sz="2400" dirty="0">
                <a:latin typeface="Century Gothic" panose="020B0502020202020204" pitchFamily="34" charset="0"/>
              </a:rPr>
              <a:t>İş Sözleşmesi</a:t>
            </a:r>
          </a:p>
          <a:p>
            <a:pPr lvl="2">
              <a:lnSpc>
                <a:spcPct val="160000"/>
              </a:lnSpc>
            </a:pPr>
            <a:r>
              <a:rPr lang="tr-TR" sz="2400" dirty="0">
                <a:latin typeface="Century Gothic" panose="020B0502020202020204" pitchFamily="34" charset="0"/>
              </a:rPr>
              <a:t>İşçi Hakları </a:t>
            </a:r>
          </a:p>
          <a:p>
            <a:pPr marL="0" indent="0">
              <a:lnSpc>
                <a:spcPct val="160000"/>
              </a:lnSpc>
              <a:buNone/>
            </a:pPr>
            <a:endParaRPr lang="tr-TR" sz="2400" dirty="0">
              <a:latin typeface="Century Gothic" panose="020B0502020202020204" pitchFamily="34" charset="0"/>
            </a:endParaRPr>
          </a:p>
        </p:txBody>
      </p:sp>
    </p:spTree>
    <p:extLst>
      <p:ext uri="{BB962C8B-B14F-4D97-AF65-F5344CB8AC3E}">
        <p14:creationId xmlns:p14="http://schemas.microsoft.com/office/powerpoint/2010/main" val="92434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000"/>
                                        <p:tgtEl>
                                          <p:spTgt spid="3">
                                            <p:txEl>
                                              <p:pRg st="8" end="8"/>
                                            </p:txEl>
                                          </p:spTgt>
                                        </p:tgtEl>
                                      </p:cBhvr>
                                    </p:animEffect>
                                    <p:anim calcmode="lin" valueType="num">
                                      <p:cBhvr>
                                        <p:cTn id="5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3200" b="1" dirty="0">
                <a:latin typeface="Century Gothic" panose="020B0502020202020204" pitchFamily="34" charset="0"/>
              </a:rPr>
              <a:t>İhbar Tazminatı ;</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378278" y="1076981"/>
            <a:ext cx="11699422" cy="5349947"/>
          </a:xfrm>
        </p:spPr>
        <p:txBody>
          <a:bodyPr anchor="ctr">
            <a:noAutofit/>
          </a:bodyPr>
          <a:lstStyle/>
          <a:p>
            <a:pPr marL="0" indent="0" algn="ctr">
              <a:lnSpc>
                <a:spcPct val="150000"/>
              </a:lnSpc>
              <a:buNone/>
            </a:pPr>
            <a:r>
              <a:rPr lang="tr-TR" sz="3200" dirty="0">
                <a:latin typeface="Century Gothic" panose="020B0502020202020204" pitchFamily="34" charset="0"/>
              </a:rPr>
              <a:t>4857 sayılı İş Kanunu'nun 17. Maddesinde </a:t>
            </a:r>
            <a:r>
              <a:rPr lang="tr-TR" sz="3200" b="1" dirty="0">
                <a:latin typeface="Century Gothic" panose="020B0502020202020204" pitchFamily="34" charset="0"/>
              </a:rPr>
              <a:t>“Süreli Fesih”</a:t>
            </a:r>
            <a:r>
              <a:rPr lang="tr-TR" sz="3200" dirty="0">
                <a:latin typeface="Century Gothic" panose="020B0502020202020204" pitchFamily="34" charset="0"/>
              </a:rPr>
              <a:t>  düzenlenmiştir. Bu maddede kural olarak  belirsiz süreli iş sözleşmesinde iş akdi feshedilirken işçi ve işverenin kanunda belirtilen sürelere uyması öngörülmüştür. Bu süreleri ihlal eden tarafın (işçi veya işverenin) ihbar tazminatı ödeyeceği yasa ile kararlaştırılmıştır.</a:t>
            </a:r>
          </a:p>
          <a:p>
            <a:pPr marL="0" indent="0" algn="ctr">
              <a:lnSpc>
                <a:spcPct val="150000"/>
              </a:lnSpc>
              <a:buNone/>
            </a:pPr>
            <a:endParaRPr lang="tr-TR" dirty="0">
              <a:latin typeface="Century Gothic" panose="020B0502020202020204" pitchFamily="34" charset="0"/>
            </a:endParaRPr>
          </a:p>
        </p:txBody>
      </p:sp>
    </p:spTree>
    <p:extLst>
      <p:ext uri="{BB962C8B-B14F-4D97-AF65-F5344CB8AC3E}">
        <p14:creationId xmlns:p14="http://schemas.microsoft.com/office/powerpoint/2010/main" val="13905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4000" b="1" dirty="0">
                <a:latin typeface="Century Gothic" panose="020B0502020202020204" pitchFamily="34" charset="0"/>
              </a:rPr>
              <a:t>İhbar Tazminatının Şartları;</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378278" y="1312108"/>
            <a:ext cx="11435443" cy="5327083"/>
          </a:xfrm>
        </p:spPr>
        <p:txBody>
          <a:bodyPr>
            <a:noAutofit/>
          </a:bodyPr>
          <a:lstStyle/>
          <a:p>
            <a:pPr marL="514350" indent="-514350" fontAlgn="base">
              <a:lnSpc>
                <a:spcPct val="150000"/>
              </a:lnSpc>
              <a:buFont typeface="+mj-lt"/>
              <a:buAutoNum type="arabicPeriod"/>
            </a:pPr>
            <a:r>
              <a:rPr lang="tr-TR" sz="3600" dirty="0">
                <a:latin typeface="Century Gothic" panose="020B0502020202020204" pitchFamily="34" charset="0"/>
              </a:rPr>
              <a:t>Belirsiz Süreli bir sözleşme olmalıdır.</a:t>
            </a:r>
          </a:p>
          <a:p>
            <a:pPr marL="514350" indent="-514350" fontAlgn="base">
              <a:lnSpc>
                <a:spcPct val="150000"/>
              </a:lnSpc>
              <a:buFont typeface="+mj-lt"/>
              <a:buAutoNum type="arabicPeriod"/>
            </a:pPr>
            <a:r>
              <a:rPr lang="tr-TR" sz="3600" dirty="0">
                <a:latin typeface="Century Gothic" panose="020B0502020202020204" pitchFamily="34" charset="0"/>
              </a:rPr>
              <a:t>İşçi veya işveren bakımından haklı bir fesih sebebi bulunmamalıdır.</a:t>
            </a:r>
          </a:p>
          <a:p>
            <a:pPr marL="514350" indent="-514350" fontAlgn="base">
              <a:lnSpc>
                <a:spcPct val="150000"/>
              </a:lnSpc>
              <a:buFont typeface="+mj-lt"/>
              <a:buAutoNum type="arabicPeriod"/>
            </a:pPr>
            <a:r>
              <a:rPr lang="tr-TR" sz="3600" dirty="0">
                <a:latin typeface="Century Gothic" panose="020B0502020202020204" pitchFamily="34" charset="0"/>
              </a:rPr>
              <a:t>Kanunda öngörülen ihbar sürelerine uyulmadan iş akdi feshedilmiş olmalıdır.</a:t>
            </a:r>
          </a:p>
          <a:p>
            <a:pPr marL="542925" indent="-542925">
              <a:lnSpc>
                <a:spcPct val="170000"/>
              </a:lnSpc>
              <a:buFont typeface="+mj-lt"/>
              <a:buAutoNum type="arabicPeriod"/>
            </a:pPr>
            <a:endParaRPr lang="tr-TR" sz="2600" dirty="0">
              <a:latin typeface="Century Gothic" panose="020B0502020202020204" pitchFamily="34" charset="0"/>
            </a:endParaRPr>
          </a:p>
        </p:txBody>
      </p:sp>
    </p:spTree>
    <p:extLst>
      <p:ext uri="{BB962C8B-B14F-4D97-AF65-F5344CB8AC3E}">
        <p14:creationId xmlns:p14="http://schemas.microsoft.com/office/powerpoint/2010/main" val="127700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51752"/>
            <a:ext cx="10515600" cy="1325563"/>
          </a:xfrm>
        </p:spPr>
        <p:txBody>
          <a:bodyPr>
            <a:normAutofit/>
          </a:bodyPr>
          <a:lstStyle/>
          <a:p>
            <a:r>
              <a:rPr lang="tr-TR" sz="3200" b="1" dirty="0">
                <a:latin typeface="Century Gothic" panose="020B0502020202020204" pitchFamily="34" charset="0"/>
              </a:rPr>
              <a:t>İhbar Süreleri Ne Kadar ?</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378278" y="1528645"/>
            <a:ext cx="11477925" cy="3988750"/>
          </a:xfrm>
        </p:spPr>
        <p:txBody>
          <a:bodyPr>
            <a:noAutofit/>
          </a:bodyPr>
          <a:lstStyle/>
          <a:p>
            <a:pPr marL="542925" indent="-542925" fontAlgn="base">
              <a:lnSpc>
                <a:spcPct val="150000"/>
              </a:lnSpc>
              <a:buFont typeface="Wingdings" pitchFamily="2" charset="2"/>
              <a:buChar char="ü"/>
            </a:pPr>
            <a:r>
              <a:rPr lang="tr-TR" dirty="0">
                <a:latin typeface="Century Gothic" panose="020B0502020202020204" pitchFamily="34" charset="0"/>
              </a:rPr>
              <a:t> 6 aydan az - 2 hafta (14 gün) </a:t>
            </a:r>
          </a:p>
          <a:p>
            <a:pPr marL="542925" indent="-542925" fontAlgn="base">
              <a:lnSpc>
                <a:spcPct val="150000"/>
              </a:lnSpc>
              <a:buFont typeface="Wingdings" pitchFamily="2" charset="2"/>
              <a:buChar char="ü"/>
            </a:pPr>
            <a:r>
              <a:rPr lang="tr-TR" dirty="0">
                <a:latin typeface="Century Gothic" panose="020B0502020202020204" pitchFamily="34" charset="0"/>
              </a:rPr>
              <a:t>6 aydan 1.5 yıla kadar - 4 hafta (28 gün) </a:t>
            </a:r>
          </a:p>
          <a:p>
            <a:pPr marL="542925" indent="-542925" fontAlgn="base">
              <a:lnSpc>
                <a:spcPct val="150000"/>
              </a:lnSpc>
              <a:buFont typeface="Wingdings" pitchFamily="2" charset="2"/>
              <a:buChar char="ü"/>
            </a:pPr>
            <a:r>
              <a:rPr lang="tr-TR" dirty="0">
                <a:latin typeface="Century Gothic" panose="020B0502020202020204" pitchFamily="34" charset="0"/>
              </a:rPr>
              <a:t>1.5 yıldan 3 yıla kadar - 6 hafta (42 gün) </a:t>
            </a:r>
          </a:p>
          <a:p>
            <a:pPr marL="542925" indent="-542925" fontAlgn="base">
              <a:lnSpc>
                <a:spcPct val="150000"/>
              </a:lnSpc>
              <a:buFont typeface="Wingdings" pitchFamily="2" charset="2"/>
              <a:buChar char="ü"/>
            </a:pPr>
            <a:r>
              <a:rPr lang="tr-TR" dirty="0">
                <a:latin typeface="Century Gothic" panose="020B0502020202020204" pitchFamily="34" charset="0"/>
              </a:rPr>
              <a:t>3 yıldan fazla - 8 hafta (56 gün) </a:t>
            </a:r>
          </a:p>
        </p:txBody>
      </p:sp>
    </p:spTree>
    <p:extLst>
      <p:ext uri="{BB962C8B-B14F-4D97-AF65-F5344CB8AC3E}">
        <p14:creationId xmlns:p14="http://schemas.microsoft.com/office/powerpoint/2010/main" val="2375681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4000" b="1" dirty="0">
                <a:latin typeface="Century Gothic" panose="020B0502020202020204" pitchFamily="34" charset="0"/>
              </a:rPr>
              <a:t>İhbar Tazminatı Ne Zaman Ödenir;</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367664" y="1017496"/>
            <a:ext cx="11456671" cy="4435544"/>
          </a:xfrm>
        </p:spPr>
        <p:txBody>
          <a:bodyPr anchor="ctr">
            <a:noAutofit/>
          </a:bodyPr>
          <a:lstStyle/>
          <a:p>
            <a:pPr marL="0" indent="0" algn="ctr">
              <a:lnSpc>
                <a:spcPct val="150000"/>
              </a:lnSpc>
              <a:buNone/>
            </a:pPr>
            <a:r>
              <a:rPr lang="tr-TR" sz="3600" dirty="0">
                <a:latin typeface="Century Gothic" panose="020B0502020202020204" pitchFamily="34" charset="0"/>
              </a:rPr>
              <a:t>İşveren iş akdini derhal feshetmek istiyorsa, ihbar tazminatını aynı süre içinde ödemesi gerekir. İhbar tazminatı zaman aşımı süresi, iş kanununda 5 yıl olarak belirtilmiştir.</a:t>
            </a:r>
          </a:p>
        </p:txBody>
      </p:sp>
    </p:spTree>
    <p:extLst>
      <p:ext uri="{BB962C8B-B14F-4D97-AF65-F5344CB8AC3E}">
        <p14:creationId xmlns:p14="http://schemas.microsoft.com/office/powerpoint/2010/main" val="80323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3200" b="1" dirty="0">
                <a:latin typeface="Century Gothic" panose="020B0502020202020204" pitchFamily="34" charset="0"/>
              </a:rPr>
              <a:t>İhbar Tazminatına Hak Kazanılamayacak Durumlar;</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378278" y="1233737"/>
            <a:ext cx="11699422" cy="4984183"/>
          </a:xfrm>
        </p:spPr>
        <p:txBody>
          <a:bodyPr>
            <a:noAutofit/>
          </a:bodyPr>
          <a:lstStyle/>
          <a:p>
            <a:pPr marL="514350" indent="-514350" fontAlgn="base">
              <a:lnSpc>
                <a:spcPct val="150000"/>
              </a:lnSpc>
              <a:buFont typeface="+mj-lt"/>
              <a:buAutoNum type="arabicPeriod"/>
              <a:tabLst>
                <a:tab pos="6530975" algn="l"/>
              </a:tabLst>
            </a:pPr>
            <a:r>
              <a:rPr lang="tr-TR" dirty="0">
                <a:latin typeface="Century Gothic" panose="020B0502020202020204" pitchFamily="34" charset="0"/>
              </a:rPr>
              <a:t>İşyeri devrinde işçi ihbar tazminatı talep edemez.</a:t>
            </a:r>
          </a:p>
          <a:p>
            <a:pPr marL="514350" indent="-514350" fontAlgn="base">
              <a:lnSpc>
                <a:spcPct val="150000"/>
              </a:lnSpc>
              <a:buFont typeface="+mj-lt"/>
              <a:buAutoNum type="arabicPeriod"/>
              <a:tabLst>
                <a:tab pos="6530975" algn="l"/>
              </a:tabLst>
            </a:pPr>
            <a:r>
              <a:rPr lang="tr-TR" dirty="0">
                <a:latin typeface="Century Gothic" panose="020B0502020202020204" pitchFamily="34" charset="0"/>
              </a:rPr>
              <a:t>İşveren tarafından haklı sebeple fesih halinde işçi ihbar tazminatı talep edemez.</a:t>
            </a:r>
          </a:p>
          <a:p>
            <a:pPr marL="514350" indent="-514350" fontAlgn="base">
              <a:lnSpc>
                <a:spcPct val="150000"/>
              </a:lnSpc>
              <a:buFont typeface="+mj-lt"/>
              <a:buAutoNum type="arabicPeriod"/>
              <a:tabLst>
                <a:tab pos="6530975" algn="l"/>
              </a:tabLst>
            </a:pPr>
            <a:r>
              <a:rPr lang="tr-TR" dirty="0">
                <a:latin typeface="Century Gothic" panose="020B0502020202020204" pitchFamily="34" charset="0"/>
              </a:rPr>
              <a:t>İşçi tarafından haklı nedenle fesih halinde ihbar tazminatı talep edilemez.</a:t>
            </a:r>
          </a:p>
          <a:p>
            <a:pPr marL="514350" indent="-514350" fontAlgn="base">
              <a:lnSpc>
                <a:spcPct val="150000"/>
              </a:lnSpc>
              <a:buFont typeface="+mj-lt"/>
              <a:buAutoNum type="arabicPeriod"/>
              <a:tabLst>
                <a:tab pos="6530975" algn="l"/>
              </a:tabLst>
            </a:pPr>
            <a:r>
              <a:rPr lang="tr-TR" dirty="0">
                <a:latin typeface="Century Gothic" panose="020B0502020202020204" pitchFamily="34" charset="0"/>
              </a:rPr>
              <a:t>Belirli süreli sözleşmede ihbar tazminatı talep edilemez.</a:t>
            </a:r>
          </a:p>
        </p:txBody>
      </p:sp>
    </p:spTree>
    <p:extLst>
      <p:ext uri="{BB962C8B-B14F-4D97-AF65-F5344CB8AC3E}">
        <p14:creationId xmlns:p14="http://schemas.microsoft.com/office/powerpoint/2010/main" val="239426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FCF93-D68E-78B1-FD76-1780162D1036}"/>
              </a:ext>
            </a:extLst>
          </p:cNvPr>
          <p:cNvSpPr>
            <a:spLocks noGrp="1"/>
          </p:cNvSpPr>
          <p:nvPr>
            <p:ph type="title"/>
          </p:nvPr>
        </p:nvSpPr>
        <p:spPr>
          <a:xfrm>
            <a:off x="838200" y="2650104"/>
            <a:ext cx="10515600" cy="1325563"/>
          </a:xfrm>
        </p:spPr>
        <p:txBody>
          <a:bodyPr>
            <a:normAutofit/>
          </a:bodyPr>
          <a:lstStyle/>
          <a:p>
            <a:pPr algn="ctr"/>
            <a:r>
              <a:rPr lang="tr-TR" sz="6000" b="1" dirty="0">
                <a:solidFill>
                  <a:schemeClr val="bg1"/>
                </a:solidFill>
                <a:latin typeface="Century Gothic" panose="020B0502020202020204" pitchFamily="34" charset="0"/>
              </a:rPr>
              <a:t>KIDEM TAZMİNATI</a:t>
            </a:r>
          </a:p>
        </p:txBody>
      </p:sp>
    </p:spTree>
    <p:extLst>
      <p:ext uri="{BB962C8B-B14F-4D97-AF65-F5344CB8AC3E}">
        <p14:creationId xmlns:p14="http://schemas.microsoft.com/office/powerpoint/2010/main" val="1462423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3200" b="1" dirty="0">
                <a:latin typeface="Century Gothic" panose="020B0502020202020204" pitchFamily="34" charset="0"/>
              </a:rPr>
              <a:t>Kıdem Tazminatına Hak Kazandıran Sebepler;</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378278" y="841847"/>
            <a:ext cx="11435443" cy="5327083"/>
          </a:xfrm>
        </p:spPr>
        <p:txBody>
          <a:bodyPr>
            <a:noAutofit/>
          </a:bodyPr>
          <a:lstStyle/>
          <a:p>
            <a:pPr marL="542925" indent="-542925">
              <a:lnSpc>
                <a:spcPct val="170000"/>
              </a:lnSpc>
              <a:buFont typeface="+mj-lt"/>
              <a:buAutoNum type="arabicPeriod"/>
            </a:pPr>
            <a:r>
              <a:rPr lang="tr-TR" sz="2600" dirty="0">
                <a:latin typeface="Century Gothic" panose="020B0502020202020204" pitchFamily="34" charset="0"/>
              </a:rPr>
              <a:t>İşverenin Feshi (Haksız),</a:t>
            </a:r>
          </a:p>
          <a:p>
            <a:pPr marL="542925" indent="-542925">
              <a:lnSpc>
                <a:spcPct val="170000"/>
              </a:lnSpc>
              <a:buFont typeface="+mj-lt"/>
              <a:buAutoNum type="arabicPeriod"/>
            </a:pPr>
            <a:r>
              <a:rPr lang="tr-TR" sz="2600" dirty="0">
                <a:latin typeface="Century Gothic" panose="020B0502020202020204" pitchFamily="34" charset="0"/>
              </a:rPr>
              <a:t>İşçinin Feshi (Haklı Nedenler),</a:t>
            </a:r>
          </a:p>
          <a:p>
            <a:pPr marL="542925" indent="-542925">
              <a:lnSpc>
                <a:spcPct val="170000"/>
              </a:lnSpc>
              <a:buFont typeface="+mj-lt"/>
              <a:buAutoNum type="arabicPeriod"/>
            </a:pPr>
            <a:r>
              <a:rPr lang="tr-TR" sz="2600" dirty="0">
                <a:latin typeface="Century Gothic" panose="020B0502020202020204" pitchFamily="34" charset="0"/>
              </a:rPr>
              <a:t>Askerlik,</a:t>
            </a:r>
          </a:p>
          <a:p>
            <a:pPr marL="542925" indent="-542925">
              <a:lnSpc>
                <a:spcPct val="170000"/>
              </a:lnSpc>
              <a:buFont typeface="+mj-lt"/>
              <a:buAutoNum type="arabicPeriod"/>
            </a:pPr>
            <a:r>
              <a:rPr lang="tr-TR" sz="2600" dirty="0">
                <a:latin typeface="Century Gothic" panose="020B0502020202020204" pitchFamily="34" charset="0"/>
              </a:rPr>
              <a:t>Kadın işçinin evlilik (1 yıl içinde),</a:t>
            </a:r>
          </a:p>
          <a:p>
            <a:pPr marL="542925" indent="-542925">
              <a:lnSpc>
                <a:spcPct val="170000"/>
              </a:lnSpc>
              <a:buFont typeface="+mj-lt"/>
              <a:buAutoNum type="arabicPeriod"/>
            </a:pPr>
            <a:r>
              <a:rPr lang="tr-TR" sz="2600" dirty="0">
                <a:latin typeface="Century Gothic" panose="020B0502020202020204" pitchFamily="34" charset="0"/>
              </a:rPr>
              <a:t>Emeklilik, Maluliyet, Toptan Ödeme,</a:t>
            </a:r>
          </a:p>
          <a:p>
            <a:pPr marL="542925" indent="-542925">
              <a:lnSpc>
                <a:spcPct val="170000"/>
              </a:lnSpc>
              <a:buFont typeface="+mj-lt"/>
              <a:buAutoNum type="arabicPeriod"/>
            </a:pPr>
            <a:r>
              <a:rPr lang="tr-TR" sz="2600" dirty="0">
                <a:latin typeface="Century Gothic" panose="020B0502020202020204" pitchFamily="34" charset="0"/>
              </a:rPr>
              <a:t>Yaş Hariç(Sigortalılık Süresi + Prim Ödeme Gün Sayısını Doldurmak</a:t>
            </a:r>
          </a:p>
          <a:p>
            <a:pPr marL="542925" indent="-542925">
              <a:lnSpc>
                <a:spcPct val="170000"/>
              </a:lnSpc>
              <a:buFont typeface="+mj-lt"/>
              <a:buAutoNum type="arabicPeriod"/>
            </a:pPr>
            <a:r>
              <a:rPr lang="tr-TR" sz="2600" dirty="0">
                <a:latin typeface="Century Gothic" panose="020B0502020202020204" pitchFamily="34" charset="0"/>
              </a:rPr>
              <a:t>Ölüm.</a:t>
            </a:r>
          </a:p>
          <a:p>
            <a:pPr marL="542925" indent="-542925">
              <a:lnSpc>
                <a:spcPct val="170000"/>
              </a:lnSpc>
              <a:buFont typeface="+mj-lt"/>
              <a:buAutoNum type="arabicPeriod"/>
            </a:pPr>
            <a:endParaRPr lang="tr-TR" sz="2600" dirty="0">
              <a:latin typeface="Century Gothic" panose="020B0502020202020204" pitchFamily="34" charset="0"/>
            </a:endParaRPr>
          </a:p>
        </p:txBody>
      </p:sp>
    </p:spTree>
    <p:extLst>
      <p:ext uri="{BB962C8B-B14F-4D97-AF65-F5344CB8AC3E}">
        <p14:creationId xmlns:p14="http://schemas.microsoft.com/office/powerpoint/2010/main" val="424010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3200" b="1" dirty="0">
                <a:latin typeface="Century Gothic" panose="020B0502020202020204" pitchFamily="34" charset="0"/>
              </a:rPr>
              <a:t>Kıdem Tazminatı Hesaplama;</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378278" y="841847"/>
            <a:ext cx="11699422" cy="6630107"/>
          </a:xfrm>
        </p:spPr>
        <p:txBody>
          <a:bodyPr>
            <a:noAutofit/>
          </a:bodyPr>
          <a:lstStyle/>
          <a:p>
            <a:pPr marL="542925" indent="-542925">
              <a:lnSpc>
                <a:spcPct val="170000"/>
              </a:lnSpc>
              <a:buFont typeface="+mj-lt"/>
              <a:buAutoNum type="arabicPeriod"/>
            </a:pPr>
            <a:r>
              <a:rPr lang="tr-TR" sz="2600" dirty="0">
                <a:latin typeface="Century Gothic" panose="020B0502020202020204" pitchFamily="34" charset="0"/>
              </a:rPr>
              <a:t>Her geçen tam yıl /30 günlük ücreti,</a:t>
            </a:r>
          </a:p>
          <a:p>
            <a:pPr marL="542925" indent="-542925">
              <a:lnSpc>
                <a:spcPct val="170000"/>
              </a:lnSpc>
              <a:buFont typeface="+mj-lt"/>
              <a:buAutoNum type="arabicPeriod"/>
            </a:pPr>
            <a:r>
              <a:rPr lang="tr-TR" sz="2600" dirty="0">
                <a:latin typeface="Century Gothic" panose="020B0502020202020204" pitchFamily="34" charset="0"/>
              </a:rPr>
              <a:t>Sözleşmeler ile işçi lehine arttırılabilir,</a:t>
            </a:r>
          </a:p>
          <a:p>
            <a:pPr marL="542925" indent="-542925">
              <a:lnSpc>
                <a:spcPct val="170000"/>
              </a:lnSpc>
              <a:buFont typeface="+mj-lt"/>
              <a:buAutoNum type="arabicPeriod"/>
            </a:pPr>
            <a:r>
              <a:rPr lang="tr-TR" sz="2600" dirty="0">
                <a:latin typeface="Century Gothic" panose="020B0502020202020204" pitchFamily="34" charset="0"/>
              </a:rPr>
              <a:t>Aynı kıdem süresi//birden fazla kıdem olmaz.</a:t>
            </a:r>
          </a:p>
          <a:p>
            <a:pPr marL="542925" indent="-542925">
              <a:lnSpc>
                <a:spcPct val="170000"/>
              </a:lnSpc>
              <a:buFont typeface="+mj-lt"/>
              <a:buAutoNum type="arabicPeriod"/>
            </a:pPr>
            <a:r>
              <a:rPr lang="tr-TR" sz="2600" dirty="0">
                <a:latin typeface="Century Gothic" panose="020B0502020202020204" pitchFamily="34" charset="0"/>
              </a:rPr>
              <a:t>Son ücret</a:t>
            </a:r>
          </a:p>
          <a:p>
            <a:pPr marL="542925" indent="-542925">
              <a:lnSpc>
                <a:spcPct val="170000"/>
              </a:lnSpc>
              <a:buFont typeface="+mj-lt"/>
              <a:buAutoNum type="arabicPeriod"/>
            </a:pPr>
            <a:r>
              <a:rPr lang="tr-TR" sz="2600" dirty="0">
                <a:latin typeface="Century Gothic" panose="020B0502020202020204" pitchFamily="34" charset="0"/>
              </a:rPr>
              <a:t>Giydirilmiş Ücret </a:t>
            </a:r>
          </a:p>
          <a:p>
            <a:pPr lvl="1">
              <a:lnSpc>
                <a:spcPct val="170000"/>
              </a:lnSpc>
            </a:pPr>
            <a:r>
              <a:rPr lang="tr-TR" dirty="0">
                <a:latin typeface="Century Gothic" panose="020B0502020202020204" pitchFamily="34" charset="0"/>
              </a:rPr>
              <a:t>İşçiye sağlanmış olan para. Ve para ile ölçülmesi mümkün,</a:t>
            </a:r>
            <a:endParaRPr lang="tr-TR" sz="2600" dirty="0">
              <a:latin typeface="Century Gothic" panose="020B0502020202020204" pitchFamily="34" charset="0"/>
            </a:endParaRPr>
          </a:p>
          <a:p>
            <a:pPr marL="542925" indent="-542925">
              <a:lnSpc>
                <a:spcPct val="170000"/>
              </a:lnSpc>
              <a:buFont typeface="+mj-lt"/>
              <a:buAutoNum type="arabicPeriod"/>
            </a:pPr>
            <a:r>
              <a:rPr lang="tr-TR" sz="2600" dirty="0">
                <a:latin typeface="Century Gothic" panose="020B0502020202020204" pitchFamily="34" charset="0"/>
              </a:rPr>
              <a:t>2023 tavan …</a:t>
            </a:r>
            <a:r>
              <a:rPr lang="tr-TR" dirty="0"/>
              <a:t>23 bin 489,83 </a:t>
            </a:r>
            <a:r>
              <a:rPr lang="tr-TR" sz="2600" dirty="0">
                <a:latin typeface="Century Gothic" panose="020B0502020202020204" pitchFamily="34" charset="0"/>
              </a:rPr>
              <a:t>TL/Yıl</a:t>
            </a:r>
          </a:p>
          <a:p>
            <a:pPr marL="542925" indent="-542925">
              <a:lnSpc>
                <a:spcPct val="170000"/>
              </a:lnSpc>
              <a:buFont typeface="+mj-lt"/>
              <a:buAutoNum type="arabicPeriod"/>
            </a:pPr>
            <a:endParaRPr lang="tr-TR" sz="2600" dirty="0">
              <a:latin typeface="Century Gothic" panose="020B0502020202020204" pitchFamily="34" charset="0"/>
            </a:endParaRPr>
          </a:p>
          <a:p>
            <a:pPr marL="542925" indent="-542925">
              <a:lnSpc>
                <a:spcPct val="170000"/>
              </a:lnSpc>
              <a:buFont typeface="+mj-lt"/>
              <a:buAutoNum type="arabicPeriod"/>
            </a:pPr>
            <a:endParaRPr lang="tr-TR" sz="2600" dirty="0">
              <a:latin typeface="Century Gothic" panose="020B0502020202020204" pitchFamily="34" charset="0"/>
            </a:endParaRPr>
          </a:p>
          <a:p>
            <a:pPr lvl="1">
              <a:lnSpc>
                <a:spcPct val="170000"/>
              </a:lnSpc>
            </a:pPr>
            <a:r>
              <a:rPr lang="tr-TR" sz="2200" dirty="0">
                <a:latin typeface="Century Gothic" panose="020B0502020202020204" pitchFamily="34" charset="0"/>
              </a:rPr>
              <a:t>İ</a:t>
            </a:r>
            <a:endParaRPr lang="tr-TR" sz="2600" dirty="0">
              <a:latin typeface="Century Gothic" panose="020B0502020202020204" pitchFamily="34" charset="0"/>
            </a:endParaRPr>
          </a:p>
        </p:txBody>
      </p:sp>
    </p:spTree>
    <p:extLst>
      <p:ext uri="{BB962C8B-B14F-4D97-AF65-F5344CB8AC3E}">
        <p14:creationId xmlns:p14="http://schemas.microsoft.com/office/powerpoint/2010/main" val="5785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176841-96C7-446C-BF9A-026985B0E010}"/>
              </a:ext>
            </a:extLst>
          </p:cNvPr>
          <p:cNvSpPr>
            <a:spLocks noGrp="1"/>
          </p:cNvSpPr>
          <p:nvPr>
            <p:ph type="title"/>
          </p:nvPr>
        </p:nvSpPr>
        <p:spPr>
          <a:xfrm>
            <a:off x="114300" y="-72232"/>
            <a:ext cx="10515600" cy="1325563"/>
          </a:xfrm>
        </p:spPr>
        <p:txBody>
          <a:bodyPr>
            <a:normAutofit/>
          </a:bodyPr>
          <a:lstStyle/>
          <a:p>
            <a:r>
              <a:rPr lang="tr-TR" sz="3200" b="1" dirty="0">
                <a:latin typeface="Century Gothic" panose="020B0502020202020204" pitchFamily="34" charset="0"/>
              </a:rPr>
              <a:t>Kıdem Tazminatı Hesaplama;</a:t>
            </a:r>
          </a:p>
        </p:txBody>
      </p:sp>
      <p:sp>
        <p:nvSpPr>
          <p:cNvPr id="3" name="İçerik Yer Tutucusu 2">
            <a:extLst>
              <a:ext uri="{FF2B5EF4-FFF2-40B4-BE49-F238E27FC236}">
                <a16:creationId xmlns:a16="http://schemas.microsoft.com/office/drawing/2014/main" id="{B0B0D2C4-42C2-477A-8302-A0DE9100859B}"/>
              </a:ext>
            </a:extLst>
          </p:cNvPr>
          <p:cNvSpPr>
            <a:spLocks noGrp="1"/>
          </p:cNvSpPr>
          <p:nvPr>
            <p:ph idx="1"/>
          </p:nvPr>
        </p:nvSpPr>
        <p:spPr>
          <a:xfrm>
            <a:off x="378278" y="841847"/>
            <a:ext cx="11699422" cy="5349947"/>
          </a:xfrm>
        </p:spPr>
        <p:txBody>
          <a:bodyPr anchor="ctr">
            <a:noAutofit/>
          </a:bodyPr>
          <a:lstStyle/>
          <a:p>
            <a:pPr marL="0" indent="0" algn="ctr">
              <a:lnSpc>
                <a:spcPct val="150000"/>
              </a:lnSpc>
              <a:buNone/>
            </a:pPr>
            <a:r>
              <a:rPr lang="tr-TR" dirty="0">
                <a:latin typeface="Century Gothic" panose="020B0502020202020204" pitchFamily="34" charset="0"/>
              </a:rPr>
              <a:t>İş akdinin sona erdiği tarihten geriye doğru bir yıl içerisinde süreklilik arz eden bir veya bir kaçı ücretin dışında işçiye ödenmiş ise bunların bir yıllık toplamının 365'e bölünmesi suretiyle bulunan bir günlük tutar son brüt ücretin bir güne düşen miktarına ilave edilerek, her bir çalışma yılı için ödenecek 30 günlük ücret bulunacaktır.</a:t>
            </a:r>
          </a:p>
        </p:txBody>
      </p:sp>
    </p:spTree>
    <p:extLst>
      <p:ext uri="{BB962C8B-B14F-4D97-AF65-F5344CB8AC3E}">
        <p14:creationId xmlns:p14="http://schemas.microsoft.com/office/powerpoint/2010/main" val="255635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FCF93-D68E-78B1-FD76-1780162D1036}"/>
              </a:ext>
            </a:extLst>
          </p:cNvPr>
          <p:cNvSpPr>
            <a:spLocks noGrp="1"/>
          </p:cNvSpPr>
          <p:nvPr>
            <p:ph type="title"/>
          </p:nvPr>
        </p:nvSpPr>
        <p:spPr>
          <a:xfrm>
            <a:off x="838200" y="2650104"/>
            <a:ext cx="10515600" cy="1325563"/>
          </a:xfrm>
        </p:spPr>
        <p:txBody>
          <a:bodyPr>
            <a:normAutofit/>
          </a:bodyPr>
          <a:lstStyle/>
          <a:p>
            <a:pPr algn="ctr"/>
            <a:r>
              <a:rPr lang="tr-TR" sz="6000" b="1" dirty="0">
                <a:solidFill>
                  <a:schemeClr val="bg1"/>
                </a:solidFill>
                <a:latin typeface="Century Gothic" panose="020B0502020202020204" pitchFamily="34" charset="0"/>
              </a:rPr>
              <a:t>İŞÇİ HAKLARI</a:t>
            </a:r>
          </a:p>
        </p:txBody>
      </p:sp>
    </p:spTree>
    <p:extLst>
      <p:ext uri="{BB962C8B-B14F-4D97-AF65-F5344CB8AC3E}">
        <p14:creationId xmlns:p14="http://schemas.microsoft.com/office/powerpoint/2010/main" val="1553714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FCF93-D68E-78B1-FD76-1780162D1036}"/>
              </a:ext>
            </a:extLst>
          </p:cNvPr>
          <p:cNvSpPr>
            <a:spLocks noGrp="1"/>
          </p:cNvSpPr>
          <p:nvPr>
            <p:ph type="title"/>
          </p:nvPr>
        </p:nvSpPr>
        <p:spPr>
          <a:xfrm>
            <a:off x="838200" y="2650104"/>
            <a:ext cx="10515600" cy="1325563"/>
          </a:xfrm>
        </p:spPr>
        <p:txBody>
          <a:bodyPr>
            <a:normAutofit/>
          </a:bodyPr>
          <a:lstStyle/>
          <a:p>
            <a:pPr algn="ctr"/>
            <a:r>
              <a:rPr lang="tr-TR" sz="6000" b="1" dirty="0">
                <a:solidFill>
                  <a:schemeClr val="bg1"/>
                </a:solidFill>
                <a:latin typeface="Century Gothic" panose="020B0502020202020204" pitchFamily="34" charset="0"/>
              </a:rPr>
              <a:t>İŞ HUKUKU NEDİR?</a:t>
            </a:r>
          </a:p>
        </p:txBody>
      </p:sp>
    </p:spTree>
    <p:extLst>
      <p:ext uri="{BB962C8B-B14F-4D97-AF65-F5344CB8AC3E}">
        <p14:creationId xmlns:p14="http://schemas.microsoft.com/office/powerpoint/2010/main" val="2435141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376705" y="1076483"/>
            <a:ext cx="7712764" cy="4381456"/>
          </a:xfrm>
          <a:prstGeom prst="rect">
            <a:avLst/>
          </a:prstGeom>
          <a:noFill/>
        </p:spPr>
        <p:txBody>
          <a:bodyPr wrap="square">
            <a:spAutoFit/>
          </a:bodyPr>
          <a:lstStyle/>
          <a:p>
            <a:pPr marL="228600">
              <a:lnSpc>
                <a:spcPct val="150000"/>
              </a:lnSpc>
            </a:pPr>
            <a:r>
              <a:rPr lang="tr-TR" sz="4800" b="1" dirty="0">
                <a:solidFill>
                  <a:schemeClr val="accent2">
                    <a:lumMod val="50000"/>
                  </a:schemeClr>
                </a:solidFill>
                <a:latin typeface="Century Gothic" panose="020B0502020202020204" pitchFamily="34" charset="0"/>
              </a:rPr>
              <a:t>İşçinin İş Sözleşmesinden Kaynaklanan Ücret Alma Hakkı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870623"/>
          </a:xfrm>
          <a:prstGeom prst="rect">
            <a:avLst/>
          </a:prstGeom>
          <a:noFill/>
        </p:spPr>
        <p:txBody>
          <a:bodyPr wrap="square">
            <a:spAutoFit/>
          </a:bodyPr>
          <a:lstStyle/>
          <a:p>
            <a:pPr marL="228600">
              <a:lnSpc>
                <a:spcPct val="150000"/>
              </a:lnSpc>
            </a:pPr>
            <a:r>
              <a:rPr lang="tr-TR" dirty="0">
                <a:latin typeface="Century Gothic" panose="020B0502020202020204" pitchFamily="34" charset="0"/>
              </a:rPr>
              <a:t>İşçinin İş Sağlığı ve Güvenliği Korumasından Yararlanma ve İşverenden Talep Etme Hakkı</a:t>
            </a:r>
          </a:p>
        </p:txBody>
      </p:sp>
    </p:spTree>
    <p:extLst>
      <p:ext uri="{BB962C8B-B14F-4D97-AF65-F5344CB8AC3E}">
        <p14:creationId xmlns:p14="http://schemas.microsoft.com/office/powerpoint/2010/main" val="4132843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376705" y="630967"/>
            <a:ext cx="7712764" cy="5489451"/>
          </a:xfrm>
          <a:prstGeom prst="rect">
            <a:avLst/>
          </a:prstGeom>
          <a:noFill/>
        </p:spPr>
        <p:txBody>
          <a:bodyPr wrap="square">
            <a:spAutoFit/>
          </a:bodyPr>
          <a:lstStyle/>
          <a:p>
            <a:pPr marL="228600">
              <a:lnSpc>
                <a:spcPct val="150000"/>
              </a:lnSpc>
            </a:pPr>
            <a:r>
              <a:rPr lang="tr-TR" sz="4800" b="1" dirty="0">
                <a:solidFill>
                  <a:schemeClr val="accent2">
                    <a:lumMod val="50000"/>
                  </a:schemeClr>
                </a:solidFill>
                <a:latin typeface="Century Gothic" panose="020B0502020202020204" pitchFamily="34" charset="0"/>
              </a:rPr>
              <a:t>İşçinin İş Sağlığı ve Güvenliği Korumasından Yararlanma ve İşverenden Talep Etme Hakkı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870623"/>
          </a:xfrm>
          <a:prstGeom prst="rect">
            <a:avLst/>
          </a:prstGeom>
          <a:noFill/>
        </p:spPr>
        <p:txBody>
          <a:bodyPr wrap="square">
            <a:spAutoFit/>
          </a:bodyPr>
          <a:lstStyle/>
          <a:p>
            <a:pPr marL="228600">
              <a:lnSpc>
                <a:spcPct val="150000"/>
              </a:lnSpc>
            </a:pPr>
            <a:r>
              <a:rPr lang="tr-TR" dirty="0">
                <a:latin typeface="Century Gothic" panose="020B0502020202020204" pitchFamily="34" charset="0"/>
              </a:rPr>
              <a:t>İşçinin, İşyerinde Çalışan Diğer İşçilerle Eşit Haklara Sahip Olması ve Aynı Muameleye Tabi Olma Hakkı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781516" y="-1752496"/>
            <a:ext cx="7712764" cy="1648978"/>
          </a:xfrm>
          <a:prstGeom prst="rect">
            <a:avLst/>
          </a:prstGeom>
          <a:noFill/>
        </p:spPr>
        <p:txBody>
          <a:bodyPr wrap="square">
            <a:spAutoFit/>
          </a:bodyPr>
          <a:lstStyle/>
          <a:p>
            <a:pPr marL="228600">
              <a:lnSpc>
                <a:spcPct val="150000"/>
              </a:lnSpc>
            </a:pPr>
            <a:r>
              <a:rPr lang="tr-TR" sz="3600" b="1" dirty="0">
                <a:solidFill>
                  <a:schemeClr val="accent2">
                    <a:lumMod val="50000"/>
                  </a:schemeClr>
                </a:solidFill>
                <a:latin typeface="Century Gothic" panose="020B0502020202020204" pitchFamily="34" charset="0"/>
              </a:rPr>
              <a:t>İşçinin İş Sözleşmesinden Kaynaklanan Ücret Alma Hakkı</a:t>
            </a:r>
          </a:p>
        </p:txBody>
      </p:sp>
    </p:spTree>
    <p:extLst>
      <p:ext uri="{BB962C8B-B14F-4D97-AF65-F5344CB8AC3E}">
        <p14:creationId xmlns:p14="http://schemas.microsoft.com/office/powerpoint/2010/main" val="2361080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309052" y="522485"/>
            <a:ext cx="7712764" cy="5489451"/>
          </a:xfrm>
          <a:prstGeom prst="rect">
            <a:avLst/>
          </a:prstGeom>
          <a:noFill/>
        </p:spPr>
        <p:txBody>
          <a:bodyPr wrap="square">
            <a:spAutoFit/>
          </a:bodyPr>
          <a:lstStyle/>
          <a:p>
            <a:pPr marL="228600">
              <a:lnSpc>
                <a:spcPct val="150000"/>
              </a:lnSpc>
            </a:pPr>
            <a:r>
              <a:rPr lang="tr-TR" sz="4800" b="1" dirty="0">
                <a:solidFill>
                  <a:schemeClr val="accent2">
                    <a:lumMod val="50000"/>
                  </a:schemeClr>
                </a:solidFill>
                <a:latin typeface="Century Gothic" panose="020B0502020202020204" pitchFamily="34" charset="0"/>
              </a:rPr>
              <a:t>İşçinin, İşyerinde Çalışan Diğer İşçilerle Eşit Haklara Sahip Olması ve Aynı Muameleye Tabi Olma Hakkı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marL="228600">
              <a:lnSpc>
                <a:spcPct val="150000"/>
              </a:lnSpc>
            </a:pPr>
            <a:r>
              <a:rPr lang="tr-TR" dirty="0">
                <a:latin typeface="Century Gothic" panose="020B0502020202020204" pitchFamily="34" charset="0"/>
              </a:rPr>
              <a:t>İşçinin Ara Dinlenme Hakkı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1010116" y="-2535549"/>
            <a:ext cx="7712764" cy="2478179"/>
          </a:xfrm>
          <a:prstGeom prst="rect">
            <a:avLst/>
          </a:prstGeom>
          <a:noFill/>
        </p:spPr>
        <p:txBody>
          <a:bodyPr wrap="square">
            <a:spAutoFit/>
          </a:bodyPr>
          <a:lstStyle/>
          <a:p>
            <a:pPr marL="228600">
              <a:lnSpc>
                <a:spcPct val="150000"/>
              </a:lnSpc>
            </a:pPr>
            <a:r>
              <a:rPr lang="tr-TR" sz="3600" b="1" dirty="0">
                <a:solidFill>
                  <a:schemeClr val="accent2">
                    <a:lumMod val="50000"/>
                  </a:schemeClr>
                </a:solidFill>
                <a:latin typeface="Century Gothic" panose="020B0502020202020204" pitchFamily="34" charset="0"/>
              </a:rPr>
              <a:t>İşçinin İş Sağlığı ve Güvenliği Korumasından Yararlanma ve İşverenden Talep Etme Hakkı</a:t>
            </a:r>
          </a:p>
        </p:txBody>
      </p:sp>
    </p:spTree>
    <p:extLst>
      <p:ext uri="{BB962C8B-B14F-4D97-AF65-F5344CB8AC3E}">
        <p14:creationId xmlns:p14="http://schemas.microsoft.com/office/powerpoint/2010/main" val="444161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443661" y="2184478"/>
            <a:ext cx="7712764" cy="2165465"/>
          </a:xfrm>
          <a:prstGeom prst="rect">
            <a:avLst/>
          </a:prstGeom>
          <a:noFill/>
        </p:spPr>
        <p:txBody>
          <a:bodyPr wrap="square">
            <a:spAutoFit/>
          </a:bodyPr>
          <a:lstStyle/>
          <a:p>
            <a:pPr marL="228600">
              <a:lnSpc>
                <a:spcPct val="150000"/>
              </a:lnSpc>
            </a:pPr>
            <a:r>
              <a:rPr lang="tr-TR" sz="4800" b="1" dirty="0">
                <a:solidFill>
                  <a:schemeClr val="accent2">
                    <a:lumMod val="50000"/>
                  </a:schemeClr>
                </a:solidFill>
                <a:latin typeface="Century Gothic" panose="020B0502020202020204" pitchFamily="34" charset="0"/>
              </a:rPr>
              <a:t>İşçinin Ara Dinlenme Hakkı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marL="228600">
              <a:lnSpc>
                <a:spcPct val="150000"/>
              </a:lnSpc>
            </a:pPr>
            <a:r>
              <a:rPr lang="tr-TR" dirty="0">
                <a:latin typeface="Century Gothic" panose="020B0502020202020204" pitchFamily="34" charset="0"/>
              </a:rPr>
              <a:t>İşçinin Fazla Mesai Ücreti Hakkı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1010116" y="-3367135"/>
            <a:ext cx="7712764" cy="3309176"/>
          </a:xfrm>
          <a:prstGeom prst="rect">
            <a:avLst/>
          </a:prstGeom>
          <a:noFill/>
        </p:spPr>
        <p:txBody>
          <a:bodyPr wrap="square">
            <a:spAutoFit/>
          </a:bodyPr>
          <a:lstStyle/>
          <a:p>
            <a:pPr marL="228600">
              <a:lnSpc>
                <a:spcPct val="150000"/>
              </a:lnSpc>
            </a:pPr>
            <a:r>
              <a:rPr lang="tr-TR" sz="3600" b="1" dirty="0">
                <a:solidFill>
                  <a:schemeClr val="accent2">
                    <a:lumMod val="50000"/>
                  </a:schemeClr>
                </a:solidFill>
                <a:latin typeface="Century Gothic" panose="020B0502020202020204" pitchFamily="34" charset="0"/>
              </a:rPr>
              <a:t>İşçinin, İşyerinde Çalışan Diğer İşçilerle Eşit Haklara Sahip Olması ve Aynı Muameleye Tabi Olma Hakkı</a:t>
            </a:r>
          </a:p>
        </p:txBody>
      </p:sp>
    </p:spTree>
    <p:extLst>
      <p:ext uri="{BB962C8B-B14F-4D97-AF65-F5344CB8AC3E}">
        <p14:creationId xmlns:p14="http://schemas.microsoft.com/office/powerpoint/2010/main" val="4110237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443661" y="2242081"/>
            <a:ext cx="7712764" cy="2165465"/>
          </a:xfrm>
          <a:prstGeom prst="rect">
            <a:avLst/>
          </a:prstGeom>
          <a:noFill/>
        </p:spPr>
        <p:txBody>
          <a:bodyPr wrap="square">
            <a:spAutoFit/>
          </a:bodyPr>
          <a:lstStyle/>
          <a:p>
            <a:pPr marL="228600">
              <a:lnSpc>
                <a:spcPct val="150000"/>
              </a:lnSpc>
            </a:pPr>
            <a:r>
              <a:rPr lang="tr-TR" sz="4800" b="1" dirty="0">
                <a:solidFill>
                  <a:schemeClr val="accent2">
                    <a:lumMod val="50000"/>
                  </a:schemeClr>
                </a:solidFill>
                <a:latin typeface="Century Gothic" panose="020B0502020202020204" pitchFamily="34" charset="0"/>
              </a:rPr>
              <a:t>İşçinin Fazla Mesai Ücreti Hakkı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marL="228600">
              <a:lnSpc>
                <a:spcPct val="150000"/>
              </a:lnSpc>
            </a:pPr>
            <a:r>
              <a:rPr lang="tr-TR" dirty="0">
                <a:latin typeface="Century Gothic" panose="020B0502020202020204" pitchFamily="34" charset="0"/>
              </a:rPr>
              <a:t>İşçinin Fesih Bildirim Süreci İçerisinde Yeni İş Arama İzin Hakkı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883116" y="-948479"/>
            <a:ext cx="7712764" cy="816185"/>
          </a:xfrm>
          <a:prstGeom prst="rect">
            <a:avLst/>
          </a:prstGeom>
          <a:noFill/>
        </p:spPr>
        <p:txBody>
          <a:bodyPr wrap="square">
            <a:spAutoFit/>
          </a:bodyPr>
          <a:lstStyle/>
          <a:p>
            <a:pPr marL="228600">
              <a:lnSpc>
                <a:spcPct val="150000"/>
              </a:lnSpc>
            </a:pPr>
            <a:r>
              <a:rPr lang="tr-TR" sz="3600" b="1" dirty="0">
                <a:solidFill>
                  <a:schemeClr val="accent2">
                    <a:lumMod val="50000"/>
                  </a:schemeClr>
                </a:solidFill>
                <a:latin typeface="Century Gothic" panose="020B0502020202020204" pitchFamily="34" charset="0"/>
              </a:rPr>
              <a:t>İşçinin Ara Dinlenme Hakkı</a:t>
            </a:r>
          </a:p>
        </p:txBody>
      </p:sp>
    </p:spTree>
    <p:extLst>
      <p:ext uri="{BB962C8B-B14F-4D97-AF65-F5344CB8AC3E}">
        <p14:creationId xmlns:p14="http://schemas.microsoft.com/office/powerpoint/2010/main" val="3963985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443661" y="1594567"/>
            <a:ext cx="7712764" cy="3273460"/>
          </a:xfrm>
          <a:prstGeom prst="rect">
            <a:avLst/>
          </a:prstGeom>
          <a:noFill/>
        </p:spPr>
        <p:txBody>
          <a:bodyPr wrap="square">
            <a:spAutoFit/>
          </a:bodyPr>
          <a:lstStyle/>
          <a:p>
            <a:pPr marL="228600">
              <a:lnSpc>
                <a:spcPct val="150000"/>
              </a:lnSpc>
            </a:pPr>
            <a:r>
              <a:rPr lang="tr-TR" sz="4800" b="1" dirty="0">
                <a:solidFill>
                  <a:schemeClr val="accent2">
                    <a:lumMod val="50000"/>
                  </a:schemeClr>
                </a:solidFill>
                <a:latin typeface="Century Gothic" panose="020B0502020202020204" pitchFamily="34" charset="0"/>
              </a:rPr>
              <a:t>İşçinin Fesih Bildirim Süreci İçerisinde Yeni İş Arama İzin Hakkı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870623"/>
          </a:xfrm>
          <a:prstGeom prst="rect">
            <a:avLst/>
          </a:prstGeom>
          <a:noFill/>
        </p:spPr>
        <p:txBody>
          <a:bodyPr wrap="square">
            <a:spAutoFit/>
          </a:bodyPr>
          <a:lstStyle/>
          <a:p>
            <a:pPr marL="228600">
              <a:lnSpc>
                <a:spcPct val="150000"/>
              </a:lnSpc>
            </a:pPr>
            <a:r>
              <a:rPr lang="tr-TR" dirty="0">
                <a:latin typeface="Century Gothic" panose="020B0502020202020204" pitchFamily="34" charset="0"/>
              </a:rPr>
              <a:t>İşçinin Çalışma Koşullarında Esaslı Değişikliğe Rıza Göstermeme Hakkı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883116" y="-948479"/>
            <a:ext cx="7712764" cy="816185"/>
          </a:xfrm>
          <a:prstGeom prst="rect">
            <a:avLst/>
          </a:prstGeom>
          <a:noFill/>
        </p:spPr>
        <p:txBody>
          <a:bodyPr wrap="square">
            <a:spAutoFit/>
          </a:bodyPr>
          <a:lstStyle/>
          <a:p>
            <a:pPr marL="228600">
              <a:lnSpc>
                <a:spcPct val="150000"/>
              </a:lnSpc>
            </a:pPr>
            <a:r>
              <a:rPr lang="tr-TR" sz="3600" b="1" dirty="0">
                <a:solidFill>
                  <a:schemeClr val="accent2">
                    <a:lumMod val="50000"/>
                  </a:schemeClr>
                </a:solidFill>
                <a:latin typeface="Century Gothic" panose="020B0502020202020204" pitchFamily="34" charset="0"/>
              </a:rPr>
              <a:t>İşçinin Fazla Mesai Ücreti Hakkı</a:t>
            </a:r>
          </a:p>
        </p:txBody>
      </p:sp>
    </p:spTree>
    <p:extLst>
      <p:ext uri="{BB962C8B-B14F-4D97-AF65-F5344CB8AC3E}">
        <p14:creationId xmlns:p14="http://schemas.microsoft.com/office/powerpoint/2010/main" val="3826831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376705" y="1083364"/>
            <a:ext cx="7712764" cy="4381456"/>
          </a:xfrm>
          <a:prstGeom prst="rect">
            <a:avLst/>
          </a:prstGeom>
          <a:noFill/>
        </p:spPr>
        <p:txBody>
          <a:bodyPr wrap="square">
            <a:spAutoFit/>
          </a:bodyPr>
          <a:lstStyle/>
          <a:p>
            <a:pPr marL="228600">
              <a:lnSpc>
                <a:spcPct val="150000"/>
              </a:lnSpc>
            </a:pPr>
            <a:r>
              <a:rPr lang="tr-TR" sz="4800" b="1" dirty="0">
                <a:solidFill>
                  <a:schemeClr val="accent2">
                    <a:lumMod val="50000"/>
                  </a:schemeClr>
                </a:solidFill>
                <a:latin typeface="Century Gothic" panose="020B0502020202020204" pitchFamily="34" charset="0"/>
              </a:rPr>
              <a:t>İşçinin Çalışma Koşullarında Esaslı Değişikliğe Rıza Göstermeme Hakkı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marL="228600">
              <a:lnSpc>
                <a:spcPct val="150000"/>
              </a:lnSpc>
            </a:pPr>
            <a:r>
              <a:rPr lang="tr-TR" dirty="0">
                <a:latin typeface="Century Gothic" panose="020B0502020202020204" pitchFamily="34" charset="0"/>
              </a:rPr>
              <a:t>İşçinin Hafta Tatili Hakkı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2635207"/>
            <a:ext cx="7712764" cy="2478179"/>
          </a:xfrm>
          <a:prstGeom prst="rect">
            <a:avLst/>
          </a:prstGeom>
          <a:noFill/>
        </p:spPr>
        <p:txBody>
          <a:bodyPr wrap="square">
            <a:spAutoFit/>
          </a:bodyPr>
          <a:lstStyle/>
          <a:p>
            <a:pPr marL="228600">
              <a:lnSpc>
                <a:spcPct val="150000"/>
              </a:lnSpc>
            </a:pPr>
            <a:r>
              <a:rPr lang="tr-TR" sz="3600" b="1" dirty="0">
                <a:solidFill>
                  <a:schemeClr val="accent2">
                    <a:lumMod val="50000"/>
                  </a:schemeClr>
                </a:solidFill>
                <a:latin typeface="Century Gothic" panose="020B0502020202020204" pitchFamily="34" charset="0"/>
              </a:rPr>
              <a:t>İşçinin Fesih Bildirim Süreci İçerisinde Yeni İş Arama İzin Hakkı</a:t>
            </a:r>
          </a:p>
        </p:txBody>
      </p:sp>
    </p:spTree>
    <p:extLst>
      <p:ext uri="{BB962C8B-B14F-4D97-AF65-F5344CB8AC3E}">
        <p14:creationId xmlns:p14="http://schemas.microsoft.com/office/powerpoint/2010/main" val="3286280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479236" y="2706718"/>
            <a:ext cx="7712764" cy="1057469"/>
          </a:xfrm>
          <a:prstGeom prst="rect">
            <a:avLst/>
          </a:prstGeom>
          <a:noFill/>
        </p:spPr>
        <p:txBody>
          <a:bodyPr wrap="square">
            <a:spAutoFit/>
          </a:bodyPr>
          <a:lstStyle/>
          <a:p>
            <a:pPr marL="228600">
              <a:lnSpc>
                <a:spcPct val="150000"/>
              </a:lnSpc>
            </a:pPr>
            <a:r>
              <a:rPr lang="tr-TR" sz="4800" b="1" dirty="0">
                <a:solidFill>
                  <a:schemeClr val="accent2">
                    <a:lumMod val="50000"/>
                  </a:schemeClr>
                </a:solidFill>
                <a:latin typeface="Century Gothic" panose="020B0502020202020204" pitchFamily="34" charset="0"/>
              </a:rPr>
              <a:t>İşçinin Hafta Tatili Hakkı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marL="228600">
              <a:lnSpc>
                <a:spcPct val="150000"/>
              </a:lnSpc>
            </a:pPr>
            <a:r>
              <a:rPr lang="tr-TR" dirty="0">
                <a:latin typeface="Century Gothic" panose="020B0502020202020204" pitchFamily="34" charset="0"/>
              </a:rPr>
              <a:t>İşçinin Genel Tatillerde Çalışmama Hakkı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2635207"/>
            <a:ext cx="7712764" cy="2478179"/>
          </a:xfrm>
          <a:prstGeom prst="rect">
            <a:avLst/>
          </a:prstGeom>
          <a:noFill/>
        </p:spPr>
        <p:txBody>
          <a:bodyPr wrap="square">
            <a:spAutoFit/>
          </a:bodyPr>
          <a:lstStyle/>
          <a:p>
            <a:pPr marL="228600">
              <a:lnSpc>
                <a:spcPct val="150000"/>
              </a:lnSpc>
            </a:pPr>
            <a:r>
              <a:rPr lang="tr-TR" sz="3600" b="1" dirty="0">
                <a:solidFill>
                  <a:schemeClr val="accent2">
                    <a:lumMod val="50000"/>
                  </a:schemeClr>
                </a:solidFill>
                <a:latin typeface="Century Gothic" panose="020B0502020202020204" pitchFamily="34" charset="0"/>
              </a:rPr>
              <a:t>İşçinin Çalışma Koşullarında Esaslı Değişikliğe Rıza Göstermeme Hakkı</a:t>
            </a:r>
          </a:p>
        </p:txBody>
      </p:sp>
    </p:spTree>
    <p:extLst>
      <p:ext uri="{BB962C8B-B14F-4D97-AF65-F5344CB8AC3E}">
        <p14:creationId xmlns:p14="http://schemas.microsoft.com/office/powerpoint/2010/main" val="926197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479236" y="2224118"/>
            <a:ext cx="7712764" cy="2165465"/>
          </a:xfrm>
          <a:prstGeom prst="rect">
            <a:avLst/>
          </a:prstGeom>
          <a:noFill/>
        </p:spPr>
        <p:txBody>
          <a:bodyPr wrap="square">
            <a:spAutoFit/>
          </a:bodyPr>
          <a:lstStyle/>
          <a:p>
            <a:pPr marL="228600">
              <a:lnSpc>
                <a:spcPct val="150000"/>
              </a:lnSpc>
            </a:pPr>
            <a:r>
              <a:rPr lang="tr-TR" sz="4800" b="1" dirty="0">
                <a:solidFill>
                  <a:schemeClr val="accent2">
                    <a:lumMod val="50000"/>
                  </a:schemeClr>
                </a:solidFill>
                <a:latin typeface="Century Gothic" panose="020B0502020202020204" pitchFamily="34" charset="0"/>
              </a:rPr>
              <a:t>İşçinin Genel Tatillerde Çalışmama Hakkı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marL="228600">
              <a:lnSpc>
                <a:spcPct val="150000"/>
              </a:lnSpc>
            </a:pPr>
            <a:r>
              <a:rPr lang="tr-TR" dirty="0">
                <a:latin typeface="Century Gothic" panose="020B0502020202020204" pitchFamily="34" charset="0"/>
              </a:rPr>
              <a:t>İşçinin Yıllık Ücret İzin Hakkı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1062818"/>
            <a:ext cx="7712764" cy="816185"/>
          </a:xfrm>
          <a:prstGeom prst="rect">
            <a:avLst/>
          </a:prstGeom>
          <a:noFill/>
        </p:spPr>
        <p:txBody>
          <a:bodyPr wrap="square">
            <a:spAutoFit/>
          </a:bodyPr>
          <a:lstStyle/>
          <a:p>
            <a:pPr marL="228600">
              <a:lnSpc>
                <a:spcPct val="150000"/>
              </a:lnSpc>
            </a:pPr>
            <a:r>
              <a:rPr lang="tr-TR" sz="3600" b="1" dirty="0">
                <a:solidFill>
                  <a:schemeClr val="accent2">
                    <a:lumMod val="50000"/>
                  </a:schemeClr>
                </a:solidFill>
                <a:latin typeface="Century Gothic" panose="020B0502020202020204" pitchFamily="34" charset="0"/>
              </a:rPr>
              <a:t>İşçinin Hafta Tatili Hakkı</a:t>
            </a:r>
          </a:p>
        </p:txBody>
      </p:sp>
    </p:spTree>
    <p:extLst>
      <p:ext uri="{BB962C8B-B14F-4D97-AF65-F5344CB8AC3E}">
        <p14:creationId xmlns:p14="http://schemas.microsoft.com/office/powerpoint/2010/main" val="3834199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479236" y="2274918"/>
            <a:ext cx="7712764" cy="1057469"/>
          </a:xfrm>
          <a:prstGeom prst="rect">
            <a:avLst/>
          </a:prstGeom>
          <a:noFill/>
        </p:spPr>
        <p:txBody>
          <a:bodyPr wrap="square">
            <a:spAutoFit/>
          </a:bodyPr>
          <a:lstStyle/>
          <a:p>
            <a:pPr marL="228600">
              <a:lnSpc>
                <a:spcPct val="150000"/>
              </a:lnSpc>
            </a:pPr>
            <a:r>
              <a:rPr lang="tr-TR" sz="4800" b="1" dirty="0">
                <a:solidFill>
                  <a:schemeClr val="accent2">
                    <a:lumMod val="50000"/>
                  </a:schemeClr>
                </a:solidFill>
                <a:latin typeface="Century Gothic" panose="020B0502020202020204" pitchFamily="34" charset="0"/>
              </a:rPr>
              <a:t>İşçinin Yıllık İzin Hakkı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marL="228600">
              <a:lnSpc>
                <a:spcPct val="150000"/>
              </a:lnSpc>
            </a:pPr>
            <a:r>
              <a:rPr lang="tr-TR" dirty="0">
                <a:latin typeface="Century Gothic" panose="020B0502020202020204" pitchFamily="34" charset="0"/>
              </a:rPr>
              <a:t>Alt İşveren – Taşeron İşçi Hakları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1783413"/>
            <a:ext cx="7712764" cy="1647182"/>
          </a:xfrm>
          <a:prstGeom prst="rect">
            <a:avLst/>
          </a:prstGeom>
          <a:noFill/>
        </p:spPr>
        <p:txBody>
          <a:bodyPr wrap="square">
            <a:spAutoFit/>
          </a:bodyPr>
          <a:lstStyle/>
          <a:p>
            <a:pPr marL="228600">
              <a:lnSpc>
                <a:spcPct val="150000"/>
              </a:lnSpc>
            </a:pPr>
            <a:r>
              <a:rPr lang="tr-TR" sz="3600" b="1" dirty="0">
                <a:solidFill>
                  <a:schemeClr val="accent2">
                    <a:lumMod val="50000"/>
                  </a:schemeClr>
                </a:solidFill>
                <a:latin typeface="Century Gothic" panose="020B0502020202020204" pitchFamily="34" charset="0"/>
              </a:rPr>
              <a:t>İşçinin Genel Tatillerde Çalışmama Hakkı</a:t>
            </a:r>
          </a:p>
        </p:txBody>
      </p:sp>
    </p:spTree>
    <p:extLst>
      <p:ext uri="{BB962C8B-B14F-4D97-AF65-F5344CB8AC3E}">
        <p14:creationId xmlns:p14="http://schemas.microsoft.com/office/powerpoint/2010/main" val="4195483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F6EB500-BBB1-4838-9B08-8D913311DBC8}"/>
              </a:ext>
            </a:extLst>
          </p:cNvPr>
          <p:cNvSpPr>
            <a:spLocks noGrp="1"/>
          </p:cNvSpPr>
          <p:nvPr>
            <p:ph idx="1"/>
          </p:nvPr>
        </p:nvSpPr>
        <p:spPr>
          <a:xfrm>
            <a:off x="0" y="0"/>
            <a:ext cx="12192000" cy="6858000"/>
          </a:xfrm>
        </p:spPr>
        <p:txBody>
          <a:bodyPr anchor="ctr">
            <a:normAutofit/>
          </a:bodyPr>
          <a:lstStyle/>
          <a:p>
            <a:pPr marL="0" indent="0" algn="ctr">
              <a:lnSpc>
                <a:spcPct val="150000"/>
              </a:lnSpc>
              <a:buNone/>
            </a:pPr>
            <a:r>
              <a:rPr lang="tr-TR" sz="5400" dirty="0">
                <a:latin typeface="Century Gothic" panose="020B0502020202020204" pitchFamily="34" charset="0"/>
              </a:rPr>
              <a:t>Çalışan işçiyle işveren arasındaki hukuki ilişkiyi düzenleyen hukuk dalıdır. </a:t>
            </a:r>
            <a:endParaRPr lang="tr-TR" sz="5400" dirty="0"/>
          </a:p>
        </p:txBody>
      </p:sp>
    </p:spTree>
    <p:extLst>
      <p:ext uri="{BB962C8B-B14F-4D97-AF65-F5344CB8AC3E}">
        <p14:creationId xmlns:p14="http://schemas.microsoft.com/office/powerpoint/2010/main" val="3430945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479236" y="2274918"/>
            <a:ext cx="7712764" cy="2167838"/>
          </a:xfrm>
          <a:prstGeom prst="rect">
            <a:avLst/>
          </a:prstGeom>
          <a:noFill/>
        </p:spPr>
        <p:txBody>
          <a:bodyPr wrap="square">
            <a:spAutoFit/>
          </a:bodyPr>
          <a:lstStyle/>
          <a:p>
            <a:pPr marL="228600">
              <a:lnSpc>
                <a:spcPct val="150000"/>
              </a:lnSpc>
            </a:pPr>
            <a:r>
              <a:rPr lang="tr-TR" sz="4800" b="1" dirty="0">
                <a:solidFill>
                  <a:schemeClr val="accent2">
                    <a:lumMod val="50000"/>
                  </a:schemeClr>
                </a:solidFill>
                <a:latin typeface="Century Gothic" panose="020B0502020202020204" pitchFamily="34" charset="0"/>
              </a:rPr>
              <a:t>Alt İşveren – Taşeron İşçi Hakları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a:lnSpc>
                <a:spcPct val="150000"/>
              </a:lnSpc>
            </a:pPr>
            <a:r>
              <a:rPr lang="tr-TR" dirty="0">
                <a:latin typeface="Century Gothic" panose="020B0502020202020204" pitchFamily="34" charset="0"/>
              </a:rPr>
              <a:t>Kadın İşçilerin Hakkı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1172442"/>
            <a:ext cx="7712764" cy="816185"/>
          </a:xfrm>
          <a:prstGeom prst="rect">
            <a:avLst/>
          </a:prstGeom>
          <a:noFill/>
        </p:spPr>
        <p:txBody>
          <a:bodyPr wrap="square">
            <a:spAutoFit/>
          </a:bodyPr>
          <a:lstStyle/>
          <a:p>
            <a:pPr marL="228600">
              <a:lnSpc>
                <a:spcPct val="150000"/>
              </a:lnSpc>
            </a:pPr>
            <a:r>
              <a:rPr lang="tr-TR" sz="3600" b="1" dirty="0">
                <a:solidFill>
                  <a:schemeClr val="accent2">
                    <a:lumMod val="50000"/>
                  </a:schemeClr>
                </a:solidFill>
                <a:latin typeface="Century Gothic" panose="020B0502020202020204" pitchFamily="34" charset="0"/>
              </a:rPr>
              <a:t>İşçinin Yıllık Ücret İzin Hakkı</a:t>
            </a:r>
          </a:p>
        </p:txBody>
      </p:sp>
    </p:spTree>
    <p:extLst>
      <p:ext uri="{BB962C8B-B14F-4D97-AF65-F5344CB8AC3E}">
        <p14:creationId xmlns:p14="http://schemas.microsoft.com/office/powerpoint/2010/main" val="3008359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558748" y="2713712"/>
            <a:ext cx="7712764" cy="1059842"/>
          </a:xfrm>
          <a:prstGeom prst="rect">
            <a:avLst/>
          </a:prstGeom>
          <a:noFill/>
        </p:spPr>
        <p:txBody>
          <a:bodyPr wrap="square">
            <a:spAutoFit/>
          </a:bodyPr>
          <a:lstStyle/>
          <a:p>
            <a:pPr>
              <a:lnSpc>
                <a:spcPct val="150000"/>
              </a:lnSpc>
            </a:pPr>
            <a:r>
              <a:rPr lang="tr-TR" sz="4800" b="1" dirty="0">
                <a:solidFill>
                  <a:schemeClr val="accent2">
                    <a:lumMod val="50000"/>
                  </a:schemeClr>
                </a:solidFill>
                <a:latin typeface="Century Gothic" panose="020B0502020202020204" pitchFamily="34" charset="0"/>
              </a:rPr>
              <a:t>Kadın İşçilerin Hakkı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a:lnSpc>
                <a:spcPct val="150000"/>
              </a:lnSpc>
            </a:pPr>
            <a:r>
              <a:rPr lang="tr-TR" dirty="0">
                <a:latin typeface="Century Gothic" panose="020B0502020202020204" pitchFamily="34" charset="0"/>
              </a:rPr>
              <a:t>Engelli İşçilerin Hakları </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1172442"/>
            <a:ext cx="7712764" cy="816185"/>
          </a:xfrm>
          <a:prstGeom prst="rect">
            <a:avLst/>
          </a:prstGeom>
          <a:noFill/>
        </p:spPr>
        <p:txBody>
          <a:bodyPr wrap="square">
            <a:spAutoFit/>
          </a:bodyPr>
          <a:lstStyle/>
          <a:p>
            <a:pPr marL="228600">
              <a:lnSpc>
                <a:spcPct val="150000"/>
              </a:lnSpc>
            </a:pPr>
            <a:r>
              <a:rPr lang="tr-TR" sz="3600" b="1" dirty="0">
                <a:solidFill>
                  <a:schemeClr val="accent2">
                    <a:lumMod val="50000"/>
                  </a:schemeClr>
                </a:solidFill>
                <a:latin typeface="Century Gothic" panose="020B0502020202020204" pitchFamily="34" charset="0"/>
              </a:rPr>
              <a:t>Alt İşveren – Taşeron İşçi Hakları</a:t>
            </a:r>
          </a:p>
        </p:txBody>
      </p:sp>
    </p:spTree>
    <p:extLst>
      <p:ext uri="{BB962C8B-B14F-4D97-AF65-F5344CB8AC3E}">
        <p14:creationId xmlns:p14="http://schemas.microsoft.com/office/powerpoint/2010/main" val="2794614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558748" y="2713712"/>
            <a:ext cx="7712764" cy="1059842"/>
          </a:xfrm>
          <a:prstGeom prst="rect">
            <a:avLst/>
          </a:prstGeom>
          <a:noFill/>
        </p:spPr>
        <p:txBody>
          <a:bodyPr wrap="square">
            <a:spAutoFit/>
          </a:bodyPr>
          <a:lstStyle/>
          <a:p>
            <a:pPr>
              <a:lnSpc>
                <a:spcPct val="150000"/>
              </a:lnSpc>
            </a:pPr>
            <a:r>
              <a:rPr lang="tr-TR" sz="4800" b="1" dirty="0">
                <a:solidFill>
                  <a:schemeClr val="accent2">
                    <a:lumMod val="50000"/>
                  </a:schemeClr>
                </a:solidFill>
                <a:latin typeface="Century Gothic" panose="020B0502020202020204" pitchFamily="34" charset="0"/>
              </a:rPr>
              <a:t>Engelli İşçilerin Hakları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a:lnSpc>
                <a:spcPct val="150000"/>
              </a:lnSpc>
            </a:pPr>
            <a:r>
              <a:rPr lang="tr-TR" dirty="0">
                <a:latin typeface="Century Gothic" panose="020B0502020202020204" pitchFamily="34" charset="0"/>
              </a:rPr>
              <a:t>Askere Giden İşçi Hakları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973213"/>
            <a:ext cx="7712764" cy="816185"/>
          </a:xfrm>
          <a:prstGeom prst="rect">
            <a:avLst/>
          </a:prstGeom>
          <a:noFill/>
        </p:spPr>
        <p:txBody>
          <a:bodyPr wrap="square">
            <a:spAutoFit/>
          </a:bodyPr>
          <a:lstStyle/>
          <a:p>
            <a:pPr>
              <a:lnSpc>
                <a:spcPct val="150000"/>
              </a:lnSpc>
            </a:pPr>
            <a:r>
              <a:rPr lang="tr-TR" sz="3600" b="1" dirty="0">
                <a:solidFill>
                  <a:schemeClr val="accent2">
                    <a:lumMod val="50000"/>
                  </a:schemeClr>
                </a:solidFill>
                <a:latin typeface="Century Gothic" panose="020B0502020202020204" pitchFamily="34" charset="0"/>
              </a:rPr>
              <a:t>Kadın İşçilerin Hakkı</a:t>
            </a:r>
          </a:p>
        </p:txBody>
      </p:sp>
    </p:spTree>
    <p:extLst>
      <p:ext uri="{BB962C8B-B14F-4D97-AF65-F5344CB8AC3E}">
        <p14:creationId xmlns:p14="http://schemas.microsoft.com/office/powerpoint/2010/main" val="3088206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558748" y="2713712"/>
            <a:ext cx="7712764" cy="1059842"/>
          </a:xfrm>
          <a:prstGeom prst="rect">
            <a:avLst/>
          </a:prstGeom>
          <a:noFill/>
        </p:spPr>
        <p:txBody>
          <a:bodyPr wrap="square">
            <a:spAutoFit/>
          </a:bodyPr>
          <a:lstStyle/>
          <a:p>
            <a:pPr>
              <a:lnSpc>
                <a:spcPct val="150000"/>
              </a:lnSpc>
            </a:pPr>
            <a:r>
              <a:rPr lang="tr-TR" sz="4800" b="1" dirty="0">
                <a:solidFill>
                  <a:schemeClr val="accent2">
                    <a:lumMod val="50000"/>
                  </a:schemeClr>
                </a:solidFill>
                <a:latin typeface="Century Gothic" panose="020B0502020202020204" pitchFamily="34" charset="0"/>
              </a:rPr>
              <a:t>Askere Giden İşçi Hakları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a:lnSpc>
                <a:spcPct val="150000"/>
              </a:lnSpc>
            </a:pPr>
            <a:r>
              <a:rPr lang="tr-TR" dirty="0">
                <a:latin typeface="Century Gothic" panose="020B0502020202020204" pitchFamily="34" charset="0"/>
              </a:rPr>
              <a:t>Sendika Üyesi İşçi Hakları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973213"/>
            <a:ext cx="7712764" cy="816185"/>
          </a:xfrm>
          <a:prstGeom prst="rect">
            <a:avLst/>
          </a:prstGeom>
          <a:noFill/>
        </p:spPr>
        <p:txBody>
          <a:bodyPr wrap="square">
            <a:spAutoFit/>
          </a:bodyPr>
          <a:lstStyle/>
          <a:p>
            <a:pPr>
              <a:lnSpc>
                <a:spcPct val="150000"/>
              </a:lnSpc>
            </a:pPr>
            <a:r>
              <a:rPr lang="tr-TR" sz="3600" b="1" dirty="0">
                <a:solidFill>
                  <a:schemeClr val="accent2">
                    <a:lumMod val="50000"/>
                  </a:schemeClr>
                </a:solidFill>
                <a:latin typeface="Century Gothic" panose="020B0502020202020204" pitchFamily="34" charset="0"/>
              </a:rPr>
              <a:t>Engelli İşçilerin Hakları</a:t>
            </a:r>
          </a:p>
        </p:txBody>
      </p:sp>
    </p:spTree>
    <p:extLst>
      <p:ext uri="{BB962C8B-B14F-4D97-AF65-F5344CB8AC3E}">
        <p14:creationId xmlns:p14="http://schemas.microsoft.com/office/powerpoint/2010/main" val="2043646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558748" y="2716085"/>
            <a:ext cx="7712764" cy="1057469"/>
          </a:xfrm>
          <a:prstGeom prst="rect">
            <a:avLst/>
          </a:prstGeom>
          <a:noFill/>
        </p:spPr>
        <p:txBody>
          <a:bodyPr wrap="square">
            <a:spAutoFit/>
          </a:bodyPr>
          <a:lstStyle/>
          <a:p>
            <a:pPr>
              <a:lnSpc>
                <a:spcPct val="150000"/>
              </a:lnSpc>
            </a:pPr>
            <a:r>
              <a:rPr lang="tr-TR" sz="4800" b="1" dirty="0">
                <a:solidFill>
                  <a:schemeClr val="accent2">
                    <a:lumMod val="50000"/>
                  </a:schemeClr>
                </a:solidFill>
                <a:latin typeface="Century Gothic" panose="020B0502020202020204" pitchFamily="34" charset="0"/>
              </a:rPr>
              <a:t>Sendika Üyesi İşçi Hakları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4227"/>
          </a:xfrm>
          <a:prstGeom prst="rect">
            <a:avLst/>
          </a:prstGeom>
          <a:noFill/>
        </p:spPr>
        <p:txBody>
          <a:bodyPr wrap="square">
            <a:spAutoFit/>
          </a:bodyPr>
          <a:lstStyle/>
          <a:p>
            <a:pPr>
              <a:lnSpc>
                <a:spcPct val="150000"/>
              </a:lnSpc>
            </a:pPr>
            <a:r>
              <a:rPr lang="tr-TR" sz="1800" b="1" dirty="0">
                <a:solidFill>
                  <a:schemeClr val="accent2">
                    <a:lumMod val="50000"/>
                  </a:schemeClr>
                </a:solidFill>
                <a:latin typeface="Century Gothic" panose="020B0502020202020204" pitchFamily="34" charset="0"/>
              </a:rPr>
              <a:t>Sendika Yöneticisi ve İşyeri Sendika Temsilcisi İşçi Hakları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973213"/>
            <a:ext cx="7712764" cy="816185"/>
          </a:xfrm>
          <a:prstGeom prst="rect">
            <a:avLst/>
          </a:prstGeom>
          <a:noFill/>
        </p:spPr>
        <p:txBody>
          <a:bodyPr wrap="square">
            <a:spAutoFit/>
          </a:bodyPr>
          <a:lstStyle/>
          <a:p>
            <a:pPr>
              <a:lnSpc>
                <a:spcPct val="150000"/>
              </a:lnSpc>
            </a:pPr>
            <a:r>
              <a:rPr lang="tr-TR" sz="3600" b="1" dirty="0">
                <a:solidFill>
                  <a:schemeClr val="accent2">
                    <a:lumMod val="50000"/>
                  </a:schemeClr>
                </a:solidFill>
                <a:latin typeface="Century Gothic" panose="020B0502020202020204" pitchFamily="34" charset="0"/>
              </a:rPr>
              <a:t>Askere Giden İşçi Hakları</a:t>
            </a:r>
          </a:p>
        </p:txBody>
      </p:sp>
    </p:spTree>
    <p:extLst>
      <p:ext uri="{BB962C8B-B14F-4D97-AF65-F5344CB8AC3E}">
        <p14:creationId xmlns:p14="http://schemas.microsoft.com/office/powerpoint/2010/main" val="15581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558748" y="1659721"/>
            <a:ext cx="7712764" cy="3275833"/>
          </a:xfrm>
          <a:prstGeom prst="rect">
            <a:avLst/>
          </a:prstGeom>
          <a:noFill/>
        </p:spPr>
        <p:txBody>
          <a:bodyPr wrap="square">
            <a:spAutoFit/>
          </a:bodyPr>
          <a:lstStyle/>
          <a:p>
            <a:pPr>
              <a:lnSpc>
                <a:spcPct val="150000"/>
              </a:lnSpc>
            </a:pPr>
            <a:r>
              <a:rPr lang="tr-TR" sz="4800" b="1" dirty="0">
                <a:solidFill>
                  <a:schemeClr val="accent2">
                    <a:lumMod val="50000"/>
                  </a:schemeClr>
                </a:solidFill>
                <a:latin typeface="Century Gothic" panose="020B0502020202020204" pitchFamily="34" charset="0"/>
              </a:rPr>
              <a:t>Sendika Yöneticisi ve İşyeri Sendika Temsilcisi İşçi Hakları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a:lnSpc>
                <a:spcPct val="150000"/>
              </a:lnSpc>
            </a:pPr>
            <a:r>
              <a:rPr lang="tr-TR" dirty="0">
                <a:latin typeface="Century Gothic" panose="020B0502020202020204" pitchFamily="34" charset="0"/>
              </a:rPr>
              <a:t>İşyerinde </a:t>
            </a:r>
            <a:r>
              <a:rPr lang="tr-TR" dirty="0" err="1">
                <a:latin typeface="Century Gothic" panose="020B0502020202020204" pitchFamily="34" charset="0"/>
              </a:rPr>
              <a:t>Mobbing</a:t>
            </a:r>
            <a:r>
              <a:rPr lang="tr-TR" dirty="0">
                <a:latin typeface="Century Gothic" panose="020B0502020202020204" pitchFamily="34" charset="0"/>
              </a:rPr>
              <a:t> Uygulanan İşçi Hakları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973213"/>
            <a:ext cx="7712764" cy="816185"/>
          </a:xfrm>
          <a:prstGeom prst="rect">
            <a:avLst/>
          </a:prstGeom>
          <a:noFill/>
        </p:spPr>
        <p:txBody>
          <a:bodyPr wrap="square">
            <a:spAutoFit/>
          </a:bodyPr>
          <a:lstStyle/>
          <a:p>
            <a:pPr>
              <a:lnSpc>
                <a:spcPct val="150000"/>
              </a:lnSpc>
            </a:pPr>
            <a:r>
              <a:rPr lang="tr-TR" sz="3600" b="1" dirty="0">
                <a:solidFill>
                  <a:schemeClr val="accent2">
                    <a:lumMod val="50000"/>
                  </a:schemeClr>
                </a:solidFill>
                <a:latin typeface="Century Gothic" panose="020B0502020202020204" pitchFamily="34" charset="0"/>
              </a:rPr>
              <a:t>Sendika Üyesi İşçi Hakları</a:t>
            </a:r>
          </a:p>
        </p:txBody>
      </p:sp>
    </p:spTree>
    <p:extLst>
      <p:ext uri="{BB962C8B-B14F-4D97-AF65-F5344CB8AC3E}">
        <p14:creationId xmlns:p14="http://schemas.microsoft.com/office/powerpoint/2010/main" val="694233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558748" y="2242099"/>
            <a:ext cx="7712764" cy="2167838"/>
          </a:xfrm>
          <a:prstGeom prst="rect">
            <a:avLst/>
          </a:prstGeom>
          <a:noFill/>
        </p:spPr>
        <p:txBody>
          <a:bodyPr wrap="square">
            <a:spAutoFit/>
          </a:bodyPr>
          <a:lstStyle/>
          <a:p>
            <a:pPr>
              <a:lnSpc>
                <a:spcPct val="150000"/>
              </a:lnSpc>
            </a:pPr>
            <a:r>
              <a:rPr lang="tr-TR" sz="4800" b="1" dirty="0">
                <a:solidFill>
                  <a:schemeClr val="accent2">
                    <a:lumMod val="50000"/>
                  </a:schemeClr>
                </a:solidFill>
                <a:latin typeface="Century Gothic" panose="020B0502020202020204" pitchFamily="34" charset="0"/>
              </a:rPr>
              <a:t>İşyerinde </a:t>
            </a:r>
            <a:r>
              <a:rPr lang="tr-TR" sz="4800" b="1" dirty="0" err="1">
                <a:solidFill>
                  <a:schemeClr val="accent2">
                    <a:lumMod val="50000"/>
                  </a:schemeClr>
                </a:solidFill>
                <a:latin typeface="Century Gothic" panose="020B0502020202020204" pitchFamily="34" charset="0"/>
              </a:rPr>
              <a:t>Mobbing</a:t>
            </a:r>
            <a:r>
              <a:rPr lang="tr-TR" sz="4800" b="1" dirty="0">
                <a:solidFill>
                  <a:schemeClr val="accent2">
                    <a:lumMod val="50000"/>
                  </a:schemeClr>
                </a:solidFill>
                <a:latin typeface="Century Gothic" panose="020B0502020202020204" pitchFamily="34" charset="0"/>
              </a:rPr>
              <a:t> Uygulanan İşçi Hakları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a:lnSpc>
                <a:spcPct val="150000"/>
              </a:lnSpc>
            </a:pPr>
            <a:r>
              <a:rPr lang="tr-TR" dirty="0">
                <a:latin typeface="Century Gothic" panose="020B0502020202020204" pitchFamily="34" charset="0"/>
              </a:rPr>
              <a:t>İşten Çıkarılan İşçi Hakları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1849050"/>
            <a:ext cx="7712764" cy="1647182"/>
          </a:xfrm>
          <a:prstGeom prst="rect">
            <a:avLst/>
          </a:prstGeom>
          <a:noFill/>
        </p:spPr>
        <p:txBody>
          <a:bodyPr wrap="square">
            <a:spAutoFit/>
          </a:bodyPr>
          <a:lstStyle/>
          <a:p>
            <a:pPr>
              <a:lnSpc>
                <a:spcPct val="150000"/>
              </a:lnSpc>
            </a:pPr>
            <a:r>
              <a:rPr lang="tr-TR" sz="3600" b="1" dirty="0">
                <a:solidFill>
                  <a:schemeClr val="accent2">
                    <a:lumMod val="50000"/>
                  </a:schemeClr>
                </a:solidFill>
                <a:latin typeface="Century Gothic" panose="020B0502020202020204" pitchFamily="34" charset="0"/>
              </a:rPr>
              <a:t>Sendika Yöneticisi ve İşyeri Sendika Temsilcisi İşçi Hakları</a:t>
            </a:r>
          </a:p>
        </p:txBody>
      </p:sp>
    </p:spTree>
    <p:extLst>
      <p:ext uri="{BB962C8B-B14F-4D97-AF65-F5344CB8AC3E}">
        <p14:creationId xmlns:p14="http://schemas.microsoft.com/office/powerpoint/2010/main" val="1147670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431748" y="2688312"/>
            <a:ext cx="8217452" cy="1057469"/>
          </a:xfrm>
          <a:prstGeom prst="rect">
            <a:avLst/>
          </a:prstGeom>
          <a:noFill/>
        </p:spPr>
        <p:txBody>
          <a:bodyPr wrap="square">
            <a:spAutoFit/>
          </a:bodyPr>
          <a:lstStyle/>
          <a:p>
            <a:pPr>
              <a:lnSpc>
                <a:spcPct val="150000"/>
              </a:lnSpc>
            </a:pPr>
            <a:r>
              <a:rPr lang="tr-TR" sz="4800" b="1" dirty="0">
                <a:solidFill>
                  <a:schemeClr val="accent2">
                    <a:lumMod val="50000"/>
                  </a:schemeClr>
                </a:solidFill>
                <a:latin typeface="Century Gothic" panose="020B0502020202020204" pitchFamily="34" charset="0"/>
              </a:rPr>
              <a:t>İşten Çıkarılan İşçi Hakları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a:lnSpc>
                <a:spcPct val="150000"/>
              </a:lnSpc>
            </a:pPr>
            <a:r>
              <a:rPr lang="tr-TR" dirty="0">
                <a:latin typeface="Century Gothic" panose="020B0502020202020204" pitchFamily="34" charset="0"/>
              </a:rPr>
              <a:t>İstifa Eden İşçi Hakları</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1849050"/>
            <a:ext cx="7712764" cy="1647182"/>
          </a:xfrm>
          <a:prstGeom prst="rect">
            <a:avLst/>
          </a:prstGeom>
          <a:noFill/>
        </p:spPr>
        <p:txBody>
          <a:bodyPr wrap="square">
            <a:spAutoFit/>
          </a:bodyPr>
          <a:lstStyle/>
          <a:p>
            <a:pPr>
              <a:lnSpc>
                <a:spcPct val="150000"/>
              </a:lnSpc>
            </a:pPr>
            <a:r>
              <a:rPr lang="tr-TR" sz="3600" b="1" dirty="0">
                <a:solidFill>
                  <a:schemeClr val="accent2">
                    <a:lumMod val="50000"/>
                  </a:schemeClr>
                </a:solidFill>
                <a:latin typeface="Century Gothic" panose="020B0502020202020204" pitchFamily="34" charset="0"/>
              </a:rPr>
              <a:t>İşyerinde </a:t>
            </a:r>
            <a:r>
              <a:rPr lang="tr-TR" sz="3600" b="1" dirty="0" err="1">
                <a:solidFill>
                  <a:schemeClr val="accent2">
                    <a:lumMod val="50000"/>
                  </a:schemeClr>
                </a:solidFill>
                <a:latin typeface="Century Gothic" panose="020B0502020202020204" pitchFamily="34" charset="0"/>
              </a:rPr>
              <a:t>Mobbing</a:t>
            </a:r>
            <a:r>
              <a:rPr lang="tr-TR" sz="3600" b="1" dirty="0">
                <a:solidFill>
                  <a:schemeClr val="accent2">
                    <a:lumMod val="50000"/>
                  </a:schemeClr>
                </a:solidFill>
                <a:latin typeface="Century Gothic" panose="020B0502020202020204" pitchFamily="34" charset="0"/>
              </a:rPr>
              <a:t> Uygulanan İşçi Hakları</a:t>
            </a:r>
          </a:p>
        </p:txBody>
      </p:sp>
    </p:spTree>
    <p:extLst>
      <p:ext uri="{BB962C8B-B14F-4D97-AF65-F5344CB8AC3E}">
        <p14:creationId xmlns:p14="http://schemas.microsoft.com/office/powerpoint/2010/main" val="1216935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558748" y="2716085"/>
            <a:ext cx="8217452" cy="1057469"/>
          </a:xfrm>
          <a:prstGeom prst="rect">
            <a:avLst/>
          </a:prstGeom>
          <a:noFill/>
        </p:spPr>
        <p:txBody>
          <a:bodyPr wrap="square">
            <a:spAutoFit/>
          </a:bodyPr>
          <a:lstStyle/>
          <a:p>
            <a:pPr>
              <a:lnSpc>
                <a:spcPct val="150000"/>
              </a:lnSpc>
            </a:pPr>
            <a:r>
              <a:rPr lang="tr-TR" sz="4800" b="1" dirty="0">
                <a:solidFill>
                  <a:schemeClr val="accent2">
                    <a:lumMod val="50000"/>
                  </a:schemeClr>
                </a:solidFill>
                <a:latin typeface="Century Gothic" panose="020B0502020202020204" pitchFamily="34" charset="0"/>
              </a:rPr>
              <a:t>İstifa Eden İşçi Hakları</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a:lnSpc>
                <a:spcPct val="150000"/>
              </a:lnSpc>
            </a:pPr>
            <a:r>
              <a:rPr lang="tr-TR" dirty="0">
                <a:latin typeface="Century Gothic" panose="020B0502020202020204" pitchFamily="34" charset="0"/>
              </a:rPr>
              <a:t>İşsizlik Sigortası ve İşsizlik Ödeneği</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1025459"/>
            <a:ext cx="7712764" cy="816185"/>
          </a:xfrm>
          <a:prstGeom prst="rect">
            <a:avLst/>
          </a:prstGeom>
          <a:noFill/>
        </p:spPr>
        <p:txBody>
          <a:bodyPr wrap="square">
            <a:spAutoFit/>
          </a:bodyPr>
          <a:lstStyle/>
          <a:p>
            <a:pPr>
              <a:lnSpc>
                <a:spcPct val="150000"/>
              </a:lnSpc>
            </a:pPr>
            <a:r>
              <a:rPr lang="tr-TR" sz="3600" b="1" dirty="0">
                <a:solidFill>
                  <a:schemeClr val="accent2">
                    <a:lumMod val="50000"/>
                  </a:schemeClr>
                </a:solidFill>
                <a:latin typeface="Century Gothic" panose="020B0502020202020204" pitchFamily="34" charset="0"/>
              </a:rPr>
              <a:t>İşten Çıkarılan İşçi Hakları</a:t>
            </a:r>
          </a:p>
        </p:txBody>
      </p:sp>
    </p:spTree>
    <p:extLst>
      <p:ext uri="{BB962C8B-B14F-4D97-AF65-F5344CB8AC3E}">
        <p14:creationId xmlns:p14="http://schemas.microsoft.com/office/powerpoint/2010/main" val="1965186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443661" y="2265705"/>
            <a:ext cx="8217452" cy="2165465"/>
          </a:xfrm>
          <a:prstGeom prst="rect">
            <a:avLst/>
          </a:prstGeom>
          <a:noFill/>
        </p:spPr>
        <p:txBody>
          <a:bodyPr wrap="square">
            <a:spAutoFit/>
          </a:bodyPr>
          <a:lstStyle/>
          <a:p>
            <a:pPr>
              <a:lnSpc>
                <a:spcPct val="150000"/>
              </a:lnSpc>
            </a:pPr>
            <a:r>
              <a:rPr lang="tr-TR" sz="4800" b="1" dirty="0">
                <a:solidFill>
                  <a:schemeClr val="accent2">
                    <a:lumMod val="50000"/>
                  </a:schemeClr>
                </a:solidFill>
                <a:latin typeface="Century Gothic" panose="020B0502020202020204" pitchFamily="34" charset="0"/>
              </a:rPr>
              <a:t>İşsizlik Sigortası ve İşsizlik Ödeneği</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455125"/>
          </a:xfrm>
          <a:prstGeom prst="rect">
            <a:avLst/>
          </a:prstGeom>
          <a:noFill/>
        </p:spPr>
        <p:txBody>
          <a:bodyPr wrap="square">
            <a:spAutoFit/>
          </a:bodyPr>
          <a:lstStyle/>
          <a:p>
            <a:pPr>
              <a:lnSpc>
                <a:spcPct val="150000"/>
              </a:lnSpc>
            </a:pPr>
            <a:r>
              <a:rPr lang="tr-TR" dirty="0">
                <a:latin typeface="Century Gothic" panose="020B0502020202020204" pitchFamily="34" charset="0"/>
              </a:rPr>
              <a:t>İşçinin Ölümü Halinde Yakınlarının Sahip Olduğu Haklar</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1025459"/>
            <a:ext cx="7712764" cy="816185"/>
          </a:xfrm>
          <a:prstGeom prst="rect">
            <a:avLst/>
          </a:prstGeom>
          <a:noFill/>
        </p:spPr>
        <p:txBody>
          <a:bodyPr wrap="square">
            <a:spAutoFit/>
          </a:bodyPr>
          <a:lstStyle/>
          <a:p>
            <a:pPr>
              <a:lnSpc>
                <a:spcPct val="150000"/>
              </a:lnSpc>
            </a:pPr>
            <a:r>
              <a:rPr lang="tr-TR" sz="3600" b="1" dirty="0">
                <a:solidFill>
                  <a:schemeClr val="accent2">
                    <a:lumMod val="50000"/>
                  </a:schemeClr>
                </a:solidFill>
                <a:latin typeface="Century Gothic" panose="020B0502020202020204" pitchFamily="34" charset="0"/>
              </a:rPr>
              <a:t>İstifa Eden İşçi Hakları</a:t>
            </a:r>
          </a:p>
        </p:txBody>
      </p:sp>
    </p:spTree>
    <p:extLst>
      <p:ext uri="{BB962C8B-B14F-4D97-AF65-F5344CB8AC3E}">
        <p14:creationId xmlns:p14="http://schemas.microsoft.com/office/powerpoint/2010/main" val="295750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FCF93-D68E-78B1-FD76-1780162D1036}"/>
              </a:ext>
            </a:extLst>
          </p:cNvPr>
          <p:cNvSpPr>
            <a:spLocks noGrp="1"/>
          </p:cNvSpPr>
          <p:nvPr>
            <p:ph type="title"/>
          </p:nvPr>
        </p:nvSpPr>
        <p:spPr>
          <a:xfrm>
            <a:off x="838200" y="2650104"/>
            <a:ext cx="10515600" cy="1325563"/>
          </a:xfrm>
        </p:spPr>
        <p:txBody>
          <a:bodyPr>
            <a:normAutofit/>
          </a:bodyPr>
          <a:lstStyle/>
          <a:p>
            <a:pPr algn="ctr"/>
            <a:r>
              <a:rPr lang="tr-TR" sz="6000" b="1" dirty="0">
                <a:solidFill>
                  <a:schemeClr val="bg1"/>
                </a:solidFill>
                <a:latin typeface="Century Gothic" panose="020B0502020202020204" pitchFamily="34" charset="0"/>
              </a:rPr>
              <a:t>NEDEN İŞ HUKUKU?</a:t>
            </a:r>
          </a:p>
        </p:txBody>
      </p:sp>
    </p:spTree>
    <p:extLst>
      <p:ext uri="{BB962C8B-B14F-4D97-AF65-F5344CB8AC3E}">
        <p14:creationId xmlns:p14="http://schemas.microsoft.com/office/powerpoint/2010/main" val="21376659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507948" y="1597692"/>
            <a:ext cx="7712764" cy="3275833"/>
          </a:xfrm>
          <a:prstGeom prst="rect">
            <a:avLst/>
          </a:prstGeom>
          <a:noFill/>
        </p:spPr>
        <p:txBody>
          <a:bodyPr wrap="square">
            <a:spAutoFit/>
          </a:bodyPr>
          <a:lstStyle/>
          <a:p>
            <a:pPr>
              <a:lnSpc>
                <a:spcPct val="150000"/>
              </a:lnSpc>
            </a:pPr>
            <a:r>
              <a:rPr lang="tr-TR" sz="4800" b="1" dirty="0">
                <a:solidFill>
                  <a:schemeClr val="accent2">
                    <a:lumMod val="50000"/>
                  </a:schemeClr>
                </a:solidFill>
                <a:latin typeface="Century Gothic" panose="020B0502020202020204" pitchFamily="34" charset="0"/>
              </a:rPr>
              <a:t>İşçinin Ölümü Halinde Yakınlarının Sahip Olduğu Haklar</a:t>
            </a:r>
          </a:p>
        </p:txBody>
      </p:sp>
      <p:sp>
        <p:nvSpPr>
          <p:cNvPr id="14" name="Metin kutusu 13">
            <a:extLst>
              <a:ext uri="{FF2B5EF4-FFF2-40B4-BE49-F238E27FC236}">
                <a16:creationId xmlns:a16="http://schemas.microsoft.com/office/drawing/2014/main" id="{3E18007E-68A6-1F40-1B46-64606DFE9FFC}"/>
              </a:ext>
            </a:extLst>
          </p:cNvPr>
          <p:cNvSpPr txBox="1"/>
          <p:nvPr/>
        </p:nvSpPr>
        <p:spPr>
          <a:xfrm>
            <a:off x="702366" y="6853905"/>
            <a:ext cx="7712764" cy="870623"/>
          </a:xfrm>
          <a:prstGeom prst="rect">
            <a:avLst/>
          </a:prstGeom>
          <a:noFill/>
        </p:spPr>
        <p:txBody>
          <a:bodyPr wrap="square">
            <a:spAutoFit/>
          </a:bodyPr>
          <a:lstStyle/>
          <a:p>
            <a:pPr>
              <a:lnSpc>
                <a:spcPct val="150000"/>
              </a:lnSpc>
            </a:pPr>
            <a:r>
              <a:rPr lang="tr-TR" dirty="0">
                <a:latin typeface="Century Gothic" panose="020B0502020202020204" pitchFamily="34" charset="0"/>
              </a:rPr>
              <a:t>İş Hukukunda Zorunlu Arabuluculuk ile Görevli ve Yetkili Mahkeme ve Zamanaşımı Süreleri</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1025459"/>
            <a:ext cx="7712764" cy="816185"/>
          </a:xfrm>
          <a:prstGeom prst="rect">
            <a:avLst/>
          </a:prstGeom>
          <a:noFill/>
        </p:spPr>
        <p:txBody>
          <a:bodyPr wrap="square">
            <a:spAutoFit/>
          </a:bodyPr>
          <a:lstStyle/>
          <a:p>
            <a:pPr>
              <a:lnSpc>
                <a:spcPct val="150000"/>
              </a:lnSpc>
            </a:pPr>
            <a:r>
              <a:rPr lang="tr-TR" sz="3600" b="1" dirty="0">
                <a:solidFill>
                  <a:schemeClr val="accent2">
                    <a:lumMod val="50000"/>
                  </a:schemeClr>
                </a:solidFill>
                <a:latin typeface="Century Gothic" panose="020B0502020202020204" pitchFamily="34" charset="0"/>
              </a:rPr>
              <a:t>İşsizlik Sigortası ve İşsizlik Ödeneği</a:t>
            </a:r>
          </a:p>
        </p:txBody>
      </p:sp>
    </p:spTree>
    <p:extLst>
      <p:ext uri="{BB962C8B-B14F-4D97-AF65-F5344CB8AC3E}">
        <p14:creationId xmlns:p14="http://schemas.microsoft.com/office/powerpoint/2010/main" val="620518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BC62A7-E23B-EB95-6ED5-117E62A36C56}"/>
              </a:ext>
            </a:extLst>
          </p:cNvPr>
          <p:cNvSpPr/>
          <p:nvPr/>
        </p:nvSpPr>
        <p:spPr>
          <a:xfrm>
            <a:off x="-3176337" y="4095"/>
            <a:ext cx="7202905" cy="6858001"/>
          </a:xfrm>
          <a:prstGeom prst="ellipse">
            <a:avLst/>
          </a:prstGeom>
          <a:noFill/>
          <a:ln w="73025">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4400" dirty="0">
              <a:latin typeface="Century Gothic" panose="020B0502020202020204" pitchFamily="34" charset="0"/>
            </a:endParaRPr>
          </a:p>
        </p:txBody>
      </p:sp>
      <p:sp>
        <p:nvSpPr>
          <p:cNvPr id="5" name="Metin kutusu 4">
            <a:extLst>
              <a:ext uri="{FF2B5EF4-FFF2-40B4-BE49-F238E27FC236}">
                <a16:creationId xmlns:a16="http://schemas.microsoft.com/office/drawing/2014/main" id="{38F78832-11FD-FA7E-A3A1-EF3D30E8F2CC}"/>
              </a:ext>
            </a:extLst>
          </p:cNvPr>
          <p:cNvSpPr txBox="1"/>
          <p:nvPr/>
        </p:nvSpPr>
        <p:spPr>
          <a:xfrm>
            <a:off x="-13255" y="2054892"/>
            <a:ext cx="3240505" cy="2424638"/>
          </a:xfrm>
          <a:prstGeom prst="rect">
            <a:avLst/>
          </a:prstGeom>
          <a:noFill/>
        </p:spPr>
        <p:txBody>
          <a:bodyPr wrap="square" rtlCol="0">
            <a:spAutoFit/>
          </a:bodyPr>
          <a:lstStyle/>
          <a:p>
            <a:pPr algn="ctr">
              <a:lnSpc>
                <a:spcPct val="150000"/>
              </a:lnSpc>
            </a:pPr>
            <a:r>
              <a:rPr lang="tr-TR" sz="5400" b="1" dirty="0">
                <a:solidFill>
                  <a:schemeClr val="accent2">
                    <a:lumMod val="50000"/>
                  </a:schemeClr>
                </a:solidFill>
                <a:latin typeface="Century Gothic" panose="020B0502020202020204" pitchFamily="34" charset="0"/>
              </a:rPr>
              <a:t>İşçi Hakları</a:t>
            </a:r>
          </a:p>
        </p:txBody>
      </p:sp>
      <p:sp>
        <p:nvSpPr>
          <p:cNvPr id="8" name="Köşeli Çift Ayraç 7">
            <a:extLst>
              <a:ext uri="{FF2B5EF4-FFF2-40B4-BE49-F238E27FC236}">
                <a16:creationId xmlns:a16="http://schemas.microsoft.com/office/drawing/2014/main" id="{97F0B845-7B70-4B8B-9366-04A0470F5211}"/>
              </a:ext>
            </a:extLst>
          </p:cNvPr>
          <p:cNvSpPr/>
          <p:nvPr/>
        </p:nvSpPr>
        <p:spPr>
          <a:xfrm>
            <a:off x="3577387" y="2923323"/>
            <a:ext cx="866274" cy="850231"/>
          </a:xfrm>
          <a:prstGeom prst="chevron">
            <a:avLst/>
          </a:prstGeom>
          <a:solidFill>
            <a:schemeClr val="accent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Metin kutusu 10">
            <a:extLst>
              <a:ext uri="{FF2B5EF4-FFF2-40B4-BE49-F238E27FC236}">
                <a16:creationId xmlns:a16="http://schemas.microsoft.com/office/drawing/2014/main" id="{CBF6A5F9-06E0-16FB-804E-CC010DBA1E16}"/>
              </a:ext>
            </a:extLst>
          </p:cNvPr>
          <p:cNvSpPr txBox="1"/>
          <p:nvPr/>
        </p:nvSpPr>
        <p:spPr>
          <a:xfrm>
            <a:off x="4479236" y="1183900"/>
            <a:ext cx="7712764" cy="4383829"/>
          </a:xfrm>
          <a:prstGeom prst="rect">
            <a:avLst/>
          </a:prstGeom>
          <a:noFill/>
        </p:spPr>
        <p:txBody>
          <a:bodyPr wrap="square">
            <a:spAutoFit/>
          </a:bodyPr>
          <a:lstStyle/>
          <a:p>
            <a:pPr>
              <a:lnSpc>
                <a:spcPct val="150000"/>
              </a:lnSpc>
            </a:pPr>
            <a:r>
              <a:rPr lang="tr-TR" sz="4800" b="1" dirty="0">
                <a:solidFill>
                  <a:schemeClr val="accent2">
                    <a:lumMod val="50000"/>
                  </a:schemeClr>
                </a:solidFill>
                <a:latin typeface="Century Gothic" panose="020B0502020202020204" pitchFamily="34" charset="0"/>
              </a:rPr>
              <a:t>İş Hukukunda Zorunlu Arabuluculuk ile Görevli ve Yetkili Mahkeme ve Zamanaşımı Süreleri</a:t>
            </a:r>
          </a:p>
        </p:txBody>
      </p:sp>
      <p:sp>
        <p:nvSpPr>
          <p:cNvPr id="2" name="Metin kutusu 1">
            <a:extLst>
              <a:ext uri="{FF2B5EF4-FFF2-40B4-BE49-F238E27FC236}">
                <a16:creationId xmlns:a16="http://schemas.microsoft.com/office/drawing/2014/main" id="{64356AB2-5045-A9C4-2879-D5DFC8B1C0C0}"/>
              </a:ext>
            </a:extLst>
          </p:cNvPr>
          <p:cNvSpPr txBox="1"/>
          <p:nvPr/>
        </p:nvSpPr>
        <p:spPr>
          <a:xfrm>
            <a:off x="-629132" y="-1804210"/>
            <a:ext cx="7712764" cy="1647182"/>
          </a:xfrm>
          <a:prstGeom prst="rect">
            <a:avLst/>
          </a:prstGeom>
          <a:noFill/>
        </p:spPr>
        <p:txBody>
          <a:bodyPr wrap="square">
            <a:spAutoFit/>
          </a:bodyPr>
          <a:lstStyle/>
          <a:p>
            <a:pPr>
              <a:lnSpc>
                <a:spcPct val="150000"/>
              </a:lnSpc>
            </a:pPr>
            <a:r>
              <a:rPr lang="tr-TR" sz="3600" b="1" dirty="0">
                <a:solidFill>
                  <a:schemeClr val="accent2">
                    <a:lumMod val="50000"/>
                  </a:schemeClr>
                </a:solidFill>
                <a:latin typeface="Century Gothic" panose="020B0502020202020204" pitchFamily="34" charset="0"/>
              </a:rPr>
              <a:t>İşçinin Ölümü Halinde Yakınlarının Sahip Olduğu Haklar</a:t>
            </a:r>
          </a:p>
        </p:txBody>
      </p:sp>
    </p:spTree>
    <p:extLst>
      <p:ext uri="{BB962C8B-B14F-4D97-AF65-F5344CB8AC3E}">
        <p14:creationId xmlns:p14="http://schemas.microsoft.com/office/powerpoint/2010/main" val="2366491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0A96A9A-238E-DFB7-D0FC-6AD102EDDD0B}"/>
              </a:ext>
            </a:extLst>
          </p:cNvPr>
          <p:cNvSpPr>
            <a:spLocks noGrp="1"/>
          </p:cNvSpPr>
          <p:nvPr>
            <p:ph idx="1"/>
          </p:nvPr>
        </p:nvSpPr>
        <p:spPr>
          <a:xfrm>
            <a:off x="0" y="0"/>
            <a:ext cx="12192000" cy="6858000"/>
          </a:xfrm>
        </p:spPr>
        <p:txBody>
          <a:bodyPr anchor="ctr">
            <a:normAutofit/>
          </a:bodyPr>
          <a:lstStyle/>
          <a:p>
            <a:pPr marL="0" indent="0" algn="ctr">
              <a:lnSpc>
                <a:spcPct val="150000"/>
              </a:lnSpc>
              <a:buNone/>
            </a:pPr>
            <a:r>
              <a:rPr lang="tr-TR" sz="6600" b="1" dirty="0">
                <a:solidFill>
                  <a:schemeClr val="bg1"/>
                </a:solidFill>
                <a:latin typeface="Century Gothic" panose="020B0502020202020204" pitchFamily="34" charset="0"/>
              </a:rPr>
              <a:t>Her medeniyet işçilerin omuzlarında yükselmiştir !</a:t>
            </a:r>
          </a:p>
        </p:txBody>
      </p:sp>
    </p:spTree>
    <p:extLst>
      <p:ext uri="{BB962C8B-B14F-4D97-AF65-F5344CB8AC3E}">
        <p14:creationId xmlns:p14="http://schemas.microsoft.com/office/powerpoint/2010/main" val="36354229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0A96A9A-238E-DFB7-D0FC-6AD102EDDD0B}"/>
              </a:ext>
            </a:extLst>
          </p:cNvPr>
          <p:cNvSpPr>
            <a:spLocks noGrp="1"/>
          </p:cNvSpPr>
          <p:nvPr>
            <p:ph idx="1"/>
          </p:nvPr>
        </p:nvSpPr>
        <p:spPr>
          <a:xfrm>
            <a:off x="0" y="0"/>
            <a:ext cx="12192000" cy="6858000"/>
          </a:xfrm>
        </p:spPr>
        <p:txBody>
          <a:bodyPr anchor="ctr">
            <a:normAutofit/>
          </a:bodyPr>
          <a:lstStyle/>
          <a:p>
            <a:pPr marL="0" indent="0" algn="ctr">
              <a:lnSpc>
                <a:spcPct val="150000"/>
              </a:lnSpc>
              <a:buNone/>
            </a:pPr>
            <a:r>
              <a:rPr lang="tr-TR" sz="7200" b="1" dirty="0">
                <a:solidFill>
                  <a:schemeClr val="bg1"/>
                </a:solidFill>
                <a:latin typeface="Century Gothic" panose="020B0502020202020204" pitchFamily="34" charset="0"/>
              </a:rPr>
              <a:t>Hukuk Her Şeyin Üzerinde Olmalıdır.</a:t>
            </a:r>
          </a:p>
        </p:txBody>
      </p:sp>
    </p:spTree>
    <p:extLst>
      <p:ext uri="{BB962C8B-B14F-4D97-AF65-F5344CB8AC3E}">
        <p14:creationId xmlns:p14="http://schemas.microsoft.com/office/powerpoint/2010/main" val="23154173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3FE7906-5063-DFF6-D933-CF627D35E60F}"/>
              </a:ext>
            </a:extLst>
          </p:cNvPr>
          <p:cNvSpPr>
            <a:spLocks noGrp="1"/>
          </p:cNvSpPr>
          <p:nvPr>
            <p:ph type="title"/>
          </p:nvPr>
        </p:nvSpPr>
        <p:spPr>
          <a:xfrm>
            <a:off x="-548520" y="1545109"/>
            <a:ext cx="7256760" cy="2185374"/>
          </a:xfrm>
        </p:spPr>
        <p:txBody>
          <a:bodyPr>
            <a:normAutofit fontScale="90000"/>
          </a:bodyPr>
          <a:lstStyle/>
          <a:p>
            <a:pPr algn="ctr">
              <a:lnSpc>
                <a:spcPct val="150000"/>
              </a:lnSpc>
            </a:pPr>
            <a:r>
              <a:rPr lang="tr-TR" sz="5400" b="1" dirty="0">
                <a:latin typeface="Century Gothic" panose="020B0502020202020204" pitchFamily="34" charset="0"/>
              </a:rPr>
              <a:t>Teşekkür Ederim</a:t>
            </a:r>
            <a:br>
              <a:rPr lang="tr-TR" sz="5400" b="1" dirty="0">
                <a:latin typeface="Century Gothic" panose="020B0502020202020204" pitchFamily="34" charset="0"/>
              </a:rPr>
            </a:br>
            <a:r>
              <a:rPr lang="tr-TR" sz="5400" b="1" dirty="0">
                <a:latin typeface="Century Gothic" panose="020B0502020202020204" pitchFamily="34" charset="0"/>
                <a:sym typeface="Wingdings" pitchFamily="2" charset="2"/>
              </a:rPr>
              <a:t></a:t>
            </a:r>
            <a:endParaRPr lang="tr-TR" sz="5400" b="1" dirty="0">
              <a:latin typeface="Century Gothic" panose="020B0502020202020204" pitchFamily="34" charset="0"/>
            </a:endParaRPr>
          </a:p>
        </p:txBody>
      </p:sp>
      <p:sp>
        <p:nvSpPr>
          <p:cNvPr id="18" name="Content Placeholder 8">
            <a:extLst>
              <a:ext uri="{FF2B5EF4-FFF2-40B4-BE49-F238E27FC236}">
                <a16:creationId xmlns:a16="http://schemas.microsoft.com/office/drawing/2014/main" id="{A9601350-666C-AA6A-90D2-FBF079714CE0}"/>
              </a:ext>
            </a:extLst>
          </p:cNvPr>
          <p:cNvSpPr>
            <a:spLocks noGrp="1"/>
          </p:cNvSpPr>
          <p:nvPr>
            <p:ph idx="1"/>
          </p:nvPr>
        </p:nvSpPr>
        <p:spPr>
          <a:xfrm>
            <a:off x="-257971" y="4009077"/>
            <a:ext cx="6675663" cy="2120010"/>
          </a:xfrm>
        </p:spPr>
        <p:txBody>
          <a:bodyPr>
            <a:noAutofit/>
          </a:bodyPr>
          <a:lstStyle/>
          <a:p>
            <a:pPr marL="0" indent="0" algn="ctr">
              <a:lnSpc>
                <a:spcPct val="150000"/>
              </a:lnSpc>
              <a:buNone/>
            </a:pPr>
            <a:r>
              <a:rPr lang="tr-TR" sz="3600" dirty="0">
                <a:latin typeface="Century Gothic" panose="020B0502020202020204" pitchFamily="34" charset="0"/>
              </a:rPr>
              <a:t>Akın YILMAZ </a:t>
            </a:r>
          </a:p>
          <a:p>
            <a:pPr marL="0" indent="0" algn="ctr">
              <a:lnSpc>
                <a:spcPct val="150000"/>
              </a:lnSpc>
              <a:buNone/>
            </a:pPr>
            <a:r>
              <a:rPr lang="tr-TR" sz="3600" dirty="0">
                <a:latin typeface="Century Gothic" panose="020B0502020202020204" pitchFamily="34" charset="0"/>
              </a:rPr>
              <a:t>ayilmaz@amasyadsyb.org</a:t>
            </a:r>
            <a:endParaRPr lang="en-US" sz="3600" dirty="0"/>
          </a:p>
        </p:txBody>
      </p:sp>
      <p:pic>
        <p:nvPicPr>
          <p:cNvPr id="5" name="İçerik Yer Tutucusu 4" descr="metin, yayımlama, neşir, neşriyat, kitap kapağı, kitap içeren bir resim&#10;&#10;Açıklama otomatik olarak oluşturuldu">
            <a:extLst>
              <a:ext uri="{FF2B5EF4-FFF2-40B4-BE49-F238E27FC236}">
                <a16:creationId xmlns:a16="http://schemas.microsoft.com/office/drawing/2014/main" id="{7CAD2216-3A5C-B5A9-8AE0-C55145B60EB3}"/>
              </a:ext>
            </a:extLst>
          </p:cNvPr>
          <p:cNvPicPr>
            <a:picLocks noChangeAspect="1"/>
          </p:cNvPicPr>
          <p:nvPr/>
        </p:nvPicPr>
        <p:blipFill rotWithShape="1">
          <a:blip r:embed="rId3">
            <a:extLst>
              <a:ext uri="{28A0092B-C50C-407E-A947-70E740481C1C}">
                <a14:useLocalDpi xmlns:a14="http://schemas.microsoft.com/office/drawing/2010/main" val="0"/>
              </a:ext>
            </a:extLst>
          </a:blip>
          <a:srcRect l="11834" r="33180" b="-1"/>
          <a:stretch/>
        </p:blipFill>
        <p:spPr>
          <a:xfrm>
            <a:off x="6182944" y="557189"/>
            <a:ext cx="5170852" cy="5571898"/>
          </a:xfrm>
          <a:prstGeom prst="rect">
            <a:avLst/>
          </a:prstGeom>
          <a:effectLst/>
        </p:spPr>
      </p:pic>
    </p:spTree>
    <p:extLst>
      <p:ext uri="{BB962C8B-B14F-4D97-AF65-F5344CB8AC3E}">
        <p14:creationId xmlns:p14="http://schemas.microsoft.com/office/powerpoint/2010/main" val="22618103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8B81BA6-C030-4E80-89ED-F30A1F9212DC}"/>
              </a:ext>
            </a:extLst>
          </p:cNvPr>
          <p:cNvSpPr>
            <a:spLocks noGrp="1"/>
          </p:cNvSpPr>
          <p:nvPr>
            <p:ph idx="1"/>
          </p:nvPr>
        </p:nvSpPr>
        <p:spPr>
          <a:xfrm>
            <a:off x="838199" y="351692"/>
            <a:ext cx="10711375" cy="5825270"/>
          </a:xfrm>
        </p:spPr>
        <p:txBody>
          <a:bodyPr/>
          <a:lstStyle/>
          <a:p>
            <a:pPr marL="0" indent="0" algn="ctr">
              <a:buNone/>
            </a:pPr>
            <a:endParaRPr lang="tr-TR" dirty="0"/>
          </a:p>
          <a:p>
            <a:pPr marL="0" indent="0" algn="ctr">
              <a:buNone/>
            </a:pPr>
            <a:endParaRPr lang="tr-TR" dirty="0"/>
          </a:p>
          <a:p>
            <a:pPr marL="0" indent="0" algn="ctr">
              <a:buNone/>
            </a:pPr>
            <a:endParaRPr lang="tr-TR" dirty="0"/>
          </a:p>
          <a:p>
            <a:pPr marL="0" indent="0" algn="ctr">
              <a:buNone/>
            </a:pPr>
            <a:endParaRPr lang="tr-TR" dirty="0"/>
          </a:p>
          <a:p>
            <a:pPr marL="0" indent="0" algn="ctr">
              <a:buNone/>
            </a:pPr>
            <a:endParaRPr lang="tr-TR" sz="3200" dirty="0"/>
          </a:p>
          <a:p>
            <a:pPr marL="0" indent="0" algn="ctr">
              <a:buNone/>
            </a:pPr>
            <a:endParaRPr lang="tr-TR" sz="3200" dirty="0"/>
          </a:p>
          <a:p>
            <a:pPr marL="0" indent="0" algn="ctr">
              <a:buNone/>
            </a:pPr>
            <a:r>
              <a:rPr lang="tr-TR" sz="3200" b="1" dirty="0"/>
              <a:t> </a:t>
            </a:r>
            <a:r>
              <a:rPr lang="tr-TR" sz="3200" b="1" dirty="0">
                <a:latin typeface="Century Gothic" panose="020B0502020202020204" pitchFamily="34" charset="0"/>
              </a:rPr>
              <a:t>Teşekkür Ederim</a:t>
            </a:r>
          </a:p>
          <a:p>
            <a:pPr marL="0" indent="0" algn="ctr">
              <a:buNone/>
            </a:pPr>
            <a:endParaRPr lang="tr-TR" sz="3200" dirty="0">
              <a:solidFill>
                <a:srgbClr val="FF0000"/>
              </a:solidFill>
              <a:latin typeface="Century Gothic" panose="020B0502020202020204" pitchFamily="34" charset="0"/>
            </a:endParaRPr>
          </a:p>
          <a:p>
            <a:pPr marL="0" indent="0" algn="ctr">
              <a:buNone/>
            </a:pPr>
            <a:r>
              <a:rPr lang="tr-TR" sz="2400" dirty="0">
                <a:latin typeface="Century Gothic" panose="020B0502020202020204" pitchFamily="34" charset="0"/>
              </a:rPr>
              <a:t>Akın YILMAZ </a:t>
            </a:r>
          </a:p>
          <a:p>
            <a:pPr marL="0" indent="0" algn="ctr">
              <a:buNone/>
            </a:pPr>
            <a:r>
              <a:rPr lang="tr-TR" sz="2400">
                <a:latin typeface="Century Gothic" panose="020B0502020202020204" pitchFamily="34" charset="0"/>
              </a:rPr>
              <a:t>ayilmaz@</a:t>
            </a:r>
            <a:r>
              <a:rPr lang="tr-TR" sz="2400" dirty="0">
                <a:latin typeface="Century Gothic" panose="020B0502020202020204" pitchFamily="34" charset="0"/>
              </a:rPr>
              <a:t>amasyadsyb.org</a:t>
            </a:r>
          </a:p>
        </p:txBody>
      </p:sp>
      <p:pic>
        <p:nvPicPr>
          <p:cNvPr id="5" name="Resim 4">
            <a:extLst>
              <a:ext uri="{FF2B5EF4-FFF2-40B4-BE49-F238E27FC236}">
                <a16:creationId xmlns:a16="http://schemas.microsoft.com/office/drawing/2014/main" id="{E0D334FE-4150-4CF0-AE72-C80749D39167}"/>
              </a:ext>
            </a:extLst>
          </p:cNvPr>
          <p:cNvPicPr>
            <a:picLocks noChangeAspect="1"/>
          </p:cNvPicPr>
          <p:nvPr/>
        </p:nvPicPr>
        <p:blipFill>
          <a:blip r:embed="rId2"/>
          <a:stretch>
            <a:fillRect/>
          </a:stretch>
        </p:blipFill>
        <p:spPr>
          <a:xfrm>
            <a:off x="4914081" y="807647"/>
            <a:ext cx="2363837" cy="2208286"/>
          </a:xfrm>
          <a:prstGeom prst="rect">
            <a:avLst/>
          </a:prstGeom>
        </p:spPr>
      </p:pic>
    </p:spTree>
    <p:extLst>
      <p:ext uri="{BB962C8B-B14F-4D97-AF65-F5344CB8AC3E}">
        <p14:creationId xmlns:p14="http://schemas.microsoft.com/office/powerpoint/2010/main" val="407961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8FCF93-D68E-78B1-FD76-1780162D1036}"/>
              </a:ext>
            </a:extLst>
          </p:cNvPr>
          <p:cNvSpPr>
            <a:spLocks noGrp="1"/>
          </p:cNvSpPr>
          <p:nvPr>
            <p:ph type="title"/>
          </p:nvPr>
        </p:nvSpPr>
        <p:spPr>
          <a:xfrm>
            <a:off x="838200" y="2650104"/>
            <a:ext cx="10515600" cy="1325563"/>
          </a:xfrm>
        </p:spPr>
        <p:txBody>
          <a:bodyPr>
            <a:normAutofit/>
          </a:bodyPr>
          <a:lstStyle/>
          <a:p>
            <a:pPr algn="ctr"/>
            <a:r>
              <a:rPr lang="tr-TR" sz="6000" b="1" dirty="0">
                <a:solidFill>
                  <a:schemeClr val="bg1"/>
                </a:solidFill>
                <a:latin typeface="Century Gothic" panose="020B0502020202020204" pitchFamily="34" charset="0"/>
              </a:rPr>
              <a:t>İŞ HUKUKU UNSURLARI</a:t>
            </a:r>
          </a:p>
        </p:txBody>
      </p:sp>
    </p:spTree>
    <p:extLst>
      <p:ext uri="{BB962C8B-B14F-4D97-AF65-F5344CB8AC3E}">
        <p14:creationId xmlns:p14="http://schemas.microsoft.com/office/powerpoint/2010/main" val="280092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2BE28D-1D57-41C5-BFFC-0426DF7D4C39}"/>
              </a:ext>
            </a:extLst>
          </p:cNvPr>
          <p:cNvSpPr>
            <a:spLocks noGrp="1"/>
          </p:cNvSpPr>
          <p:nvPr>
            <p:ph type="title"/>
          </p:nvPr>
        </p:nvSpPr>
        <p:spPr>
          <a:xfrm>
            <a:off x="144379" y="18255"/>
            <a:ext cx="10515600" cy="1325563"/>
          </a:xfrm>
        </p:spPr>
        <p:txBody>
          <a:bodyPr>
            <a:normAutofit/>
          </a:bodyPr>
          <a:lstStyle/>
          <a:p>
            <a:r>
              <a:rPr lang="tr-TR" sz="3200" b="1" dirty="0">
                <a:latin typeface="Century Gothic" panose="020B0502020202020204" pitchFamily="34" charset="0"/>
              </a:rPr>
              <a:t>İş Hukuku Unsurları;</a:t>
            </a:r>
            <a:endParaRPr lang="tr-TR" sz="3200" dirty="0"/>
          </a:p>
        </p:txBody>
      </p:sp>
      <p:sp>
        <p:nvSpPr>
          <p:cNvPr id="3" name="İçerik Yer Tutucusu 2">
            <a:extLst>
              <a:ext uri="{FF2B5EF4-FFF2-40B4-BE49-F238E27FC236}">
                <a16:creationId xmlns:a16="http://schemas.microsoft.com/office/drawing/2014/main" id="{3F6EB500-BBB1-4838-9B08-8D913311DBC8}"/>
              </a:ext>
            </a:extLst>
          </p:cNvPr>
          <p:cNvSpPr>
            <a:spLocks noGrp="1"/>
          </p:cNvSpPr>
          <p:nvPr>
            <p:ph idx="1"/>
          </p:nvPr>
        </p:nvSpPr>
        <p:spPr>
          <a:xfrm>
            <a:off x="288758" y="1343818"/>
            <a:ext cx="11161295" cy="4833145"/>
          </a:xfrm>
        </p:spPr>
        <p:txBody>
          <a:bodyPr/>
          <a:lstStyle/>
          <a:p>
            <a:pPr>
              <a:lnSpc>
                <a:spcPct val="150000"/>
              </a:lnSpc>
            </a:pPr>
            <a:r>
              <a:rPr lang="tr-TR" b="1" dirty="0">
                <a:latin typeface="Century Gothic" panose="020B0502020202020204" pitchFamily="34" charset="0"/>
              </a:rPr>
              <a:t>İşçi: </a:t>
            </a:r>
            <a:r>
              <a:rPr lang="tr-TR" dirty="0">
                <a:latin typeface="Century Gothic" panose="020B0502020202020204" pitchFamily="34" charset="0"/>
              </a:rPr>
              <a:t>B</a:t>
            </a:r>
            <a:r>
              <a:rPr lang="tr-TR" b="0" i="0" dirty="0">
                <a:effectLst/>
                <a:latin typeface="Century Gothic" panose="020B0502020202020204" pitchFamily="34" charset="0"/>
              </a:rPr>
              <a:t>ir iş sözleşmesine dayanarak çalışan gerçek kişi olarak tanımlanmıştır.</a:t>
            </a:r>
          </a:p>
          <a:p>
            <a:pPr>
              <a:lnSpc>
                <a:spcPct val="150000"/>
              </a:lnSpc>
            </a:pPr>
            <a:r>
              <a:rPr lang="tr-TR" b="1" dirty="0">
                <a:latin typeface="Century Gothic" panose="020B0502020202020204" pitchFamily="34" charset="0"/>
              </a:rPr>
              <a:t>İşveren: </a:t>
            </a:r>
            <a:r>
              <a:rPr lang="tr-TR" dirty="0">
                <a:latin typeface="Century Gothic" panose="020B0502020202020204" pitchFamily="34" charset="0"/>
              </a:rPr>
              <a:t>İ</a:t>
            </a:r>
            <a:r>
              <a:rPr lang="tr-TR" b="0" i="0" dirty="0">
                <a:effectLst/>
                <a:latin typeface="Century Gothic" panose="020B0502020202020204" pitchFamily="34" charset="0"/>
              </a:rPr>
              <a:t>şçi çalıştıran gerçek veya tüzel kişiye yahut tüzel kişiliği olmayan kurum ve kuruluşlara işveren denir.</a:t>
            </a:r>
          </a:p>
          <a:p>
            <a:pPr>
              <a:lnSpc>
                <a:spcPct val="150000"/>
              </a:lnSpc>
            </a:pPr>
            <a:r>
              <a:rPr lang="tr-TR" b="1" dirty="0">
                <a:latin typeface="Century Gothic" panose="020B0502020202020204" pitchFamily="34" charset="0"/>
              </a:rPr>
              <a:t>İş Sözleşmesi: </a:t>
            </a:r>
            <a:r>
              <a:rPr lang="tr-TR" dirty="0">
                <a:latin typeface="Century Gothic" panose="020B0502020202020204" pitchFamily="34" charset="0"/>
              </a:rPr>
              <a:t>B</a:t>
            </a:r>
            <a:r>
              <a:rPr lang="tr-TR" b="0" i="0" dirty="0">
                <a:effectLst/>
                <a:latin typeface="Century Gothic" panose="020B0502020202020204" pitchFamily="34" charset="0"/>
              </a:rPr>
              <a:t>ir tarafın (işçi) bağımlı olarak iş görmeyi, diğer tarafın (işveren) da ücret ödemeyi üstlenmesinden oluşan sözleşmedir.</a:t>
            </a:r>
            <a:endParaRPr lang="tr-TR" dirty="0">
              <a:latin typeface="Century Gothic" panose="020B0502020202020204" pitchFamily="34" charset="0"/>
            </a:endParaRPr>
          </a:p>
          <a:p>
            <a:endParaRPr lang="tr-TR" dirty="0"/>
          </a:p>
        </p:txBody>
      </p:sp>
    </p:spTree>
    <p:extLst>
      <p:ext uri="{BB962C8B-B14F-4D97-AF65-F5344CB8AC3E}">
        <p14:creationId xmlns:p14="http://schemas.microsoft.com/office/powerpoint/2010/main" val="211171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çerik Yer Tutucusu 7">
            <a:extLst>
              <a:ext uri="{FF2B5EF4-FFF2-40B4-BE49-F238E27FC236}">
                <a16:creationId xmlns:a16="http://schemas.microsoft.com/office/drawing/2014/main" id="{032A3242-C2C4-1ABF-0265-94659D84574C}"/>
              </a:ext>
            </a:extLst>
          </p:cNvPr>
          <p:cNvGraphicFramePr>
            <a:graphicFrameLocks noGrp="1"/>
          </p:cNvGraphicFramePr>
          <p:nvPr>
            <p:ph idx="1"/>
          </p:nvPr>
        </p:nvGraphicFramePr>
        <p:xfrm>
          <a:off x="401053" y="336884"/>
          <a:ext cx="10952747" cy="5840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yagram 8">
            <a:extLst>
              <a:ext uri="{FF2B5EF4-FFF2-40B4-BE49-F238E27FC236}">
                <a16:creationId xmlns:a16="http://schemas.microsoft.com/office/drawing/2014/main" id="{2FE6E94F-CC32-27E7-010A-67DD3242951E}"/>
              </a:ext>
            </a:extLst>
          </p:cNvPr>
          <p:cNvGraphicFramePr/>
          <p:nvPr>
            <p:extLst>
              <p:ext uri="{D42A27DB-BD31-4B8C-83A1-F6EECF244321}">
                <p14:modId xmlns:p14="http://schemas.microsoft.com/office/powerpoint/2010/main" val="824940449"/>
              </p:ext>
            </p:extLst>
          </p:nvPr>
        </p:nvGraphicFramePr>
        <p:xfrm>
          <a:off x="1604211" y="336884"/>
          <a:ext cx="9192126" cy="61842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92404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eması">
  <a:themeElements>
    <a:clrScheme name="Mav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5156</TotalTime>
  <Words>4841</Words>
  <Application>Microsoft Office PowerPoint</Application>
  <PresentationFormat>Geniş ekran</PresentationFormat>
  <Paragraphs>448</Paragraphs>
  <Slides>65</Slides>
  <Notes>56</Notes>
  <HiddenSlides>2</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65</vt:i4>
      </vt:variant>
    </vt:vector>
  </HeadingPairs>
  <TitlesOfParts>
    <vt:vector size="76" baseType="lpstr">
      <vt:lpstr>Arial</vt:lpstr>
      <vt:lpstr>Calibri</vt:lpstr>
      <vt:lpstr>Calibri Light</vt:lpstr>
      <vt:lpstr>Century Gothic</vt:lpstr>
      <vt:lpstr>Google Sans</vt:lpstr>
      <vt:lpstr>Open Sans</vt:lpstr>
      <vt:lpstr>Roboto</vt:lpstr>
      <vt:lpstr>Symbol</vt:lpstr>
      <vt:lpstr>Times New Roman</vt:lpstr>
      <vt:lpstr>Wingdings</vt:lpstr>
      <vt:lpstr>Office Teması</vt:lpstr>
      <vt:lpstr>           İŞ HUKUKU </vt:lpstr>
      <vt:lpstr>İŞ HUKUKU</vt:lpstr>
      <vt:lpstr>İÇERİK;</vt:lpstr>
      <vt:lpstr>İŞ HUKUKU NEDİR?</vt:lpstr>
      <vt:lpstr>PowerPoint Sunusu</vt:lpstr>
      <vt:lpstr>NEDEN İŞ HUKUKU?</vt:lpstr>
      <vt:lpstr>İŞ HUKUKU UNSURLARI</vt:lpstr>
      <vt:lpstr>İş Hukuku Unsurları;</vt:lpstr>
      <vt:lpstr>PowerPoint Sunusu</vt:lpstr>
      <vt:lpstr>PowerPoint Sunusu</vt:lpstr>
      <vt:lpstr>PowerPoint Sunusu</vt:lpstr>
      <vt:lpstr>İŞ HUKUKU VE BAĞIMLILIK</vt:lpstr>
      <vt:lpstr>PowerPoint Sunusu</vt:lpstr>
      <vt:lpstr>PowerPoint Sunusu</vt:lpstr>
      <vt:lpstr>İŞ HUKUKUNUN BÖLÜMLERİ</vt:lpstr>
      <vt:lpstr>İş Hukukunun Bölümleri</vt:lpstr>
      <vt:lpstr>Toplu İş Hukuku</vt:lpstr>
      <vt:lpstr>Bireysel İş Hukuku</vt:lpstr>
      <vt:lpstr>İŞ SÖZLEŞMESİ</vt:lpstr>
      <vt:lpstr>İş Sözleşmesi</vt:lpstr>
      <vt:lpstr>İş Sözleşmesi</vt:lpstr>
      <vt:lpstr>PowerPoint Sunusu</vt:lpstr>
      <vt:lpstr>Alt işveren (Taşeron) İşçi Sözleşmesi</vt:lpstr>
      <vt:lpstr>İşi Alan İşverenin İşçilerini Sadece İşi Veren İşverenin İşyerinde Çalıştırması  </vt:lpstr>
      <vt:lpstr>PowerPoint Sunusu</vt:lpstr>
      <vt:lpstr>İş Sözleşmelerinin Feshi</vt:lpstr>
      <vt:lpstr>İş Sözleşmelerinin Feshi</vt:lpstr>
      <vt:lpstr>İhbar Gerekmeyen Fesih Halleri</vt:lpstr>
      <vt:lpstr>İHBAR TAZMİNATI</vt:lpstr>
      <vt:lpstr>İhbar Tazminatı ;</vt:lpstr>
      <vt:lpstr>İhbar Tazminatının Şartları;</vt:lpstr>
      <vt:lpstr>İhbar Süreleri Ne Kadar ?</vt:lpstr>
      <vt:lpstr>İhbar Tazminatı Ne Zaman Ödenir;</vt:lpstr>
      <vt:lpstr>İhbar Tazminatına Hak Kazanılamayacak Durumlar;</vt:lpstr>
      <vt:lpstr>KIDEM TAZMİNATI</vt:lpstr>
      <vt:lpstr>Kıdem Tazminatına Hak Kazandıran Sebepler;</vt:lpstr>
      <vt:lpstr>Kıdem Tazminatı Hesaplama;</vt:lpstr>
      <vt:lpstr>Kıdem Tazminatı Hesaplama;</vt:lpstr>
      <vt:lpstr>İŞÇİ HAKLARI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 Ederim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Gamze Yumak</dc:creator>
  <cp:lastModifiedBy>Gamze Yumak</cp:lastModifiedBy>
  <cp:revision>123</cp:revision>
  <dcterms:created xsi:type="dcterms:W3CDTF">2023-04-05T07:43:28Z</dcterms:created>
  <dcterms:modified xsi:type="dcterms:W3CDTF">2024-01-11T06:48:54Z</dcterms:modified>
</cp:coreProperties>
</file>